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ags/tag37.xml" ContentType="application/vnd.openxmlformats-officedocument.presentationml.tags+xml"/>
  <Override PartName="/ppt/notesSlides/notesSlide4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7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8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9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notesSlides/notesSlide14.xml" ContentType="application/vnd.openxmlformats-officedocument.presentationml.notesSlide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notesSlides/notesSlide15.xml" ContentType="application/vnd.openxmlformats-officedocument.presentationml.notesSl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notesSlides/notesSlide16.xml" ContentType="application/vnd.openxmlformats-officedocument.presentationml.notesSlid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notesSlides/notesSlide17.xml" ContentType="application/vnd.openxmlformats-officedocument.presentationml.notesSlid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6"/>
  </p:notesMasterIdLst>
  <p:sldIdLst>
    <p:sldId id="256" r:id="rId3"/>
    <p:sldId id="297" r:id="rId4"/>
    <p:sldId id="304" r:id="rId5"/>
    <p:sldId id="305" r:id="rId6"/>
    <p:sldId id="298" r:id="rId7"/>
    <p:sldId id="306" r:id="rId8"/>
    <p:sldId id="307" r:id="rId9"/>
    <p:sldId id="299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270" r:id="rId18"/>
    <p:sldId id="300" r:id="rId19"/>
    <p:sldId id="301" r:id="rId20"/>
    <p:sldId id="302" r:id="rId21"/>
    <p:sldId id="303" r:id="rId22"/>
    <p:sldId id="296" r:id="rId23"/>
    <p:sldId id="284" r:id="rId24"/>
    <p:sldId id="283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A83C"/>
    <a:srgbClr val="E98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26"/>
  </p:normalViewPr>
  <p:slideViewPr>
    <p:cSldViewPr snapToGrid="0">
      <p:cViewPr varScale="1">
        <p:scale>
          <a:sx n="121" d="100"/>
          <a:sy n="121" d="100"/>
        </p:scale>
        <p:origin x="784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9.xlsb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0.xlsb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1.xlsb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2.xlsb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3.xlsb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4.xlsb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5.xlsb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6.xlsb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7.xlsb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8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9.xlsb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0.xlsb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1.xlsb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2.xlsb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3.xlsb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4.xlsb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5.xlsb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6.xlsb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7.xlsb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8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.xlsb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9.xlsb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0.xlsb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1.xlsb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2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4.xlsb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5.xlsb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6.xlsb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7.xlsb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8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041322314049589E-2"/>
          <c:y val="3.5206499661475966E-2"/>
          <c:w val="0.81050767414403779"/>
          <c:h val="0.92958700067704803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13C80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BD51-4A35-BC44-4EB0CACFAF76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BD51-4A35-BC44-4EB0CACFAF76}"/>
              </c:ext>
            </c:extLst>
          </c:dPt>
          <c:dPt>
            <c:idx val="2"/>
            <c:bubble3D val="0"/>
            <c:spPr>
              <a:solidFill>
                <a:srgbClr val="C30C3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BD51-4A35-BC44-4EB0CACFAF76}"/>
              </c:ext>
            </c:extLst>
          </c:dPt>
          <c:dLbls>
            <c:dLbl>
              <c:idx val="1"/>
              <c:layout>
                <c:manualLayout>
                  <c:x val="5.9031877213695393E-4"/>
                  <c:y val="8.124576844955992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BD51-4A35-BC44-4EB0CACFAF7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Sheet1!$A$1:$A$3</c:f>
              <c:numCache>
                <c:formatCode>General</c:formatCode>
                <c:ptCount val="3"/>
                <c:pt idx="0">
                  <c:v>35</c:v>
                </c:pt>
                <c:pt idx="1">
                  <c:v>25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51-4A35-BC44-4EB0CACFAF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206499661475966E-2"/>
          <c:y val="3.5206499661475966E-2"/>
          <c:w val="0.92958700067704803"/>
          <c:h val="0.92958700067704803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13C80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E5DB-4325-8507-98D9BF93B0F0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E5DB-4325-8507-98D9BF93B0F0}"/>
              </c:ext>
            </c:extLst>
          </c:dPt>
          <c:dPt>
            <c:idx val="2"/>
            <c:bubble3D val="0"/>
            <c:spPr>
              <a:solidFill>
                <a:srgbClr val="C30C3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E5DB-4325-8507-98D9BF93B0F0}"/>
              </c:ext>
            </c:extLst>
          </c:dPt>
          <c:dLbls>
            <c:dLbl>
              <c:idx val="2"/>
              <c:layout>
                <c:manualLayout>
                  <c:x val="-2.7081922816519972E-3"/>
                  <c:y val="-1.2186865267433988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E5DB-4325-8507-98D9BF93B0F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Sheet1!$A$1:$A$3</c:f>
              <c:numCache>
                <c:formatCode>General</c:formatCode>
                <c:ptCount val="3"/>
                <c:pt idx="0">
                  <c:v>45</c:v>
                </c:pt>
                <c:pt idx="1">
                  <c:v>48</c:v>
                </c:pt>
                <c:pt idx="2">
                  <c:v>7.0000000000000009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5DB-4325-8507-98D9BF93B0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206499661475966E-2"/>
          <c:y val="3.5206499661475966E-2"/>
          <c:w val="0.92958700067704803"/>
          <c:h val="0.92958700067704803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13C80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CB26-4E32-A911-EB980A3837DC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CB26-4E32-A911-EB980A3837DC}"/>
              </c:ext>
            </c:extLst>
          </c:dPt>
          <c:dPt>
            <c:idx val="2"/>
            <c:bubble3D val="0"/>
            <c:spPr>
              <a:solidFill>
                <a:srgbClr val="C30C3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CB26-4E32-A911-EB980A3837DC}"/>
              </c:ext>
            </c:extLst>
          </c:dPt>
          <c:val>
            <c:numRef>
              <c:f>Sheet1!$A$1:$A$3</c:f>
              <c:numCache>
                <c:formatCode>General</c:formatCode>
                <c:ptCount val="3"/>
                <c:pt idx="0">
                  <c:v>75</c:v>
                </c:pt>
                <c:pt idx="1">
                  <c:v>22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26-4E32-A911-EB980A3837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5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188191881918819E-2"/>
          <c:y val="1.9188191881918819E-2"/>
          <c:w val="0.96162361623616233"/>
          <c:h val="0.96162361623616233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13C80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9C2D-482D-95CB-4376CB532C0D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9C2D-482D-95CB-4376CB532C0D}"/>
              </c:ext>
            </c:extLst>
          </c:dPt>
          <c:dPt>
            <c:idx val="2"/>
            <c:bubble3D val="0"/>
            <c:spPr>
              <a:solidFill>
                <a:srgbClr val="C30C3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9C2D-482D-95CB-4376CB532C0D}"/>
              </c:ext>
            </c:extLst>
          </c:dPt>
          <c:dLbls>
            <c:dLbl>
              <c:idx val="0"/>
              <c:layout>
                <c:manualLayout>
                  <c:x val="5.2029520295202955E-2"/>
                  <c:y val="4.3173431734317341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9C2D-482D-95CB-4376CB532C0D}"/>
                </c:ext>
              </c:extLst>
            </c:dLbl>
            <c:dLbl>
              <c:idx val="1"/>
              <c:layout>
                <c:manualLayout>
                  <c:x val="-5.5719557195571957E-2"/>
                  <c:y val="-3.8007380073800737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9C2D-482D-95CB-4376CB532C0D}"/>
                </c:ext>
              </c:extLst>
            </c:dLbl>
            <c:dLbl>
              <c:idx val="2"/>
              <c:layout>
                <c:manualLayout>
                  <c:x val="-8.1180811808118074E-3"/>
                  <c:y val="-8.5239852398523983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9C2D-482D-95CB-4376CB532C0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Sheet1!$A$1:$A$3</c:f>
              <c:numCache>
                <c:formatCode>General</c:formatCode>
                <c:ptCount val="3"/>
                <c:pt idx="0">
                  <c:v>72</c:v>
                </c:pt>
                <c:pt idx="1">
                  <c:v>25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2D-482D-95CB-4376CB532C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206499661475966E-2"/>
          <c:y val="3.5206499661475966E-2"/>
          <c:w val="0.92958700067704803"/>
          <c:h val="0.92958700067704803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13C80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6568-40B7-8133-4BEAF05BCA40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6568-40B7-8133-4BEAF05BCA40}"/>
              </c:ext>
            </c:extLst>
          </c:dPt>
          <c:dPt>
            <c:idx val="2"/>
            <c:bubble3D val="0"/>
            <c:spPr>
              <a:solidFill>
                <a:srgbClr val="C30C3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6568-40B7-8133-4BEAF05BCA40}"/>
              </c:ext>
            </c:extLst>
          </c:dPt>
          <c:dLbls>
            <c:dLbl>
              <c:idx val="2"/>
              <c:layout>
                <c:manualLayout>
                  <c:x val="-2.7081922816519972E-3"/>
                  <c:y val="-1.0832769126607989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6568-40B7-8133-4BEAF05BCA4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Sheet1!$A$1:$A$3</c:f>
              <c:numCache>
                <c:formatCode>General</c:formatCode>
                <c:ptCount val="3"/>
                <c:pt idx="0">
                  <c:v>68</c:v>
                </c:pt>
                <c:pt idx="1">
                  <c:v>24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568-40B7-8133-4BEAF05BCA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206499661475966E-2"/>
          <c:y val="3.5206499661475966E-2"/>
          <c:w val="0.92958700067704803"/>
          <c:h val="0.92958700067704803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13C80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69BE-4D51-B0BA-68ADEEF2A352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69BE-4D51-B0BA-68ADEEF2A352}"/>
              </c:ext>
            </c:extLst>
          </c:dPt>
          <c:dPt>
            <c:idx val="2"/>
            <c:bubble3D val="0"/>
            <c:spPr>
              <a:solidFill>
                <a:srgbClr val="C30C3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69BE-4D51-B0BA-68ADEEF2A352}"/>
              </c:ext>
            </c:extLst>
          </c:dPt>
          <c:dLbls>
            <c:dLbl>
              <c:idx val="2"/>
              <c:layout>
                <c:manualLayout>
                  <c:x val="-2.7081922816519972E-3"/>
                  <c:y val="-9.4786729857819912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69BE-4D51-B0BA-68ADEEF2A35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Sheet1!$A$1:$A$3</c:f>
              <c:numCache>
                <c:formatCode>General</c:formatCode>
                <c:ptCount val="3"/>
                <c:pt idx="0">
                  <c:v>67</c:v>
                </c:pt>
                <c:pt idx="1">
                  <c:v>24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BE-4D51-B0BA-68ADEEF2A3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188191881918819E-2"/>
          <c:y val="1.9188191881918819E-2"/>
          <c:w val="0.96162361623616233"/>
          <c:h val="0.96162361623616233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13C80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8FA2-498A-A4C3-E99AB2914F05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8FA2-498A-A4C3-E99AB2914F05}"/>
              </c:ext>
            </c:extLst>
          </c:dPt>
          <c:dPt>
            <c:idx val="2"/>
            <c:bubble3D val="0"/>
            <c:spPr>
              <a:solidFill>
                <a:srgbClr val="C30C3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8FA2-498A-A4C3-E99AB2914F05}"/>
              </c:ext>
            </c:extLst>
          </c:dPt>
          <c:dLbls>
            <c:dLbl>
              <c:idx val="0"/>
              <c:layout>
                <c:manualLayout>
                  <c:x val="5.4612546125461257E-2"/>
                  <c:y val="3.9852398523985241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8FA2-498A-A4C3-E99AB2914F05}"/>
                </c:ext>
              </c:extLst>
            </c:dLbl>
            <c:dLbl>
              <c:idx val="1"/>
              <c:layout>
                <c:manualLayout>
                  <c:x val="-6.383763837638376E-2"/>
                  <c:y val="-2.5092250922509225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8FA2-498A-A4C3-E99AB2914F05}"/>
                </c:ext>
              </c:extLst>
            </c:dLbl>
            <c:dLbl>
              <c:idx val="2"/>
              <c:layout>
                <c:manualLayout>
                  <c:x val="-2.0295202952029519E-2"/>
                  <c:y val="-7.9704797047970483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8FA2-498A-A4C3-E99AB2914F0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Sheet1!$A$1:$A$3</c:f>
              <c:numCache>
                <c:formatCode>General</c:formatCode>
                <c:ptCount val="3"/>
                <c:pt idx="0">
                  <c:v>70</c:v>
                </c:pt>
                <c:pt idx="1">
                  <c:v>22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FA2-498A-A4C3-E99AB2914F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206499661475966E-2"/>
          <c:y val="3.5206499661475966E-2"/>
          <c:w val="0.92958700067704803"/>
          <c:h val="0.92958700067704803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13C80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6865-4C63-8239-FE7853E97720}"/>
              </c:ext>
            </c:extLst>
          </c:dPt>
          <c:dPt>
            <c:idx val="1"/>
            <c:bubble3D val="0"/>
            <c:spPr>
              <a:solidFill>
                <a:srgbClr val="C30C3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6865-4C63-8239-FE7853E97720}"/>
              </c:ext>
            </c:extLst>
          </c:dPt>
          <c:val>
            <c:numRef>
              <c:f>Sheet1!$A$1:$A$2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65-4C63-8239-FE7853E977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5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206499661475966E-2"/>
          <c:y val="3.5206499661475966E-2"/>
          <c:w val="0.92958700067704803"/>
          <c:h val="0.92958700067704803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13C80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6A8D-4F57-AFA4-38CDABF6362F}"/>
              </c:ext>
            </c:extLst>
          </c:dPt>
          <c:dPt>
            <c:idx val="1"/>
            <c:bubble3D val="0"/>
            <c:spPr>
              <a:solidFill>
                <a:srgbClr val="C30C3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6A8D-4F57-AFA4-38CDABF6362F}"/>
              </c:ext>
            </c:extLst>
          </c:dPt>
          <c:val>
            <c:numRef>
              <c:f>Sheet1!$A$1:$A$2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8D-4F57-AFA4-38CDABF636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5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188191881918819E-2"/>
          <c:y val="1.9188191881918819E-2"/>
          <c:w val="0.96162361623616233"/>
          <c:h val="0.96162361623616233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13C80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C873-487D-86B3-53FAC5177A9D}"/>
              </c:ext>
            </c:extLst>
          </c:dPt>
          <c:dPt>
            <c:idx val="1"/>
            <c:bubble3D val="0"/>
            <c:spPr>
              <a:solidFill>
                <a:srgbClr val="C30C3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C873-487D-86B3-53FAC5177A9D}"/>
              </c:ext>
            </c:extLst>
          </c:dPt>
          <c:dPt>
            <c:idx val="2"/>
            <c:bubble3D val="0"/>
            <c:spPr>
              <a:solidFill>
                <a:srgbClr val="96969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C873-487D-86B3-53FAC5177A9D}"/>
              </c:ext>
            </c:extLst>
          </c:dPt>
          <c:dLbls>
            <c:dLbl>
              <c:idx val="0"/>
              <c:layout>
                <c:manualLayout>
                  <c:x val="4.3911439114391146E-2"/>
                  <c:y val="5.3136531365313655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C873-487D-86B3-53FAC5177A9D}"/>
                </c:ext>
              </c:extLst>
            </c:dLbl>
            <c:dLbl>
              <c:idx val="1"/>
              <c:layout>
                <c:manualLayout>
                  <c:x val="-4.5387453874538748E-2"/>
                  <c:y val="-5.1660516605166053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C873-487D-86B3-53FAC5177A9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Sheet1!$A$1:$A$3</c:f>
              <c:numCache>
                <c:formatCode>General</c:formatCode>
                <c:ptCount val="3"/>
                <c:pt idx="0">
                  <c:v>78</c:v>
                </c:pt>
                <c:pt idx="1">
                  <c:v>21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73-487D-86B3-53FAC5177A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206499661475966E-2"/>
          <c:y val="3.5206499661475966E-2"/>
          <c:w val="0.92958700067704803"/>
          <c:h val="0.92958700067704803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13C80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4996-4204-B053-65ADA5A76310}"/>
              </c:ext>
            </c:extLst>
          </c:dPt>
          <c:dPt>
            <c:idx val="1"/>
            <c:bubble3D val="0"/>
            <c:spPr>
              <a:solidFill>
                <a:srgbClr val="C30C3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4996-4204-B053-65ADA5A76310}"/>
              </c:ext>
            </c:extLst>
          </c:dPt>
          <c:val>
            <c:numRef>
              <c:f>Sheet1!$A$1:$A$2</c:f>
              <c:numCache>
                <c:formatCode>General</c:formatCode>
                <c:ptCount val="2"/>
                <c:pt idx="0">
                  <c:v>68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96-4204-B053-65ADA5A763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5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041322314049589E-2"/>
          <c:y val="3.5206499661475966E-2"/>
          <c:w val="0.81050767414403779"/>
          <c:h val="0.92958700067704803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13C80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983D-4540-845B-72C31A922DEF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983D-4540-845B-72C31A922DEF}"/>
              </c:ext>
            </c:extLst>
          </c:dPt>
          <c:dPt>
            <c:idx val="2"/>
            <c:bubble3D val="0"/>
            <c:spPr>
              <a:solidFill>
                <a:srgbClr val="C30C3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983D-4540-845B-72C31A922DEF}"/>
              </c:ext>
            </c:extLst>
          </c:dPt>
          <c:dLbls>
            <c:dLbl>
              <c:idx val="1"/>
              <c:layout>
                <c:manualLayout>
                  <c:x val="5.9031877213695393E-4"/>
                  <c:y val="-1.3540961408259986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983D-4540-845B-72C31A922DE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Sheet1!$A$1:$A$3</c:f>
              <c:numCache>
                <c:formatCode>General</c:formatCode>
                <c:ptCount val="3"/>
                <c:pt idx="0">
                  <c:v>45</c:v>
                </c:pt>
                <c:pt idx="1">
                  <c:v>21</c:v>
                </c:pt>
                <c:pt idx="2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3D-4540-845B-72C31A922D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206499661475966E-2"/>
          <c:y val="3.5206499661475966E-2"/>
          <c:w val="0.92958700067704803"/>
          <c:h val="0.92958700067704803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13C80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5B35-4E1A-952D-A0B0E24091C0}"/>
              </c:ext>
            </c:extLst>
          </c:dPt>
          <c:dPt>
            <c:idx val="1"/>
            <c:bubble3D val="0"/>
            <c:spPr>
              <a:solidFill>
                <a:srgbClr val="C30C3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5B35-4E1A-952D-A0B0E24091C0}"/>
              </c:ext>
            </c:extLst>
          </c:dPt>
          <c:val>
            <c:numRef>
              <c:f>Sheet1!$A$1:$A$2</c:f>
              <c:numCache>
                <c:formatCode>General</c:formatCode>
                <c:ptCount val="2"/>
                <c:pt idx="0">
                  <c:v>73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35-4E1A-952D-A0B0E24091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5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188191881918819E-2"/>
          <c:y val="1.9188191881918819E-2"/>
          <c:w val="0.96162361623616233"/>
          <c:h val="0.96162361623616233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13C80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4198-466F-B35B-7E9C287864A4}"/>
              </c:ext>
            </c:extLst>
          </c:dPt>
          <c:dPt>
            <c:idx val="1"/>
            <c:bubble3D val="0"/>
            <c:spPr>
              <a:solidFill>
                <a:srgbClr val="C30C3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4198-466F-B35B-7E9C287864A4}"/>
              </c:ext>
            </c:extLst>
          </c:dPt>
          <c:dLbls>
            <c:dLbl>
              <c:idx val="0"/>
              <c:layout>
                <c:manualLayout>
                  <c:x val="5.6826568265682657E-2"/>
                  <c:y val="3.6162361623616239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4198-466F-B35B-7E9C287864A4}"/>
                </c:ext>
              </c:extLst>
            </c:dLbl>
            <c:dLbl>
              <c:idx val="1"/>
              <c:layout>
                <c:manualLayout>
                  <c:x val="-5.6826568265682657E-2"/>
                  <c:y val="-3.6162361623616239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4198-466F-B35B-7E9C287864A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Sheet1!$A$1:$A$2</c:f>
              <c:numCache>
                <c:formatCode>General</c:formatCode>
                <c:ptCount val="2"/>
                <c:pt idx="0">
                  <c:v>68</c:v>
                </c:pt>
                <c:pt idx="1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98-466F-B35B-7E9C287864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206499661475966E-2"/>
          <c:y val="3.5206499661475966E-2"/>
          <c:w val="0.92958700067704803"/>
          <c:h val="0.92958700067704803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13C80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7430-4DBC-B26E-3C43C5CD5917}"/>
              </c:ext>
            </c:extLst>
          </c:dPt>
          <c:dPt>
            <c:idx val="1"/>
            <c:bubble3D val="0"/>
            <c:spPr>
              <a:solidFill>
                <a:srgbClr val="C30C3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7430-4DBC-B26E-3C43C5CD5917}"/>
              </c:ext>
            </c:extLst>
          </c:dPt>
          <c:val>
            <c:numRef>
              <c:f>Sheet1!$A$1:$A$2</c:f>
              <c:numCache>
                <c:formatCode>General</c:formatCode>
                <c:ptCount val="2"/>
                <c:pt idx="0">
                  <c:v>61</c:v>
                </c:pt>
                <c:pt idx="1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30-4DBC-B26E-3C43C5CD59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40"/>
        <c:holeSize val="65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206499661475966E-2"/>
          <c:y val="3.5206499661475966E-2"/>
          <c:w val="0.92958700067704803"/>
          <c:h val="0.92958700067704803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13C80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6A50-4B66-A85D-8FE45E5E45B0}"/>
              </c:ext>
            </c:extLst>
          </c:dPt>
          <c:dPt>
            <c:idx val="1"/>
            <c:bubble3D val="0"/>
            <c:spPr>
              <a:solidFill>
                <a:srgbClr val="C30C3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6A50-4B66-A85D-8FE45E5E45B0}"/>
              </c:ext>
            </c:extLst>
          </c:dPt>
          <c:val>
            <c:numRef>
              <c:f>Sheet1!$A$1:$A$2</c:f>
              <c:numCache>
                <c:formatCode>General</c:formatCode>
                <c:ptCount val="2"/>
                <c:pt idx="0">
                  <c:v>71</c:v>
                </c:pt>
                <c:pt idx="1">
                  <c:v>28.999999999999996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50-4B66-A85D-8FE45E5E45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5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188191881918819E-2"/>
          <c:y val="1.9188191881918819E-2"/>
          <c:w val="0.96162361623616233"/>
          <c:h val="0.96162361623616233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13C80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C528-4980-AA6A-56E4244DAAAC}"/>
              </c:ext>
            </c:extLst>
          </c:dPt>
          <c:dPt>
            <c:idx val="1"/>
            <c:bubble3D val="0"/>
            <c:spPr>
              <a:solidFill>
                <a:srgbClr val="C30C3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C528-4980-AA6A-56E4244DAAAC}"/>
              </c:ext>
            </c:extLst>
          </c:dPt>
          <c:dLbls>
            <c:dLbl>
              <c:idx val="0"/>
              <c:layout>
                <c:manualLayout>
                  <c:x val="6.383763837638376E-2"/>
                  <c:y val="2.5092250922509225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C528-4980-AA6A-56E4244DAAAC}"/>
                </c:ext>
              </c:extLst>
            </c:dLbl>
            <c:dLbl>
              <c:idx val="1"/>
              <c:layout>
                <c:manualLayout>
                  <c:x val="-6.383763837638376E-2"/>
                  <c:y val="-2.5092250922509225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C528-4980-AA6A-56E4244DAAA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Sheet1!$A$1:$A$2</c:f>
              <c:numCache>
                <c:formatCode>General</c:formatCode>
                <c:ptCount val="2"/>
                <c:pt idx="0">
                  <c:v>62</c:v>
                </c:pt>
                <c:pt idx="1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28-4980-AA6A-56E4244DAA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206499661475966E-2"/>
          <c:y val="3.5206499661475966E-2"/>
          <c:w val="0.92958700067704803"/>
          <c:h val="0.92958700067704803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13C80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6294-4E61-A650-236969724287}"/>
              </c:ext>
            </c:extLst>
          </c:dPt>
          <c:dPt>
            <c:idx val="1"/>
            <c:bubble3D val="0"/>
            <c:spPr>
              <a:solidFill>
                <a:srgbClr val="C30C3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6294-4E61-A650-236969724287}"/>
              </c:ext>
            </c:extLst>
          </c:dPt>
          <c:val>
            <c:numRef>
              <c:f>Sheet1!$A$1:$A$2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94-4E61-A650-2369697242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5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206499661475966E-2"/>
          <c:y val="3.5206499661475966E-2"/>
          <c:w val="0.92958700067704803"/>
          <c:h val="0.92958700067704803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13C80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1979-4CC3-ACCE-81F3D2F68EEC}"/>
              </c:ext>
            </c:extLst>
          </c:dPt>
          <c:dPt>
            <c:idx val="1"/>
            <c:bubble3D val="0"/>
            <c:spPr>
              <a:solidFill>
                <a:srgbClr val="C30C3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1979-4CC3-ACCE-81F3D2F68EEC}"/>
              </c:ext>
            </c:extLst>
          </c:dPt>
          <c:val>
            <c:numRef>
              <c:f>Sheet1!$A$1:$A$2</c:f>
              <c:numCache>
                <c:formatCode>General</c:formatCode>
                <c:ptCount val="2"/>
                <c:pt idx="0">
                  <c:v>73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79-4CC3-ACCE-81F3D2F68E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5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188191881918819E-2"/>
          <c:y val="1.9188191881918819E-2"/>
          <c:w val="0.96162361623616233"/>
          <c:h val="0.96162361623616233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13C80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B38F-45F2-B284-721F110F117A}"/>
              </c:ext>
            </c:extLst>
          </c:dPt>
          <c:dPt>
            <c:idx val="1"/>
            <c:bubble3D val="0"/>
            <c:spPr>
              <a:solidFill>
                <a:srgbClr val="C30C3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B38F-45F2-B284-721F110F117A}"/>
              </c:ext>
            </c:extLst>
          </c:dPt>
          <c:dLbls>
            <c:dLbl>
              <c:idx val="0"/>
              <c:layout>
                <c:manualLayout>
                  <c:x val="4.3911439114391146E-2"/>
                  <c:y val="5.3136531365313655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B38F-45F2-B284-721F110F117A}"/>
                </c:ext>
              </c:extLst>
            </c:dLbl>
            <c:dLbl>
              <c:idx val="1"/>
              <c:layout>
                <c:manualLayout>
                  <c:x val="-4.3911439114391146E-2"/>
                  <c:y val="-5.3136531365313655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B38F-45F2-B284-721F110F117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Sheet1!$A$1:$A$2</c:f>
              <c:numCache>
                <c:formatCode>General</c:formatCode>
                <c:ptCount val="2"/>
                <c:pt idx="0">
                  <c:v>78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8F-45F2-B284-721F110F11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125670041691489E-2"/>
          <c:y val="3.5206499661475966E-2"/>
          <c:w val="0.81774865991661705"/>
          <c:h val="0.92958700067704803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13C80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5C51-4C81-9DE2-56FBFE4BA44F}"/>
              </c:ext>
            </c:extLst>
          </c:dPt>
          <c:dPt>
            <c:idx val="1"/>
            <c:bubble3D val="0"/>
            <c:spPr>
              <a:solidFill>
                <a:srgbClr val="C30C3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5C51-4C81-9DE2-56FBFE4BA44F}"/>
              </c:ext>
            </c:extLst>
          </c:dPt>
          <c:dLbls>
            <c:dLbl>
              <c:idx val="0"/>
              <c:layout>
                <c:manualLayout>
                  <c:x val="1.1911852293031567E-3"/>
                  <c:y val="5.4163845633039944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5C51-4C81-9DE2-56FBFE4BA44F}"/>
                </c:ext>
              </c:extLst>
            </c:dLbl>
            <c:dLbl>
              <c:idx val="1"/>
              <c:layout>
                <c:manualLayout>
                  <c:x val="-2.3823704586063135E-3"/>
                  <c:y val="-1.2186865267433988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5C51-4C81-9DE2-56FBFE4BA44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Sheet1!$A$1:$A$2</c:f>
              <c:numCache>
                <c:formatCode>General</c:formatCode>
                <c:ptCount val="2"/>
                <c:pt idx="0">
                  <c:v>93</c:v>
                </c:pt>
                <c:pt idx="1">
                  <c:v>7.0000000000000009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51-4C81-9DE2-56FBFE4BA4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125670041691489E-2"/>
          <c:y val="3.5206499661475966E-2"/>
          <c:w val="0.81774865991661705"/>
          <c:h val="0.92958700067704803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13C80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BC98-4195-8A18-9A4EFF06580B}"/>
              </c:ext>
            </c:extLst>
          </c:dPt>
          <c:dPt>
            <c:idx val="1"/>
            <c:bubble3D val="0"/>
            <c:spPr>
              <a:solidFill>
                <a:srgbClr val="C30C3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BC98-4195-8A18-9A4EFF06580B}"/>
              </c:ext>
            </c:extLst>
          </c:dPt>
          <c:dLbls>
            <c:dLbl>
              <c:idx val="0"/>
              <c:layout>
                <c:manualLayout>
                  <c:x val="1.1911852293031567E-3"/>
                  <c:y val="6.7704807041299936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BC98-4195-8A18-9A4EFF06580B}"/>
                </c:ext>
              </c:extLst>
            </c:dLbl>
            <c:dLbl>
              <c:idx val="1"/>
              <c:layout>
                <c:manualLayout>
                  <c:x val="-2.3823704586063135E-3"/>
                  <c:y val="-1.3540961408259987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BC98-4195-8A18-9A4EFF06580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Sheet1!$A$1:$A$2</c:f>
              <c:numCache>
                <c:formatCode>General</c:formatCode>
                <c:ptCount val="2"/>
                <c:pt idx="0">
                  <c:v>94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98-4195-8A18-9A4EFF0658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188191881918819E-2"/>
          <c:y val="1.9188191881918819E-2"/>
          <c:w val="0.96162361623616233"/>
          <c:h val="0.96162361623616233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13C80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28CA-4437-BCDF-FDE2B8A53C2C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28CA-4437-BCDF-FDE2B8A53C2C}"/>
              </c:ext>
            </c:extLst>
          </c:dPt>
          <c:dPt>
            <c:idx val="2"/>
            <c:bubble3D val="0"/>
            <c:spPr>
              <a:solidFill>
                <a:srgbClr val="C30C3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28CA-4437-BCDF-FDE2B8A53C2C}"/>
              </c:ext>
            </c:extLst>
          </c:dPt>
          <c:dLbls>
            <c:dLbl>
              <c:idx val="0"/>
              <c:layout>
                <c:manualLayout>
                  <c:x val="6.4206642066420669E-2"/>
                  <c:y val="-2.2878228782287822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28CA-4437-BCDF-FDE2B8A53C2C}"/>
                </c:ext>
              </c:extLst>
            </c:dLbl>
            <c:dLbl>
              <c:idx val="1"/>
              <c:layout>
                <c:manualLayout>
                  <c:x val="-3.7269372693726939E-2"/>
                  <c:y val="5.9040590405904057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28CA-4437-BCDF-FDE2B8A53C2C}"/>
                </c:ext>
              </c:extLst>
            </c:dLbl>
            <c:dLbl>
              <c:idx val="2"/>
              <c:layout>
                <c:manualLayout>
                  <c:x val="-4.2435424354243544E-2"/>
                  <c:y val="-5.4612546125461257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28CA-4437-BCDF-FDE2B8A53C2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Sheet1!$A$1:$A$3</c:f>
              <c:numCache>
                <c:formatCode>General</c:formatCode>
                <c:ptCount val="3"/>
                <c:pt idx="0">
                  <c:v>39</c:v>
                </c:pt>
                <c:pt idx="1">
                  <c:v>40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CA-4437-BCDF-FDE2B8A53C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188191881918819E-2"/>
          <c:y val="1.9188191881918819E-2"/>
          <c:w val="0.96162361623616233"/>
          <c:h val="0.96162361623616233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13C80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4484-4148-BD6F-A81A6257BBE7}"/>
              </c:ext>
            </c:extLst>
          </c:dPt>
          <c:dPt>
            <c:idx val="1"/>
            <c:bubble3D val="0"/>
            <c:spPr>
              <a:solidFill>
                <a:srgbClr val="C30C3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4484-4148-BD6F-A81A6257BBE7}"/>
              </c:ext>
            </c:extLst>
          </c:dPt>
          <c:dLbls>
            <c:dLbl>
              <c:idx val="0"/>
              <c:layout>
                <c:manualLayout>
                  <c:x val="1.2546125461254613E-2"/>
                  <c:y val="8.0442804428044287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4484-4148-BD6F-A81A6257BBE7}"/>
                </c:ext>
              </c:extLst>
            </c:dLbl>
            <c:dLbl>
              <c:idx val="1"/>
              <c:layout>
                <c:manualLayout>
                  <c:x val="-1.3284132841328414E-2"/>
                  <c:y val="-8.3025830258302583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4484-4148-BD6F-A81A6257BBE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Sheet1!$A$1:$A$2</c:f>
              <c:numCache>
                <c:formatCode>General</c:formatCode>
                <c:ptCount val="2"/>
                <c:pt idx="0">
                  <c:v>95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84-4148-BD6F-A81A6257BB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125670041691489E-2"/>
          <c:y val="3.5206499661475966E-2"/>
          <c:w val="0.81774865991661705"/>
          <c:h val="0.92958700067704803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13C80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C792-4BCA-8D5D-FE554DA8196E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C792-4BCA-8D5D-FE554DA8196E}"/>
              </c:ext>
            </c:extLst>
          </c:dPt>
          <c:dPt>
            <c:idx val="2"/>
            <c:bubble3D val="0"/>
            <c:spPr>
              <a:solidFill>
                <a:srgbClr val="C30C3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C792-4BCA-8D5D-FE554DA8196E}"/>
              </c:ext>
            </c:extLst>
          </c:dPt>
          <c:dLbls>
            <c:dLbl>
              <c:idx val="0"/>
              <c:layout>
                <c:manualLayout>
                  <c:x val="-5.9559261465157837E-4"/>
                  <c:y val="-1.3540961408259986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C792-4BCA-8D5D-FE554DA8196E}"/>
                </c:ext>
              </c:extLst>
            </c:dLbl>
            <c:dLbl>
              <c:idx val="2"/>
              <c:layout>
                <c:manualLayout>
                  <c:x val="-1.1911852293031567E-3"/>
                  <c:y val="-4.7393364928909956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C792-4BCA-8D5D-FE554DA8196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Sheet1!$A$1:$A$3</c:f>
              <c:numCache>
                <c:formatCode>General</c:formatCode>
                <c:ptCount val="3"/>
                <c:pt idx="0">
                  <c:v>89</c:v>
                </c:pt>
                <c:pt idx="1">
                  <c:v>2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92-4BCA-8D5D-FE554DA819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125670041691489E-2"/>
          <c:y val="3.5206499661475966E-2"/>
          <c:w val="0.81774865991661705"/>
          <c:h val="0.92958700067704803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13C80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C187-4F0F-A018-72D40146DEF6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C187-4F0F-A018-72D40146DEF6}"/>
              </c:ext>
            </c:extLst>
          </c:dPt>
          <c:dPt>
            <c:idx val="2"/>
            <c:bubble3D val="0"/>
            <c:spPr>
              <a:solidFill>
                <a:srgbClr val="C30C3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C187-4F0F-A018-72D40146DEF6}"/>
              </c:ext>
            </c:extLst>
          </c:dPt>
          <c:dLbls>
            <c:dLbl>
              <c:idx val="0"/>
              <c:layout>
                <c:manualLayout>
                  <c:x val="5.9559261465157837E-4"/>
                  <c:y val="1.3540961408259986E-3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C187-4F0F-A018-72D40146DEF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Sheet1!$A$1:$A$3</c:f>
              <c:numCache>
                <c:formatCode>General</c:formatCode>
                <c:ptCount val="3"/>
                <c:pt idx="0">
                  <c:v>91</c:v>
                </c:pt>
                <c:pt idx="1">
                  <c:v>2</c:v>
                </c:pt>
                <c:pt idx="2">
                  <c:v>7.0000000000000009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187-4F0F-A018-72D40146DE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188191881918819E-2"/>
          <c:y val="1.9188191881918819E-2"/>
          <c:w val="0.96162361623616233"/>
          <c:h val="0.96162361623616233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13C80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45ED-4F92-A008-F7A2D55D86A8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45ED-4F92-A008-F7A2D55D86A8}"/>
              </c:ext>
            </c:extLst>
          </c:dPt>
          <c:dPt>
            <c:idx val="2"/>
            <c:bubble3D val="0"/>
            <c:spPr>
              <a:solidFill>
                <a:srgbClr val="C30C3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45ED-4F92-A008-F7A2D55D86A8}"/>
              </c:ext>
            </c:extLst>
          </c:dPt>
          <c:dLbls>
            <c:dLbl>
              <c:idx val="0"/>
              <c:layout>
                <c:manualLayout>
                  <c:x val="2.3616236162361623E-2"/>
                  <c:y val="7.3062730627306269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45ED-4F92-A008-F7A2D55D86A8}"/>
                </c:ext>
              </c:extLst>
            </c:dLbl>
            <c:dLbl>
              <c:idx val="1"/>
              <c:layout>
                <c:manualLayout>
                  <c:x val="-3.9852398523985241E-2"/>
                  <c:y val="-6.7158671586715873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45ED-4F92-A008-F7A2D55D86A8}"/>
                </c:ext>
              </c:extLst>
            </c:dLbl>
            <c:dLbl>
              <c:idx val="2"/>
              <c:layout>
                <c:manualLayout>
                  <c:x val="-1.808118081180812E-2"/>
                  <c:y val="-8.1180811808118078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45ED-4F92-A008-F7A2D55D86A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Sheet1!$A$1:$A$3</c:f>
              <c:numCache>
                <c:formatCode>General</c:formatCode>
                <c:ptCount val="3"/>
                <c:pt idx="0">
                  <c:v>90</c:v>
                </c:pt>
                <c:pt idx="1">
                  <c:v>3</c:v>
                </c:pt>
                <c:pt idx="2">
                  <c:v>7.0000000000000009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ED-4F92-A008-F7A2D55D86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206499661475966E-2"/>
          <c:y val="3.5206499661475966E-2"/>
          <c:w val="0.92958700067704803"/>
          <c:h val="0.92958700067704803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13C80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C9F0-48CD-BF5B-67632EE0C7E2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C9F0-48CD-BF5B-67632EE0C7E2}"/>
              </c:ext>
            </c:extLst>
          </c:dPt>
          <c:dPt>
            <c:idx val="2"/>
            <c:bubble3D val="0"/>
            <c:spPr>
              <a:solidFill>
                <a:srgbClr val="C30C3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C9F0-48CD-BF5B-67632EE0C7E2}"/>
              </c:ext>
            </c:extLst>
          </c:dPt>
          <c:val>
            <c:numRef>
              <c:f>Sheet1!$A$1:$A$3</c:f>
              <c:numCache>
                <c:formatCode>General</c:formatCode>
                <c:ptCount val="3"/>
                <c:pt idx="0">
                  <c:v>40</c:v>
                </c:pt>
                <c:pt idx="1">
                  <c:v>38</c:v>
                </c:pt>
                <c:pt idx="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F0-48CD-BF5B-67632EE0C7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5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206499661475966E-2"/>
          <c:y val="3.5206499661475966E-2"/>
          <c:w val="0.92958700067704803"/>
          <c:h val="0.92958700067704803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13C80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5A14-45D7-AE14-F7E5E8E00966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5A14-45D7-AE14-F7E5E8E00966}"/>
              </c:ext>
            </c:extLst>
          </c:dPt>
          <c:dPt>
            <c:idx val="2"/>
            <c:bubble3D val="0"/>
            <c:spPr>
              <a:solidFill>
                <a:srgbClr val="C30C3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5A14-45D7-AE14-F7E5E8E00966}"/>
              </c:ext>
            </c:extLst>
          </c:dPt>
          <c:val>
            <c:numRef>
              <c:f>Sheet1!$A$1:$A$3</c:f>
              <c:numCache>
                <c:formatCode>General</c:formatCode>
                <c:ptCount val="3"/>
                <c:pt idx="0">
                  <c:v>43</c:v>
                </c:pt>
                <c:pt idx="1">
                  <c:v>36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A14-45D7-AE14-F7E5E8E009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5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188191881918819E-2"/>
          <c:y val="1.9188191881918819E-2"/>
          <c:w val="0.96162361623616233"/>
          <c:h val="0.96162361623616233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13C80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F29B-48FE-BA13-FF73FF43C44B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F29B-48FE-BA13-FF73FF43C44B}"/>
              </c:ext>
            </c:extLst>
          </c:dPt>
          <c:dPt>
            <c:idx val="2"/>
            <c:bubble3D val="0"/>
            <c:spPr>
              <a:solidFill>
                <a:srgbClr val="C30C3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F29B-48FE-BA13-FF73FF43C44B}"/>
              </c:ext>
            </c:extLst>
          </c:dPt>
          <c:dPt>
            <c:idx val="3"/>
            <c:bubble3D val="0"/>
            <c:spPr>
              <a:solidFill>
                <a:srgbClr val="FCCD2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F29B-48FE-BA13-FF73FF43C44B}"/>
              </c:ext>
            </c:extLst>
          </c:dPt>
          <c:dLbls>
            <c:dLbl>
              <c:idx val="0"/>
              <c:layout>
                <c:manualLayout>
                  <c:x val="6.7158671586715873E-2"/>
                  <c:y val="-1.9188191881918819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F29B-48FE-BA13-FF73FF43C44B}"/>
                </c:ext>
              </c:extLst>
            </c:dLbl>
            <c:dLbl>
              <c:idx val="1"/>
              <c:layout>
                <c:manualLayout>
                  <c:x val="-3.8007380073800737E-2"/>
                  <c:y val="5.9778597785977862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F29B-48FE-BA13-FF73FF43C44B}"/>
                </c:ext>
              </c:extLst>
            </c:dLbl>
            <c:dLbl>
              <c:idx val="2"/>
              <c:layout>
                <c:manualLayout>
                  <c:x val="-4.6863468634686344E-2"/>
                  <c:y val="-4.9815498154981548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F29B-48FE-BA13-FF73FF43C44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Sheet1!$A$1:$A$4</c:f>
              <c:numCache>
                <c:formatCode>General</c:formatCode>
                <c:ptCount val="4"/>
                <c:pt idx="0">
                  <c:v>41</c:v>
                </c:pt>
                <c:pt idx="1">
                  <c:v>36</c:v>
                </c:pt>
                <c:pt idx="2">
                  <c:v>22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9B-48FE-BA13-FF73FF43C4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206499661475966E-2"/>
          <c:y val="3.5206499661475966E-2"/>
          <c:w val="0.92958700067704803"/>
          <c:h val="0.92958700067704803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13C80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3697-409E-B6D4-1CCBC66D495B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3697-409E-B6D4-1CCBC66D495B}"/>
              </c:ext>
            </c:extLst>
          </c:dPt>
          <c:dPt>
            <c:idx val="2"/>
            <c:bubble3D val="0"/>
            <c:spPr>
              <a:solidFill>
                <a:srgbClr val="C30C3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3697-409E-B6D4-1CCBC66D495B}"/>
              </c:ext>
            </c:extLst>
          </c:dPt>
          <c:val>
            <c:numRef>
              <c:f>Sheet1!$A$1:$A$3</c:f>
              <c:numCache>
                <c:formatCode>General</c:formatCode>
                <c:ptCount val="3"/>
                <c:pt idx="0">
                  <c:v>78</c:v>
                </c:pt>
                <c:pt idx="1">
                  <c:v>18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97-409E-B6D4-1CCBC66D49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5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125670041691489E-2"/>
          <c:y val="3.5206499661475966E-2"/>
          <c:w val="0.81774865991661705"/>
          <c:h val="0.92958700067704803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13C80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D00C-4C49-B2A5-2EC84FB638F8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D00C-4C49-B2A5-2EC84FB638F8}"/>
              </c:ext>
            </c:extLst>
          </c:dPt>
          <c:dPt>
            <c:idx val="2"/>
            <c:bubble3D val="0"/>
            <c:spPr>
              <a:solidFill>
                <a:srgbClr val="C30C3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D00C-4C49-B2A5-2EC84FB638F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D00C-4C49-B2A5-2EC84FB638F8}"/>
              </c:ext>
            </c:extLst>
          </c:dPt>
          <c:dLbls>
            <c:dLbl>
              <c:idx val="2"/>
              <c:layout>
                <c:manualLayout>
                  <c:x val="0"/>
                  <c:y val="0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D00C-4C49-B2A5-2EC84FB638F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Sheet1!$A$1:$A$4</c:f>
              <c:numCache>
                <c:formatCode>General</c:formatCode>
                <c:ptCount val="4"/>
                <c:pt idx="0">
                  <c:v>78</c:v>
                </c:pt>
                <c:pt idx="1">
                  <c:v>19</c:v>
                </c:pt>
                <c:pt idx="2">
                  <c:v>11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0C-4C49-B2A5-2EC84FB638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188191881918819E-2"/>
          <c:y val="1.9188191881918819E-2"/>
          <c:w val="0.96162361623616233"/>
          <c:h val="0.96162361623616233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13C80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1C55-4247-AE6D-35944A3BB1F3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1C55-4247-AE6D-35944A3BB1F3}"/>
              </c:ext>
            </c:extLst>
          </c:dPt>
          <c:dPt>
            <c:idx val="2"/>
            <c:bubble3D val="0"/>
            <c:spPr>
              <a:solidFill>
                <a:srgbClr val="C30C3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1C55-4247-AE6D-35944A3BB1F3}"/>
              </c:ext>
            </c:extLst>
          </c:dPt>
          <c:dLbls>
            <c:dLbl>
              <c:idx val="0"/>
              <c:layout>
                <c:manualLayout>
                  <c:x val="4.8339483394833946E-2"/>
                  <c:y val="4.8339483394833946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1C55-4247-AE6D-35944A3BB1F3}"/>
                </c:ext>
              </c:extLst>
            </c:dLbl>
            <c:dLbl>
              <c:idx val="1"/>
              <c:layout>
                <c:manualLayout>
                  <c:x val="-5.2029520295202955E-2"/>
                  <c:y val="-4.3173431734317341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1C55-4247-AE6D-35944A3BB1F3}"/>
                </c:ext>
              </c:extLst>
            </c:dLbl>
            <c:dLbl>
              <c:idx val="2"/>
              <c:layout>
                <c:manualLayout>
                  <c:x val="-8.1180811808118074E-3"/>
                  <c:y val="-8.5239852398523983E-2"/>
                </c:manualLayout>
              </c:layout>
              <c:numFmt formatCode="#,##0&quot;%&quot;;&quot;-&quot;#,##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1C55-4247-AE6D-35944A3BB1F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Sheet1!$A$1:$A$3</c:f>
              <c:numCache>
                <c:formatCode>General</c:formatCode>
                <c:ptCount val="3"/>
                <c:pt idx="0">
                  <c:v>75</c:v>
                </c:pt>
                <c:pt idx="1">
                  <c:v>22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C55-4247-AE6D-35944A3BB1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DD14E-31D0-411D-967A-819608A6BAB8}" type="datetimeFigureOut">
              <a:rPr lang="en-US" smtClean="0"/>
              <a:t>11/1/23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D4DFE-8812-475D-A343-BE9072A62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15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D4DFE-8812-475D-A343-BE9072A624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09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91980-0BF3-461C-95D4-87E094E975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160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91980-0BF3-461C-95D4-87E094E975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461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91980-0BF3-461C-95D4-87E094E975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8867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91980-0BF3-461C-95D4-87E094E975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01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91980-0BF3-461C-95D4-87E094E975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688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91980-0BF3-461C-95D4-87E094E975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2773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91980-0BF3-461C-95D4-87E094E975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8632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91980-0BF3-461C-95D4-87E094E975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8875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91980-0BF3-461C-95D4-87E094E975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452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watching the trends here for health analysis.</a:t>
            </a:r>
          </a:p>
          <a:p>
            <a:endParaRPr lang="en-US" dirty="0"/>
          </a:p>
          <a:p>
            <a:r>
              <a:rPr lang="en-US" dirty="0"/>
              <a:t>We are trying to keep</a:t>
            </a:r>
            <a:r>
              <a:rPr lang="en-US" baseline="0" dirty="0"/>
              <a:t> our population out of the high risk categories, and get them into a lower category.  Both saving the individual and the employer many health care dollars, not to mention the time and </a:t>
            </a:r>
            <a:r>
              <a:rPr lang="en-US" baseline="0" dirty="0" err="1"/>
              <a:t>absentism</a:t>
            </a:r>
            <a:r>
              <a:rPr lang="en-US" baseline="0" dirty="0"/>
              <a:t> associated.</a:t>
            </a:r>
          </a:p>
          <a:p>
            <a:r>
              <a:rPr lang="en-US" baseline="0" dirty="0"/>
              <a:t>We had one study that shows a higher risk employee spends about $8,000 more every year on health care dollars than a low risk employee.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D4DFE-8812-475D-A343-BE9072A6248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61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91980-0BF3-461C-95D4-87E094E975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8743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91980-0BF3-461C-95D4-87E094E975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168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D4DFE-8812-475D-A343-BE9072A624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37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91980-0BF3-461C-95D4-87E094E975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1638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91980-0BF3-461C-95D4-87E094E975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732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91980-0BF3-461C-95D4-87E094E975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571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91980-0BF3-461C-95D4-87E094E975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152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891980-0BF3-461C-95D4-87E094E975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0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7214E-997B-E54D-8875-8AE8A5EDBCF7}" type="datetimeFigureOut">
              <a:rPr lang="en-US" smtClean="0"/>
              <a:t>11/1/23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A33E-FDE4-6D43-9955-BA750F78D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370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7214E-997B-E54D-8875-8AE8A5EDBCF7}" type="datetimeFigureOut">
              <a:rPr lang="en-US" smtClean="0"/>
              <a:t>11/1/23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A33E-FDE4-6D43-9955-BA750F78D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307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7214E-997B-E54D-8875-8AE8A5EDBCF7}" type="datetimeFigureOut">
              <a:rPr lang="en-US" smtClean="0"/>
              <a:t>11/1/23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A33E-FDE4-6D43-9955-BA750F78D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578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7214E-997B-E54D-8875-8AE8A5EDBCF7}" type="datetimeFigureOut">
              <a:rPr lang="en-US" smtClean="0"/>
              <a:t>11/1/23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A33E-FDE4-6D43-9955-BA750F78DD7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583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7214E-997B-E54D-8875-8AE8A5EDBCF7}" type="datetimeFigureOut">
              <a:rPr lang="en-US" smtClean="0"/>
              <a:t>11/1/23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A33E-FDE4-6D43-9955-BA750F78D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463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7214E-997B-E54D-8875-8AE8A5EDBCF7}" type="datetimeFigureOut">
              <a:rPr lang="en-US" smtClean="0"/>
              <a:t>11/1/23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A33E-FDE4-6D43-9955-BA750F78DD7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868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7214E-997B-E54D-8875-8AE8A5EDBCF7}" type="datetimeFigureOut">
              <a:rPr lang="en-US" smtClean="0"/>
              <a:t>11/1/23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A33E-FDE4-6D43-9955-BA750F78D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443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7214E-997B-E54D-8875-8AE8A5EDBCF7}" type="datetimeFigureOut">
              <a:rPr lang="en-US" smtClean="0"/>
              <a:t>11/1/23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A33E-FDE4-6D43-9955-BA750F78D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105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7214E-997B-E54D-8875-8AE8A5EDBCF7}" type="datetimeFigureOut">
              <a:rPr lang="en-US" smtClean="0"/>
              <a:t>11/1/23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A33E-FDE4-6D43-9955-BA750F78D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7740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7214E-997B-E54D-8875-8AE8A5EDBCF7}" type="datetimeFigureOut">
              <a:rPr lang="en-US" smtClean="0"/>
              <a:t>11/1/23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A33E-FDE4-6D43-9955-BA750F78D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302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9B7214E-997B-E54D-8875-8AE8A5EDBCF7}" type="datetimeFigureOut">
              <a:rPr lang="en-US" smtClean="0"/>
              <a:t>11/1/23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6DA33E-FDE4-6D43-9955-BA750F78D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901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7214E-997B-E54D-8875-8AE8A5EDBCF7}" type="datetimeFigureOut">
              <a:rPr lang="en-US" smtClean="0"/>
              <a:t>11/1/23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A33E-FDE4-6D43-9955-BA750F78D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2796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7214E-997B-E54D-8875-8AE8A5EDBCF7}" type="datetimeFigureOut">
              <a:rPr lang="en-US" smtClean="0"/>
              <a:t>11/1/23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A33E-FDE4-6D43-9955-BA750F78D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726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7214E-997B-E54D-8875-8AE8A5EDBCF7}" type="datetimeFigureOut">
              <a:rPr lang="en-US" smtClean="0"/>
              <a:t>11/1/23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A33E-FDE4-6D43-9955-BA750F78D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996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7214E-997B-E54D-8875-8AE8A5EDBCF7}" type="datetimeFigureOut">
              <a:rPr lang="en-US" smtClean="0"/>
              <a:t>11/1/23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A33E-FDE4-6D43-9955-BA750F78D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020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7214E-997B-E54D-8875-8AE8A5EDBCF7}" type="datetimeFigureOut">
              <a:rPr lang="en-US" smtClean="0"/>
              <a:t>11/1/23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A33E-FDE4-6D43-9955-BA750F78D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146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7214E-997B-E54D-8875-8AE8A5EDBCF7}" type="datetimeFigureOut">
              <a:rPr lang="en-US" smtClean="0"/>
              <a:t>11/1/23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A33E-FDE4-6D43-9955-BA750F78D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339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7214E-997B-E54D-8875-8AE8A5EDBCF7}" type="datetimeFigureOut">
              <a:rPr lang="en-US" smtClean="0"/>
              <a:t>11/1/23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A33E-FDE4-6D43-9955-BA750F78D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276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7214E-997B-E54D-8875-8AE8A5EDBCF7}" type="datetimeFigureOut">
              <a:rPr lang="en-US" smtClean="0"/>
              <a:t>11/1/23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A33E-FDE4-6D43-9955-BA750F78D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780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7214E-997B-E54D-8875-8AE8A5EDBCF7}" type="datetimeFigureOut">
              <a:rPr lang="en-US" smtClean="0"/>
              <a:t>11/1/23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A33E-FDE4-6D43-9955-BA750F78D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067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7214E-997B-E54D-8875-8AE8A5EDBCF7}" type="datetimeFigureOut">
              <a:rPr lang="en-US" smtClean="0"/>
              <a:t>11/1/23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A33E-FDE4-6D43-9955-BA750F78D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896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7214E-997B-E54D-8875-8AE8A5EDBCF7}" type="datetimeFigureOut">
              <a:rPr lang="en-US" smtClean="0"/>
              <a:t>11/1/23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A33E-FDE4-6D43-9955-BA750F78DD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503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F52105F-B992-45B9-B04D-3B256CE098D9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1F92B1B3-40FB-4CB4-AE6E-478F17EB4825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9" name="Object 8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8147712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95" imgH="394" progId="TCLayout.ActiveDocument.1">
                  <p:embed/>
                </p:oleObj>
              </mc:Choice>
              <mc:Fallback>
                <p:oleObj name="think-cell Slide" r:id="rId14" imgW="395" imgH="394" progId="TCLayout.ActiveDocument.1">
                  <p:embed/>
                  <p:pic>
                    <p:nvPicPr>
                      <p:cNvPr id="8" name="Object 7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647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CE8C2F6-1044-4D9D-B5B8-F94DDB8DC500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CE744C8-6C75-4AC5-B624-650A214173C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13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95" imgH="394" progId="TCLayout.ActiveDocument.1">
                  <p:embed/>
                </p:oleObj>
              </mc:Choice>
              <mc:Fallback>
                <p:oleObj name="think-cell Slide" r:id="rId14" imgW="395" imgH="394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2129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10" Type="http://schemas.openxmlformats.org/officeDocument/2006/relationships/image" Target="../media/image6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13" Type="http://schemas.openxmlformats.org/officeDocument/2006/relationships/tags" Target="../tags/tag95.xml"/><Relationship Id="rId18" Type="http://schemas.openxmlformats.org/officeDocument/2006/relationships/oleObject" Target="../embeddings/oleObject12.bin"/><Relationship Id="rId3" Type="http://schemas.openxmlformats.org/officeDocument/2006/relationships/tags" Target="../tags/tag85.xml"/><Relationship Id="rId21" Type="http://schemas.openxmlformats.org/officeDocument/2006/relationships/chart" Target="../charts/chart17.xml"/><Relationship Id="rId7" Type="http://schemas.openxmlformats.org/officeDocument/2006/relationships/tags" Target="../tags/tag89.xml"/><Relationship Id="rId12" Type="http://schemas.openxmlformats.org/officeDocument/2006/relationships/tags" Target="../tags/tag94.xml"/><Relationship Id="rId17" Type="http://schemas.openxmlformats.org/officeDocument/2006/relationships/notesSlide" Target="../notesSlides/notesSlide8.xml"/><Relationship Id="rId2" Type="http://schemas.openxmlformats.org/officeDocument/2006/relationships/tags" Target="../tags/tag84.xml"/><Relationship Id="rId16" Type="http://schemas.openxmlformats.org/officeDocument/2006/relationships/slideLayout" Target="../slideLayouts/slideLayout18.xml"/><Relationship Id="rId20" Type="http://schemas.openxmlformats.org/officeDocument/2006/relationships/chart" Target="../charts/chart16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tags" Target="../tags/tag93.xml"/><Relationship Id="rId5" Type="http://schemas.openxmlformats.org/officeDocument/2006/relationships/tags" Target="../tags/tag87.xml"/><Relationship Id="rId15" Type="http://schemas.openxmlformats.org/officeDocument/2006/relationships/tags" Target="../tags/tag97.xml"/><Relationship Id="rId23" Type="http://schemas.openxmlformats.org/officeDocument/2006/relationships/image" Target="../media/image6.png"/><Relationship Id="rId10" Type="http://schemas.openxmlformats.org/officeDocument/2006/relationships/tags" Target="../tags/tag92.xml"/><Relationship Id="rId19" Type="http://schemas.openxmlformats.org/officeDocument/2006/relationships/image" Target="../media/image1.emf"/><Relationship Id="rId4" Type="http://schemas.openxmlformats.org/officeDocument/2006/relationships/tags" Target="../tags/tag86.xml"/><Relationship Id="rId9" Type="http://schemas.openxmlformats.org/officeDocument/2006/relationships/tags" Target="../tags/tag91.xml"/><Relationship Id="rId14" Type="http://schemas.openxmlformats.org/officeDocument/2006/relationships/tags" Target="../tags/tag96.xml"/><Relationship Id="rId22" Type="http://schemas.openxmlformats.org/officeDocument/2006/relationships/chart" Target="../charts/char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13" Type="http://schemas.openxmlformats.org/officeDocument/2006/relationships/slideLayout" Target="../slideLayouts/slideLayout18.xml"/><Relationship Id="rId18" Type="http://schemas.openxmlformats.org/officeDocument/2006/relationships/chart" Target="../charts/chart20.xml"/><Relationship Id="rId3" Type="http://schemas.openxmlformats.org/officeDocument/2006/relationships/tags" Target="../tags/tag100.xml"/><Relationship Id="rId7" Type="http://schemas.openxmlformats.org/officeDocument/2006/relationships/tags" Target="../tags/tag104.xml"/><Relationship Id="rId12" Type="http://schemas.openxmlformats.org/officeDocument/2006/relationships/tags" Target="../tags/tag109.xml"/><Relationship Id="rId17" Type="http://schemas.openxmlformats.org/officeDocument/2006/relationships/chart" Target="../charts/chart19.xml"/><Relationship Id="rId2" Type="http://schemas.openxmlformats.org/officeDocument/2006/relationships/tags" Target="../tags/tag99.xml"/><Relationship Id="rId16" Type="http://schemas.openxmlformats.org/officeDocument/2006/relationships/image" Target="../media/image1.emf"/><Relationship Id="rId20" Type="http://schemas.openxmlformats.org/officeDocument/2006/relationships/image" Target="../media/image6.png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tags" Target="../tags/tag108.xml"/><Relationship Id="rId5" Type="http://schemas.openxmlformats.org/officeDocument/2006/relationships/tags" Target="../tags/tag102.xml"/><Relationship Id="rId15" Type="http://schemas.openxmlformats.org/officeDocument/2006/relationships/oleObject" Target="../embeddings/oleObject13.bin"/><Relationship Id="rId10" Type="http://schemas.openxmlformats.org/officeDocument/2006/relationships/tags" Target="../tags/tag107.xml"/><Relationship Id="rId19" Type="http://schemas.openxmlformats.org/officeDocument/2006/relationships/chart" Target="../charts/chart21.xml"/><Relationship Id="rId4" Type="http://schemas.openxmlformats.org/officeDocument/2006/relationships/tags" Target="../tags/tag101.xml"/><Relationship Id="rId9" Type="http://schemas.openxmlformats.org/officeDocument/2006/relationships/tags" Target="../tags/tag106.xml"/><Relationship Id="rId1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slideLayout" Target="../slideLayouts/slideLayout18.xml"/><Relationship Id="rId18" Type="http://schemas.openxmlformats.org/officeDocument/2006/relationships/chart" Target="../charts/chart23.xm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tags" Target="../tags/tag121.xml"/><Relationship Id="rId17" Type="http://schemas.openxmlformats.org/officeDocument/2006/relationships/chart" Target="../charts/chart22.xml"/><Relationship Id="rId2" Type="http://schemas.openxmlformats.org/officeDocument/2006/relationships/tags" Target="../tags/tag111.xml"/><Relationship Id="rId16" Type="http://schemas.openxmlformats.org/officeDocument/2006/relationships/image" Target="../media/image1.emf"/><Relationship Id="rId20" Type="http://schemas.openxmlformats.org/officeDocument/2006/relationships/image" Target="../media/image6.png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tags" Target="../tags/tag120.xml"/><Relationship Id="rId5" Type="http://schemas.openxmlformats.org/officeDocument/2006/relationships/tags" Target="../tags/tag114.xml"/><Relationship Id="rId15" Type="http://schemas.openxmlformats.org/officeDocument/2006/relationships/oleObject" Target="../embeddings/oleObject14.bin"/><Relationship Id="rId10" Type="http://schemas.openxmlformats.org/officeDocument/2006/relationships/tags" Target="../tags/tag119.xml"/><Relationship Id="rId19" Type="http://schemas.openxmlformats.org/officeDocument/2006/relationships/chart" Target="../charts/chart24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13" Type="http://schemas.openxmlformats.org/officeDocument/2006/relationships/slideLayout" Target="../slideLayouts/slideLayout18.xml"/><Relationship Id="rId18" Type="http://schemas.openxmlformats.org/officeDocument/2006/relationships/chart" Target="../charts/chart26.xml"/><Relationship Id="rId3" Type="http://schemas.openxmlformats.org/officeDocument/2006/relationships/tags" Target="../tags/tag124.xml"/><Relationship Id="rId7" Type="http://schemas.openxmlformats.org/officeDocument/2006/relationships/tags" Target="../tags/tag128.xml"/><Relationship Id="rId12" Type="http://schemas.openxmlformats.org/officeDocument/2006/relationships/tags" Target="../tags/tag133.xml"/><Relationship Id="rId17" Type="http://schemas.openxmlformats.org/officeDocument/2006/relationships/chart" Target="../charts/chart25.xml"/><Relationship Id="rId2" Type="http://schemas.openxmlformats.org/officeDocument/2006/relationships/tags" Target="../tags/tag123.xml"/><Relationship Id="rId16" Type="http://schemas.openxmlformats.org/officeDocument/2006/relationships/image" Target="../media/image1.emf"/><Relationship Id="rId20" Type="http://schemas.openxmlformats.org/officeDocument/2006/relationships/image" Target="../media/image6.png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11" Type="http://schemas.openxmlformats.org/officeDocument/2006/relationships/tags" Target="../tags/tag132.xml"/><Relationship Id="rId5" Type="http://schemas.openxmlformats.org/officeDocument/2006/relationships/tags" Target="../tags/tag126.xml"/><Relationship Id="rId15" Type="http://schemas.openxmlformats.org/officeDocument/2006/relationships/oleObject" Target="../embeddings/oleObject15.bin"/><Relationship Id="rId10" Type="http://schemas.openxmlformats.org/officeDocument/2006/relationships/tags" Target="../tags/tag131.xml"/><Relationship Id="rId19" Type="http://schemas.openxmlformats.org/officeDocument/2006/relationships/chart" Target="../charts/chart27.xml"/><Relationship Id="rId4" Type="http://schemas.openxmlformats.org/officeDocument/2006/relationships/tags" Target="../tags/tag125.xml"/><Relationship Id="rId9" Type="http://schemas.openxmlformats.org/officeDocument/2006/relationships/tags" Target="../tags/tag130.xml"/><Relationship Id="rId1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13" Type="http://schemas.openxmlformats.org/officeDocument/2006/relationships/chart" Target="../charts/chart28.xml"/><Relationship Id="rId3" Type="http://schemas.openxmlformats.org/officeDocument/2006/relationships/tags" Target="../tags/tag136.xml"/><Relationship Id="rId7" Type="http://schemas.openxmlformats.org/officeDocument/2006/relationships/tags" Target="../tags/tag140.xml"/><Relationship Id="rId12" Type="http://schemas.openxmlformats.org/officeDocument/2006/relationships/image" Target="../media/image1.emf"/><Relationship Id="rId2" Type="http://schemas.openxmlformats.org/officeDocument/2006/relationships/tags" Target="../tags/tag135.xml"/><Relationship Id="rId16" Type="http://schemas.openxmlformats.org/officeDocument/2006/relationships/image" Target="../media/image6.png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oleObject" Target="../embeddings/oleObject16.bin"/><Relationship Id="rId5" Type="http://schemas.openxmlformats.org/officeDocument/2006/relationships/tags" Target="../tags/tag138.xml"/><Relationship Id="rId15" Type="http://schemas.openxmlformats.org/officeDocument/2006/relationships/chart" Target="../charts/chart30.xml"/><Relationship Id="rId10" Type="http://schemas.openxmlformats.org/officeDocument/2006/relationships/notesSlide" Target="../notesSlides/notesSlide12.xml"/><Relationship Id="rId4" Type="http://schemas.openxmlformats.org/officeDocument/2006/relationships/tags" Target="../tags/tag137.xml"/><Relationship Id="rId9" Type="http://schemas.openxmlformats.org/officeDocument/2006/relationships/slideLayout" Target="../slideLayouts/slideLayout18.xml"/><Relationship Id="rId14" Type="http://schemas.openxmlformats.org/officeDocument/2006/relationships/chart" Target="../charts/chart2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tags" Target="../tags/tag154.xml"/><Relationship Id="rId18" Type="http://schemas.openxmlformats.org/officeDocument/2006/relationships/chart" Target="../charts/chart31.xml"/><Relationship Id="rId3" Type="http://schemas.openxmlformats.org/officeDocument/2006/relationships/tags" Target="../tags/tag144.xml"/><Relationship Id="rId21" Type="http://schemas.openxmlformats.org/officeDocument/2006/relationships/image" Target="../media/image6.png"/><Relationship Id="rId7" Type="http://schemas.openxmlformats.org/officeDocument/2006/relationships/tags" Target="../tags/tag148.xml"/><Relationship Id="rId12" Type="http://schemas.openxmlformats.org/officeDocument/2006/relationships/tags" Target="../tags/tag153.xml"/><Relationship Id="rId17" Type="http://schemas.openxmlformats.org/officeDocument/2006/relationships/image" Target="../media/image1.emf"/><Relationship Id="rId2" Type="http://schemas.openxmlformats.org/officeDocument/2006/relationships/tags" Target="../tags/tag143.xml"/><Relationship Id="rId16" Type="http://schemas.openxmlformats.org/officeDocument/2006/relationships/oleObject" Target="../embeddings/oleObject17.bin"/><Relationship Id="rId20" Type="http://schemas.openxmlformats.org/officeDocument/2006/relationships/chart" Target="../charts/chart3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tags" Target="../tags/tag152.xml"/><Relationship Id="rId5" Type="http://schemas.openxmlformats.org/officeDocument/2006/relationships/tags" Target="../tags/tag146.xml"/><Relationship Id="rId15" Type="http://schemas.openxmlformats.org/officeDocument/2006/relationships/notesSlide" Target="../notesSlides/notesSlide13.xml"/><Relationship Id="rId10" Type="http://schemas.openxmlformats.org/officeDocument/2006/relationships/tags" Target="../tags/tag151.xml"/><Relationship Id="rId19" Type="http://schemas.openxmlformats.org/officeDocument/2006/relationships/chart" Target="../charts/chart32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1.bin"/><Relationship Id="rId4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2.bin"/><Relationship Id="rId4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6.xml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tags" Target="../tags/tag18.xml"/><Relationship Id="rId18" Type="http://schemas.openxmlformats.org/officeDocument/2006/relationships/image" Target="../media/image1.emf"/><Relationship Id="rId3" Type="http://schemas.openxmlformats.org/officeDocument/2006/relationships/tags" Target="../tags/tag8.xml"/><Relationship Id="rId21" Type="http://schemas.openxmlformats.org/officeDocument/2006/relationships/chart" Target="../charts/chart3.xml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17" Type="http://schemas.openxmlformats.org/officeDocument/2006/relationships/oleObject" Target="../embeddings/oleObject5.bin"/><Relationship Id="rId2" Type="http://schemas.openxmlformats.org/officeDocument/2006/relationships/tags" Target="../tags/tag7.xml"/><Relationship Id="rId16" Type="http://schemas.openxmlformats.org/officeDocument/2006/relationships/notesSlide" Target="../notesSlides/notesSlide2.xml"/><Relationship Id="rId20" Type="http://schemas.openxmlformats.org/officeDocument/2006/relationships/chart" Target="../charts/chart2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6.png"/><Relationship Id="rId10" Type="http://schemas.openxmlformats.org/officeDocument/2006/relationships/tags" Target="../tags/tag15.xml"/><Relationship Id="rId19" Type="http://schemas.openxmlformats.org/officeDocument/2006/relationships/chart" Target="../charts/chart1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tags" Target="../tags/tag19.xml"/><Relationship Id="rId2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slideLayout" Target="../slideLayouts/slideLayout18.xml"/><Relationship Id="rId3" Type="http://schemas.openxmlformats.org/officeDocument/2006/relationships/tags" Target="../tags/tag22.xml"/><Relationship Id="rId21" Type="http://schemas.openxmlformats.org/officeDocument/2006/relationships/image" Target="../media/image1.emf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5" Type="http://schemas.openxmlformats.org/officeDocument/2006/relationships/image" Target="../media/image6.png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oleObject" Target="../embeddings/oleObject6.bin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chart" Target="../charts/chart6.xml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chart" Target="../charts/chart5.xml"/><Relationship Id="rId10" Type="http://schemas.openxmlformats.org/officeDocument/2006/relationships/tags" Target="../tags/tag29.xml"/><Relationship Id="rId19" Type="http://schemas.openxmlformats.org/officeDocument/2006/relationships/notesSlide" Target="../notesSlides/notesSlide3.xml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7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18" Type="http://schemas.openxmlformats.org/officeDocument/2006/relationships/oleObject" Target="../embeddings/oleObject8.bin"/><Relationship Id="rId3" Type="http://schemas.openxmlformats.org/officeDocument/2006/relationships/tags" Target="../tags/tag40.xml"/><Relationship Id="rId21" Type="http://schemas.openxmlformats.org/officeDocument/2006/relationships/chart" Target="../charts/chart8.xml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notesSlide" Target="../notesSlides/notesSlide5.xml"/><Relationship Id="rId2" Type="http://schemas.openxmlformats.org/officeDocument/2006/relationships/tags" Target="../tags/tag39.xml"/><Relationship Id="rId16" Type="http://schemas.openxmlformats.org/officeDocument/2006/relationships/slideLayout" Target="../slideLayouts/slideLayout18.xml"/><Relationship Id="rId20" Type="http://schemas.openxmlformats.org/officeDocument/2006/relationships/chart" Target="../charts/chart7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23" Type="http://schemas.openxmlformats.org/officeDocument/2006/relationships/image" Target="../media/image6.png"/><Relationship Id="rId10" Type="http://schemas.openxmlformats.org/officeDocument/2006/relationships/tags" Target="../tags/tag47.xml"/><Relationship Id="rId19" Type="http://schemas.openxmlformats.org/officeDocument/2006/relationships/image" Target="../media/image1.emf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Relationship Id="rId22" Type="http://schemas.openxmlformats.org/officeDocument/2006/relationships/chart" Target="../charts/char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13" Type="http://schemas.openxmlformats.org/officeDocument/2006/relationships/tags" Target="../tags/tag65.xml"/><Relationship Id="rId18" Type="http://schemas.openxmlformats.org/officeDocument/2006/relationships/oleObject" Target="../embeddings/oleObject9.bin"/><Relationship Id="rId3" Type="http://schemas.openxmlformats.org/officeDocument/2006/relationships/tags" Target="../tags/tag55.xml"/><Relationship Id="rId21" Type="http://schemas.openxmlformats.org/officeDocument/2006/relationships/chart" Target="../charts/chart11.xml"/><Relationship Id="rId7" Type="http://schemas.openxmlformats.org/officeDocument/2006/relationships/tags" Target="../tags/tag59.xml"/><Relationship Id="rId12" Type="http://schemas.openxmlformats.org/officeDocument/2006/relationships/tags" Target="../tags/tag64.xml"/><Relationship Id="rId17" Type="http://schemas.openxmlformats.org/officeDocument/2006/relationships/notesSlide" Target="../notesSlides/notesSlide6.xml"/><Relationship Id="rId2" Type="http://schemas.openxmlformats.org/officeDocument/2006/relationships/tags" Target="../tags/tag54.xml"/><Relationship Id="rId16" Type="http://schemas.openxmlformats.org/officeDocument/2006/relationships/slideLayout" Target="../slideLayouts/slideLayout18.xml"/><Relationship Id="rId20" Type="http://schemas.openxmlformats.org/officeDocument/2006/relationships/chart" Target="../charts/chart10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tags" Target="../tags/tag63.xml"/><Relationship Id="rId5" Type="http://schemas.openxmlformats.org/officeDocument/2006/relationships/tags" Target="../tags/tag57.xml"/><Relationship Id="rId15" Type="http://schemas.openxmlformats.org/officeDocument/2006/relationships/tags" Target="../tags/tag67.xml"/><Relationship Id="rId23" Type="http://schemas.openxmlformats.org/officeDocument/2006/relationships/image" Target="../media/image6.png"/><Relationship Id="rId10" Type="http://schemas.openxmlformats.org/officeDocument/2006/relationships/tags" Target="../tags/tag62.xml"/><Relationship Id="rId19" Type="http://schemas.openxmlformats.org/officeDocument/2006/relationships/image" Target="../media/image1.emf"/><Relationship Id="rId4" Type="http://schemas.openxmlformats.org/officeDocument/2006/relationships/tags" Target="../tags/tag56.xml"/><Relationship Id="rId9" Type="http://schemas.openxmlformats.org/officeDocument/2006/relationships/tags" Target="../tags/tag61.xml"/><Relationship Id="rId14" Type="http://schemas.openxmlformats.org/officeDocument/2006/relationships/tags" Target="../tags/tag66.xml"/><Relationship Id="rId22" Type="http://schemas.openxmlformats.org/officeDocument/2006/relationships/chart" Target="../charts/char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8.xml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13" Type="http://schemas.openxmlformats.org/officeDocument/2006/relationships/tags" Target="../tags/tag81.xml"/><Relationship Id="rId18" Type="http://schemas.openxmlformats.org/officeDocument/2006/relationships/image" Target="../media/image1.emf"/><Relationship Id="rId3" Type="http://schemas.openxmlformats.org/officeDocument/2006/relationships/tags" Target="../tags/tag71.xml"/><Relationship Id="rId21" Type="http://schemas.openxmlformats.org/officeDocument/2006/relationships/chart" Target="../charts/chart15.xml"/><Relationship Id="rId7" Type="http://schemas.openxmlformats.org/officeDocument/2006/relationships/tags" Target="../tags/tag75.xml"/><Relationship Id="rId12" Type="http://schemas.openxmlformats.org/officeDocument/2006/relationships/tags" Target="../tags/tag80.xml"/><Relationship Id="rId17" Type="http://schemas.openxmlformats.org/officeDocument/2006/relationships/oleObject" Target="../embeddings/oleObject11.bin"/><Relationship Id="rId2" Type="http://schemas.openxmlformats.org/officeDocument/2006/relationships/tags" Target="../tags/tag70.xml"/><Relationship Id="rId16" Type="http://schemas.openxmlformats.org/officeDocument/2006/relationships/notesSlide" Target="../notesSlides/notesSlide7.xml"/><Relationship Id="rId20" Type="http://schemas.openxmlformats.org/officeDocument/2006/relationships/chart" Target="../charts/chart14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tags" Target="../tags/tag79.xml"/><Relationship Id="rId5" Type="http://schemas.openxmlformats.org/officeDocument/2006/relationships/tags" Target="../tags/tag73.xml"/><Relationship Id="rId15" Type="http://schemas.openxmlformats.org/officeDocument/2006/relationships/slideLayout" Target="../slideLayouts/slideLayout18.xml"/><Relationship Id="rId10" Type="http://schemas.openxmlformats.org/officeDocument/2006/relationships/tags" Target="../tags/tag78.xml"/><Relationship Id="rId19" Type="http://schemas.openxmlformats.org/officeDocument/2006/relationships/chart" Target="../charts/chart13.xml"/><Relationship Id="rId4" Type="http://schemas.openxmlformats.org/officeDocument/2006/relationships/tags" Target="../tags/tag72.xml"/><Relationship Id="rId9" Type="http://schemas.openxmlformats.org/officeDocument/2006/relationships/tags" Target="../tags/tag77.xml"/><Relationship Id="rId14" Type="http://schemas.openxmlformats.org/officeDocument/2006/relationships/tags" Target="../tags/tag82.xml"/><Relationship Id="rId2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728717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30" b="14415"/>
          <a:stretch>
            <a:fillRect/>
          </a:stretch>
        </p:blipFill>
        <p:spPr bwMode="auto">
          <a:xfrm>
            <a:off x="452284" y="942392"/>
            <a:ext cx="8052068" cy="453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" t="6969" r="7817" b="12720"/>
          <a:stretch>
            <a:fillRect/>
          </a:stretch>
        </p:blipFill>
        <p:spPr bwMode="auto">
          <a:xfrm>
            <a:off x="0" y="763017"/>
            <a:ext cx="2609851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0" y="2668017"/>
            <a:ext cx="2609851" cy="413087"/>
            <a:chOff x="7473952" y="1786942"/>
            <a:chExt cx="2327275" cy="346075"/>
          </a:xfrm>
        </p:grpSpPr>
        <p:pic>
          <p:nvPicPr>
            <p:cNvPr id="13324" name="Picture 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3952" y="1786942"/>
              <a:ext cx="2327275" cy="346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5" name="TextBox 4"/>
            <p:cNvSpPr txBox="1">
              <a:spLocks noChangeArrowheads="1"/>
            </p:cNvSpPr>
            <p:nvPr/>
          </p:nvSpPr>
          <p:spPr bwMode="auto">
            <a:xfrm>
              <a:off x="7575552" y="1790702"/>
              <a:ext cx="2124075" cy="257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defTabSz="457200" eaLnBrk="1" hangingPunct="1"/>
              <a:r>
                <a:rPr lang="en-US" sz="1400" dirty="0">
                  <a:solidFill>
                    <a:prstClr val="white"/>
                  </a:solidFill>
                  <a:latin typeface="Avenir Black" charset="0"/>
                  <a:cs typeface="Avenir Black" charset="0"/>
                </a:rPr>
                <a:t>Employee Wellness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156150" y="1070460"/>
            <a:ext cx="319917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600" b="1" dirty="0">
                <a:latin typeface="+mj-lt"/>
                <a:cs typeface="Times New Roman"/>
              </a:rPr>
              <a:t>2023 Employee Wellness </a:t>
            </a:r>
          </a:p>
          <a:p>
            <a:pPr algn="ctr" defTabSz="457200"/>
            <a:r>
              <a:rPr lang="en-US" sz="2600" b="1" dirty="0">
                <a:latin typeface="+mj-lt"/>
                <a:cs typeface="Times New Roman"/>
              </a:rPr>
              <a:t>Health Assessment Report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86531" y="4226183"/>
            <a:ext cx="293841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American Heart Association Healthy Workplace Award Status</a:t>
            </a:r>
            <a:r>
              <a:rPr lang="en-US" sz="2200" i="1" dirty="0"/>
              <a:t>:</a:t>
            </a:r>
          </a:p>
          <a:p>
            <a:pPr algn="ctr"/>
            <a:r>
              <a:rPr lang="en-US" sz="2200" b="1" i="1" dirty="0"/>
              <a:t>Silver 2021 &amp; Gold 2022</a:t>
            </a:r>
          </a:p>
          <a:p>
            <a:pPr algn="ctr"/>
            <a:r>
              <a:rPr lang="en-US" sz="2200" b="1" i="1" dirty="0"/>
              <a:t>GOLD 2023!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02299" y="2902467"/>
            <a:ext cx="2106876" cy="11844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7984" y="6190016"/>
            <a:ext cx="1109228" cy="55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80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48316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395" imgH="394" progId="TCLayout.ActiveDocument.1">
                  <p:embed/>
                </p:oleObj>
              </mc:Choice>
              <mc:Fallback>
                <p:oleObj name="think-cell Slide" r:id="rId18" imgW="395" imgH="394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1076739" y="318319"/>
            <a:ext cx="10058400" cy="831848"/>
          </a:xfrm>
        </p:spPr>
        <p:txBody>
          <a:bodyPr vert="horz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ea typeface="+mn-ea"/>
                <a:cs typeface="+mn-cs"/>
              </a:rPr>
              <a:t>LDL Results (Unhealthy Cholesterol)</a:t>
            </a:r>
            <a:endParaRPr lang="en-US" dirty="0"/>
          </a:p>
        </p:txBody>
      </p:sp>
      <p:graphicFrame>
        <p:nvGraphicFramePr>
          <p:cNvPr id="63" name="Chart 62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35446660"/>
              </p:ext>
            </p:extLst>
          </p:nvPr>
        </p:nvGraphicFramePr>
        <p:xfrm>
          <a:off x="9053513" y="2717800"/>
          <a:ext cx="2344737" cy="2344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52" name="Text Placeholder 2"/>
          <p:cNvSpPr>
            <a:spLocks noGrp="1"/>
          </p:cNvSpPr>
          <p:nvPr>
            <p:custDataLst>
              <p:tags r:id="rId3"/>
            </p:custDataLst>
          </p:nvPr>
        </p:nvSpPr>
        <p:spPr bwMode="gray">
          <a:xfrm>
            <a:off x="9407525" y="3154363"/>
            <a:ext cx="409575" cy="244475"/>
          </a:xfrm>
          <a:prstGeom prst="rect">
            <a:avLst/>
          </a:prstGeom>
          <a:solidFill>
            <a:srgbClr val="C30C3E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494BA"/>
              </a:buClr>
              <a:buNone/>
            </a:pPr>
            <a:fld id="{8E06C272-46A1-4872-B90C-9513CC3A4B3C}" type="datetime'''''2''''''''''''''5''''''''''''''''''''''''%'''''''''''''''">
              <a:rPr lang="en-US" altLang="en-US" sz="1600" smtClean="0">
                <a:solidFill>
                  <a:srgbClr val="FFFFFF"/>
                </a:solidFill>
              </a:rPr>
              <a:pPr marL="0" lvl="0" indent="0"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494BA"/>
                </a:buClr>
                <a:buNone/>
              </a:pPr>
              <a:t>25%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1" name="Text Placeholder 2"/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10633075" y="4379913"/>
            <a:ext cx="409575" cy="244475"/>
          </a:xfrm>
          <a:prstGeom prst="rect">
            <a:avLst/>
          </a:prstGeom>
          <a:solidFill>
            <a:srgbClr val="13C80F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494BA"/>
              </a:buClr>
              <a:buNone/>
            </a:pPr>
            <a:fld id="{7EE3B25F-70A7-4DA2-A50D-CCDEC1F1D7FD}" type="datetime'''''''''7''''''''''5''''''''''''''''''''''''''%'''">
              <a:rPr lang="en-US" altLang="en-US" sz="1600" smtClean="0">
                <a:solidFill>
                  <a:srgbClr val="FFFFFF"/>
                </a:solidFill>
              </a:rPr>
              <a:pPr marL="0" lvl="0" indent="0"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494BA"/>
                </a:buClr>
                <a:buNone/>
              </a:pPr>
              <a:t>75%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943100" y="1363526"/>
            <a:ext cx="2676525" cy="73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2023 Results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328 Total Participants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888413" y="2149475"/>
            <a:ext cx="2674938" cy="584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2021 Results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307 Total Participants </a:t>
            </a:r>
          </a:p>
        </p:txBody>
      </p:sp>
      <p:graphicFrame>
        <p:nvGraphicFramePr>
          <p:cNvPr id="64" name="Chart 63"/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558455414"/>
              </p:ext>
            </p:extLst>
          </p:nvPr>
        </p:nvGraphicFramePr>
        <p:xfrm>
          <a:off x="6316663" y="2717800"/>
          <a:ext cx="2344737" cy="2344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sp>
        <p:nvSpPr>
          <p:cNvPr id="88" name="Text Placeholder 2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7896225" y="4379913"/>
            <a:ext cx="409575" cy="244475"/>
          </a:xfrm>
          <a:prstGeom prst="rect">
            <a:avLst/>
          </a:prstGeom>
          <a:solidFill>
            <a:srgbClr val="13C80F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494BA"/>
              </a:buClr>
              <a:buNone/>
            </a:pPr>
            <a:fld id="{9AFC8DD0-CD2C-4833-8B6B-DB8F4E121274}" type="datetime'''''''''''''''7''''''''''''''''''''''''''5''''''''''''''''''%'">
              <a:rPr lang="en-US" altLang="en-US" sz="1600" smtClean="0">
                <a:solidFill>
                  <a:srgbClr val="FFFFFF"/>
                </a:solidFill>
              </a:rPr>
              <a:pPr marL="0" lvl="0" indent="0"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494BA"/>
                </a:buClr>
                <a:buNone/>
              </a:pPr>
              <a:t>75%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82" name="Text Placeholder 2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6670675" y="3154363"/>
            <a:ext cx="409575" cy="244475"/>
          </a:xfrm>
          <a:prstGeom prst="rect">
            <a:avLst/>
          </a:prstGeom>
          <a:solidFill>
            <a:srgbClr val="C30C3E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494BA"/>
              </a:buClr>
              <a:buNone/>
            </a:pPr>
            <a:fld id="{A7954CEA-DAD3-4DF3-B534-28ADFFF5754D}" type="datetime'''''''''''''''''2''''''''''''5''''''''''''%'">
              <a:rPr lang="en-US" altLang="en-US" sz="1600" smtClean="0">
                <a:solidFill>
                  <a:srgbClr val="FFFFFF"/>
                </a:solidFill>
              </a:rPr>
              <a:pPr marL="0" lvl="0" indent="0"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494BA"/>
                </a:buClr>
                <a:buNone/>
              </a:pPr>
              <a:t>25%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51563" y="2149475"/>
            <a:ext cx="2674938" cy="584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2022 Results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1" noProof="0" dirty="0">
                <a:solidFill>
                  <a:prstClr val="black"/>
                </a:solidFill>
                <a:latin typeface="Calibri Light" panose="020F0302020204030204"/>
              </a:rPr>
              <a:t>345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Total Participants </a:t>
            </a:r>
          </a:p>
        </p:txBody>
      </p:sp>
      <p:graphicFrame>
        <p:nvGraphicFramePr>
          <p:cNvPr id="65" name="Chart 64"/>
          <p:cNvGraphicFramePr/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102693985"/>
              </p:ext>
            </p:extLst>
          </p:nvPr>
        </p:nvGraphicFramePr>
        <p:xfrm>
          <a:off x="1130300" y="2032000"/>
          <a:ext cx="4302125" cy="430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28" name="Text Placeholder 2"/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3068638" y="2135189"/>
            <a:ext cx="306388" cy="244475"/>
          </a:xfrm>
          <a:prstGeom prst="rect">
            <a:avLst/>
          </a:prstGeom>
          <a:solidFill>
            <a:srgbClr val="969696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2BA01F2B-AC84-412C-BD60-4BEF7D8BA118}" type="datetime'''''''''''1''''''''''''''''''''''''''''''''''''''''''''%'''">
              <a:rPr lang="en-US" altLang="en-US" sz="1600" smtClean="0">
                <a:solidFill>
                  <a:schemeClr val="bg1"/>
                </a:solidFill>
              </a:rPr>
              <a:pPr marL="0" indent="0"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1%</a:t>
            </a:fld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977" y="5649242"/>
            <a:ext cx="1109228" cy="551147"/>
          </a:xfrm>
          <a:prstGeom prst="rect">
            <a:avLst/>
          </a:prstGeom>
        </p:spPr>
      </p:pic>
      <p:cxnSp>
        <p:nvCxnSpPr>
          <p:cNvPr id="176" name="Straight Connector 175"/>
          <p:cNvCxnSpPr/>
          <p:nvPr/>
        </p:nvCxnSpPr>
        <p:spPr>
          <a:xfrm>
            <a:off x="4185699" y="1219741"/>
            <a:ext cx="384048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>
            <p:custDataLst>
              <p:tags r:id="rId10"/>
            </p:custDataLst>
          </p:nvPr>
        </p:nvSpPr>
        <p:spPr bwMode="auto">
          <a:xfrm>
            <a:off x="8167688" y="5429250"/>
            <a:ext cx="250825" cy="187325"/>
          </a:xfrm>
          <a:prstGeom prst="rect">
            <a:avLst/>
          </a:prstGeom>
          <a:solidFill>
            <a:srgbClr val="C30C3E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>
            <p:custDataLst>
              <p:tags r:id="rId11"/>
            </p:custDataLst>
          </p:nvPr>
        </p:nvSpPr>
        <p:spPr bwMode="auto">
          <a:xfrm>
            <a:off x="8167688" y="5175250"/>
            <a:ext cx="250825" cy="187325"/>
          </a:xfrm>
          <a:prstGeom prst="rect">
            <a:avLst/>
          </a:prstGeom>
          <a:solidFill>
            <a:srgbClr val="13C80F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>
            <p:custDataLst>
              <p:tags r:id="rId12"/>
            </p:custDataLst>
          </p:nvPr>
        </p:nvSpPr>
        <p:spPr bwMode="auto">
          <a:xfrm>
            <a:off x="8167688" y="5683250"/>
            <a:ext cx="250825" cy="187325"/>
          </a:xfrm>
          <a:prstGeom prst="rect">
            <a:avLst/>
          </a:prstGeom>
          <a:solidFill>
            <a:srgbClr val="969696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 Placeholder 2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8469313" y="5694363"/>
            <a:ext cx="12493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D3A4ECF-CF2D-4ECB-8C59-4A7CBB60CD72}" type="datetime'''''D''e''c''l''''''''''''''i''n''e''''''''''d''/no da''ta'">
              <a:rPr lang="en-US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Declined/no data</a:t>
            </a:fld>
            <a:endParaRPr lang="en-US" sz="1400" dirty="0"/>
          </a:p>
        </p:txBody>
      </p:sp>
      <p:sp>
        <p:nvSpPr>
          <p:cNvPr id="55" name="Text Placeholder 2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8804275" y="5186363"/>
            <a:ext cx="5778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B7A63BC2-EAEE-4F16-BA4D-CE149F2D37C9}" type="datetime'''''''''''N''''''''''''o''''''''''''''r''''m''''''al '''''''''">
              <a:rPr lang="en-US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Normal </a:t>
            </a:fld>
            <a:endParaRPr lang="en-US" sz="1400" dirty="0"/>
          </a:p>
        </p:txBody>
      </p:sp>
      <p:sp>
        <p:nvSpPr>
          <p:cNvPr id="56" name="Text Placeholder 2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8909050" y="5440363"/>
            <a:ext cx="3698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E5D37DB8-5879-4A97-8F0F-6A431612B217}" type="datetime'H''''''''''''''''''igh'''''''''''''''''''''''' '''''''''''''">
              <a:rPr lang="en-US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High 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5735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591976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395" imgH="394" progId="TCLayout.ActiveDocument.1">
                  <p:embed/>
                </p:oleObj>
              </mc:Choice>
              <mc:Fallback>
                <p:oleObj name="think-cell Slide" r:id="rId15" imgW="395" imgH="394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987972" y="318319"/>
            <a:ext cx="10147167" cy="1124718"/>
          </a:xfrm>
        </p:spPr>
        <p:txBody>
          <a:bodyPr vert="horz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ea typeface="+mn-ea"/>
                <a:cs typeface="+mn-cs"/>
              </a:rPr>
              <a:t>HDL Results Women (Healthy Cholesterol)</a:t>
            </a:r>
            <a:endParaRPr lang="en-US" dirty="0"/>
          </a:p>
        </p:txBody>
      </p:sp>
      <p:graphicFrame>
        <p:nvGraphicFramePr>
          <p:cNvPr id="48" name="Chart 47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084283"/>
              </p:ext>
            </p:extLst>
          </p:nvPr>
        </p:nvGraphicFramePr>
        <p:xfrm>
          <a:off x="9053513" y="2717800"/>
          <a:ext cx="2344737" cy="2344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51" name="Text Placeholder 2"/>
          <p:cNvSpPr>
            <a:spLocks noGrp="1"/>
          </p:cNvSpPr>
          <p:nvPr>
            <p:custDataLst>
              <p:tags r:id="rId3"/>
            </p:custDataLst>
          </p:nvPr>
        </p:nvSpPr>
        <p:spPr bwMode="gray">
          <a:xfrm>
            <a:off x="10748963" y="4229100"/>
            <a:ext cx="409575" cy="244475"/>
          </a:xfrm>
          <a:prstGeom prst="rect">
            <a:avLst/>
          </a:prstGeom>
          <a:solidFill>
            <a:srgbClr val="13C80F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494BA"/>
              </a:buClr>
              <a:buNone/>
            </a:pPr>
            <a:fld id="{E2BBC08E-2144-45D0-BAAE-AD94957296A9}" type="datetime'''6''8''''''''''''''''''''''''''''''''%'''''''''''''''''''''">
              <a:rPr lang="en-US" altLang="en-US" sz="1600" smtClean="0">
                <a:solidFill>
                  <a:srgbClr val="FFFFFF"/>
                </a:solidFill>
              </a:rPr>
              <a:pPr marL="0" lvl="0" indent="0"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494BA"/>
                </a:buClr>
                <a:buNone/>
              </a:pPr>
              <a:t>68%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2" name="Text Placeholder 2"/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9291638" y="3305175"/>
            <a:ext cx="409575" cy="244475"/>
          </a:xfrm>
          <a:prstGeom prst="rect">
            <a:avLst/>
          </a:prstGeom>
          <a:solidFill>
            <a:srgbClr val="C30C3E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494BA"/>
              </a:buClr>
              <a:buNone/>
            </a:pPr>
            <a:fld id="{DF8FB5AB-4C4D-4307-9D57-0D0B8830A21A}" type="datetime'''''''''''3''2''''''''''''''''%'''''''''''''''">
              <a:rPr lang="en-US" altLang="en-US" sz="1600" smtClean="0">
                <a:solidFill>
                  <a:srgbClr val="FFFFFF"/>
                </a:solidFill>
              </a:rPr>
              <a:pPr marL="0" lvl="0" indent="0"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494BA"/>
                </a:buClr>
                <a:buNone/>
              </a:pPr>
              <a:t>32%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943100" y="1363526"/>
            <a:ext cx="2676525" cy="73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2023 Results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186 Total Participants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888413" y="2149475"/>
            <a:ext cx="2674938" cy="584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2021 Results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1" dirty="0">
                <a:solidFill>
                  <a:prstClr val="black"/>
                </a:solidFill>
                <a:latin typeface="Calibri Light" panose="020F0302020204030204"/>
              </a:rPr>
              <a:t>174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Total Participants </a:t>
            </a:r>
          </a:p>
        </p:txBody>
      </p:sp>
      <p:graphicFrame>
        <p:nvGraphicFramePr>
          <p:cNvPr id="43" name="Chart 42"/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882739625"/>
              </p:ext>
            </p:extLst>
          </p:nvPr>
        </p:nvGraphicFramePr>
        <p:xfrm>
          <a:off x="6316663" y="2717800"/>
          <a:ext cx="2344737" cy="2344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88" name="Text Placeholder 2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7932738" y="4338638"/>
            <a:ext cx="409575" cy="244475"/>
          </a:xfrm>
          <a:prstGeom prst="rect">
            <a:avLst/>
          </a:prstGeom>
          <a:solidFill>
            <a:srgbClr val="13C80F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494BA"/>
              </a:buClr>
              <a:buNone/>
            </a:pPr>
            <a:fld id="{1509DE2C-4666-4379-AB88-9642EAE19BE5}" type="datetime'''''7''''''''''''''''''''''''''''''''3''''''%'''''''''''''''">
              <a:rPr lang="en-US" altLang="en-US" sz="1600" smtClean="0">
                <a:solidFill>
                  <a:srgbClr val="FFFFFF"/>
                </a:solidFill>
              </a:rPr>
              <a:pPr marL="0" lvl="0" indent="0"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494BA"/>
                </a:buClr>
                <a:buNone/>
              </a:pPr>
              <a:t>73%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1" name="Text Placeholder 2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6634163" y="3195638"/>
            <a:ext cx="409575" cy="244475"/>
          </a:xfrm>
          <a:prstGeom prst="rect">
            <a:avLst/>
          </a:prstGeom>
          <a:solidFill>
            <a:srgbClr val="C30C3E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494BA"/>
              </a:buClr>
              <a:buNone/>
            </a:pPr>
            <a:fld id="{099326AE-668D-4E7E-8924-96BD7B8AD16F}" type="datetime'''''''''''''''''2''''''7''''''''''''%'''''''''''''''''''''''''">
              <a:rPr lang="en-US" altLang="en-US" sz="1600" smtClean="0">
                <a:solidFill>
                  <a:srgbClr val="FFFFFF"/>
                </a:solidFill>
              </a:rPr>
              <a:pPr marL="0" lvl="0" indent="0"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494BA"/>
                </a:buClr>
                <a:buNone/>
              </a:pPr>
              <a:t>27%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41" name="Rectangle 40"/>
          <p:cNvSpPr/>
          <p:nvPr>
            <p:custDataLst>
              <p:tags r:id="rId8"/>
            </p:custDataLst>
          </p:nvPr>
        </p:nvSpPr>
        <p:spPr bwMode="auto">
          <a:xfrm>
            <a:off x="8224838" y="5337175"/>
            <a:ext cx="214313" cy="160338"/>
          </a:xfrm>
          <a:prstGeom prst="rect">
            <a:avLst/>
          </a:prstGeom>
          <a:solidFill>
            <a:srgbClr val="13C80F"/>
          </a:solidFill>
          <a:ln w="1905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19050" cap="rnd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>
            <p:custDataLst>
              <p:tags r:id="rId9"/>
            </p:custDataLst>
          </p:nvPr>
        </p:nvSpPr>
        <p:spPr bwMode="auto">
          <a:xfrm>
            <a:off x="8224838" y="5570538"/>
            <a:ext cx="214313" cy="160338"/>
          </a:xfrm>
          <a:prstGeom prst="rect">
            <a:avLst/>
          </a:prstGeom>
          <a:solidFill>
            <a:srgbClr val="C30C3E"/>
          </a:solidFill>
          <a:ln w="1905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19050" cap="rnd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4" name="Text Placeholder 2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8489950" y="5332413"/>
            <a:ext cx="7699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494BA"/>
              </a:buClr>
              <a:buSzPct val="80000"/>
              <a:buFont typeface="Wingdings 3" charset="2"/>
              <a:buNone/>
              <a:tabLst/>
              <a:defRPr/>
            </a:pPr>
            <a:fld id="{D9C97C31-685B-4F13-B1FF-E2D8C47755E6}" type="datetime'''No''rm''''al'':'''''''''''' ''''''''''&gt;''4''''''9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494BA"/>
                </a:buClr>
                <a:buSzPct val="80000"/>
                <a:buFont typeface="Wingdings 3" charset="2"/>
                <a:buNone/>
                <a:tabLst/>
                <a:defRPr/>
              </a:pPr>
              <a:t>Normal: &gt;49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 Placeholder 2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8575675" y="5565775"/>
            <a:ext cx="5969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494BA"/>
              </a:buClr>
              <a:buSzPct val="80000"/>
              <a:buFont typeface="Wingdings 3" charset="2"/>
              <a:buNone/>
              <a:tabLst/>
              <a:defRPr/>
            </a:pPr>
            <a:fld id="{E825AD0F-2E28-46CD-A004-5D8B7EECDC98}" type="datetime'''Lo''w'''''''''''':''''''  ''''≤''''''''''''4''''''''''''''9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494BA"/>
                </a:buClr>
                <a:buSzPct val="80000"/>
                <a:buFont typeface="Wingdings 3" charset="2"/>
                <a:buNone/>
                <a:tabLst/>
                <a:defRPr/>
              </a:pPr>
              <a:t>Low:  ≤49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51563" y="2149475"/>
            <a:ext cx="2674938" cy="584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2022 Results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193 Total Participants </a:t>
            </a:r>
          </a:p>
        </p:txBody>
      </p:sp>
      <p:graphicFrame>
        <p:nvGraphicFramePr>
          <p:cNvPr id="46" name="Chart 45"/>
          <p:cNvGraphicFramePr/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3384977108"/>
              </p:ext>
            </p:extLst>
          </p:nvPr>
        </p:nvGraphicFramePr>
        <p:xfrm>
          <a:off x="1130300" y="2032000"/>
          <a:ext cx="4302125" cy="430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86977" y="5649242"/>
            <a:ext cx="1109228" cy="551147"/>
          </a:xfrm>
          <a:prstGeom prst="rect">
            <a:avLst/>
          </a:prstGeom>
        </p:spPr>
      </p:pic>
      <p:cxnSp>
        <p:nvCxnSpPr>
          <p:cNvPr id="176" name="Straight Connector 175"/>
          <p:cNvCxnSpPr/>
          <p:nvPr/>
        </p:nvCxnSpPr>
        <p:spPr>
          <a:xfrm>
            <a:off x="4175760" y="1360487"/>
            <a:ext cx="384048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43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876244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395" imgH="394" progId="TCLayout.ActiveDocument.1">
                  <p:embed/>
                </p:oleObj>
              </mc:Choice>
              <mc:Fallback>
                <p:oleObj name="think-cell Slide" r:id="rId15" imgW="395" imgH="394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1076739" y="318319"/>
            <a:ext cx="10058400" cy="831848"/>
          </a:xfrm>
        </p:spPr>
        <p:txBody>
          <a:bodyPr vert="horz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ea typeface="+mn-ea"/>
                <a:cs typeface="+mn-cs"/>
              </a:rPr>
              <a:t>HDL Results Male (Healthy Cholesterol)</a:t>
            </a:r>
            <a:endParaRPr lang="en-US" dirty="0"/>
          </a:p>
        </p:txBody>
      </p:sp>
      <p:graphicFrame>
        <p:nvGraphicFramePr>
          <p:cNvPr id="44" name="Chart 43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76618040"/>
              </p:ext>
            </p:extLst>
          </p:nvPr>
        </p:nvGraphicFramePr>
        <p:xfrm>
          <a:off x="9053513" y="2717800"/>
          <a:ext cx="2344737" cy="2344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52" name="Text Placeholder 2"/>
          <p:cNvSpPr>
            <a:spLocks noGrp="1"/>
          </p:cNvSpPr>
          <p:nvPr>
            <p:custDataLst>
              <p:tags r:id="rId3"/>
            </p:custDataLst>
          </p:nvPr>
        </p:nvSpPr>
        <p:spPr bwMode="gray">
          <a:xfrm>
            <a:off x="10837863" y="3473450"/>
            <a:ext cx="409575" cy="244475"/>
          </a:xfrm>
          <a:prstGeom prst="rect">
            <a:avLst/>
          </a:prstGeom>
          <a:solidFill>
            <a:srgbClr val="C30C3E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494BA"/>
              </a:buClr>
              <a:buNone/>
            </a:pPr>
            <a:fld id="{180D4A47-D4A8-44DF-AE59-9FB20A654EEE}" type="datetime'''''''''''''3''''''''9%'''''''''''''''''''''''''''''''''''''''">
              <a:rPr lang="en-US" altLang="en-US" sz="1600" smtClean="0">
                <a:solidFill>
                  <a:srgbClr val="FFFFFF"/>
                </a:solidFill>
              </a:rPr>
              <a:pPr marL="0" lvl="0" indent="0"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494BA"/>
                </a:buClr>
                <a:buNone/>
              </a:pPr>
              <a:t>39%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41" name="Text Placeholder 2"/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9202738" y="4060825"/>
            <a:ext cx="409575" cy="244475"/>
          </a:xfrm>
          <a:prstGeom prst="rect">
            <a:avLst/>
          </a:prstGeom>
          <a:solidFill>
            <a:srgbClr val="13C80F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494BA"/>
              </a:buClr>
              <a:buNone/>
            </a:pPr>
            <a:fld id="{32B820AC-8FB6-45EF-B4B0-9B327E56241D}" type="datetime'''''6''''1''%'''''''''''''''''''''''''''''''''''''''''''">
              <a:rPr lang="en-US" altLang="en-US" sz="1600" smtClean="0">
                <a:solidFill>
                  <a:srgbClr val="FFFFFF"/>
                </a:solidFill>
              </a:rPr>
              <a:pPr marL="0" lvl="0" indent="0"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494BA"/>
                </a:buClr>
                <a:buNone/>
              </a:pPr>
              <a:t>61%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943100" y="1363526"/>
            <a:ext cx="2676525" cy="73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2023 Results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142 Total Participants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888413" y="2149475"/>
            <a:ext cx="2674938" cy="584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2021 Results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133 Total Participants </a:t>
            </a:r>
          </a:p>
        </p:txBody>
      </p:sp>
      <p:graphicFrame>
        <p:nvGraphicFramePr>
          <p:cNvPr id="38" name="Chart 37"/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80786007"/>
              </p:ext>
            </p:extLst>
          </p:nvPr>
        </p:nvGraphicFramePr>
        <p:xfrm>
          <a:off x="6316663" y="2717800"/>
          <a:ext cx="2344737" cy="2344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88" name="Text Placeholder 2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7966075" y="4295775"/>
            <a:ext cx="409575" cy="244475"/>
          </a:xfrm>
          <a:prstGeom prst="rect">
            <a:avLst/>
          </a:prstGeom>
          <a:solidFill>
            <a:srgbClr val="13C80F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494BA"/>
              </a:buClr>
              <a:buNone/>
            </a:pPr>
            <a:fld id="{8701AD1F-644B-4E44-8375-B40A19D3E5A3}" type="datetime'''''7''''''''''''''''''''''''''1''''''''''''''''''''''%'">
              <a:rPr lang="en-US" altLang="en-US" sz="1600" smtClean="0">
                <a:solidFill>
                  <a:srgbClr val="FFFFFF"/>
                </a:solidFill>
              </a:rPr>
              <a:pPr marL="0" lvl="0" indent="0"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494BA"/>
                </a:buClr>
                <a:buNone/>
              </a:pPr>
              <a:t>71%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1" name="Text Placeholder 2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6600825" y="3238500"/>
            <a:ext cx="409575" cy="244475"/>
          </a:xfrm>
          <a:prstGeom prst="rect">
            <a:avLst/>
          </a:prstGeom>
          <a:solidFill>
            <a:srgbClr val="C30C3E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494BA"/>
              </a:buClr>
              <a:buNone/>
            </a:pPr>
            <a:fld id="{8748A3E7-BFED-4FA8-B75E-E815022B6C0E}" type="datetime'''''''''''''''''''2''''''''''''''9''''''%'''''''''''''">
              <a:rPr lang="en-US" altLang="en-US" sz="1600" smtClean="0">
                <a:solidFill>
                  <a:srgbClr val="FFFFFF"/>
                </a:solidFill>
              </a:rPr>
              <a:pPr marL="0" lvl="0" indent="0"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494BA"/>
                </a:buClr>
                <a:buNone/>
              </a:pPr>
              <a:t>29%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1" name="Rectangle 10"/>
          <p:cNvSpPr/>
          <p:nvPr>
            <p:custDataLst>
              <p:tags r:id="rId8"/>
            </p:custDataLst>
          </p:nvPr>
        </p:nvSpPr>
        <p:spPr bwMode="auto">
          <a:xfrm>
            <a:off x="8224838" y="5337175"/>
            <a:ext cx="214312" cy="160338"/>
          </a:xfrm>
          <a:prstGeom prst="rect">
            <a:avLst/>
          </a:prstGeom>
          <a:solidFill>
            <a:srgbClr val="13C80F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>
            <p:custDataLst>
              <p:tags r:id="rId9"/>
            </p:custDataLst>
          </p:nvPr>
        </p:nvSpPr>
        <p:spPr bwMode="auto">
          <a:xfrm>
            <a:off x="8224838" y="5570538"/>
            <a:ext cx="214313" cy="160338"/>
          </a:xfrm>
          <a:prstGeom prst="rect">
            <a:avLst/>
          </a:prstGeom>
          <a:solidFill>
            <a:srgbClr val="C30C3E"/>
          </a:solidFill>
          <a:ln w="1905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19050" cap="rnd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5" name="Text Placeholder 2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8489950" y="5332413"/>
            <a:ext cx="7699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494BA"/>
              </a:buClr>
              <a:buSzPct val="80000"/>
              <a:buFont typeface="Wingdings 3" charset="2"/>
              <a:buNone/>
              <a:tabLst/>
              <a:defRPr/>
            </a:pPr>
            <a:fld id="{C460D84E-83E3-4396-90BF-ED8D2190F9F8}" type="datetime'''N''''''''or''''''''ma''''''l'':'''''''' &gt;''''''3''''''''9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494BA"/>
                </a:buClr>
                <a:buSzPct val="80000"/>
                <a:buFont typeface="Wingdings 3" charset="2"/>
                <a:buNone/>
                <a:tabLst/>
                <a:defRPr/>
              </a:pPr>
              <a:t>Normal: &gt;39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 Placeholder 2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8575675" y="5565775"/>
            <a:ext cx="5969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494BA"/>
              </a:buClr>
              <a:buSzPct val="80000"/>
              <a:buFont typeface="Wingdings 3" charset="2"/>
              <a:buNone/>
              <a:tabLst/>
              <a:defRPr/>
            </a:pPr>
            <a:fld id="{E756A0D4-47C8-439C-8661-771B5CF409B2}" type="datetime'''''Low'''''''''':''''''  ''''''''≤3''''''''9''''''''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494BA"/>
                </a:buClr>
                <a:buSzPct val="80000"/>
                <a:buFont typeface="Wingdings 3" charset="2"/>
                <a:buNone/>
                <a:tabLst/>
                <a:defRPr/>
              </a:pPr>
              <a:t>Low:  ≤39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51563" y="2149475"/>
            <a:ext cx="2674938" cy="584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2022 Results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1" dirty="0">
                <a:solidFill>
                  <a:prstClr val="black"/>
                </a:solidFill>
                <a:latin typeface="Calibri Light" panose="020F0302020204030204"/>
              </a:rPr>
              <a:t>154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Total Participants </a:t>
            </a:r>
          </a:p>
        </p:txBody>
      </p:sp>
      <p:graphicFrame>
        <p:nvGraphicFramePr>
          <p:cNvPr id="40" name="Chart 39"/>
          <p:cNvGraphicFramePr/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3357957279"/>
              </p:ext>
            </p:extLst>
          </p:nvPr>
        </p:nvGraphicFramePr>
        <p:xfrm>
          <a:off x="1130300" y="2032000"/>
          <a:ext cx="4302125" cy="430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86977" y="5649242"/>
            <a:ext cx="1109228" cy="551147"/>
          </a:xfrm>
          <a:prstGeom prst="rect">
            <a:avLst/>
          </a:prstGeom>
        </p:spPr>
      </p:pic>
      <p:cxnSp>
        <p:nvCxnSpPr>
          <p:cNvPr id="176" name="Straight Connector 175"/>
          <p:cNvCxnSpPr/>
          <p:nvPr/>
        </p:nvCxnSpPr>
        <p:spPr>
          <a:xfrm>
            <a:off x="4185699" y="1219741"/>
            <a:ext cx="384048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139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479463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395" imgH="394" progId="TCLayout.ActiveDocument.1">
                  <p:embed/>
                </p:oleObj>
              </mc:Choice>
              <mc:Fallback>
                <p:oleObj name="think-cell Slide" r:id="rId15" imgW="395" imgH="394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1076739" y="318319"/>
            <a:ext cx="10058400" cy="831848"/>
          </a:xfrm>
        </p:spPr>
        <p:txBody>
          <a:bodyPr vert="horz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ea typeface="+mn-ea"/>
                <a:cs typeface="+mn-cs"/>
              </a:rPr>
              <a:t>Triglycerides Results</a:t>
            </a:r>
            <a:endParaRPr lang="en-US" dirty="0"/>
          </a:p>
        </p:txBody>
      </p:sp>
      <p:graphicFrame>
        <p:nvGraphicFramePr>
          <p:cNvPr id="43" name="Chart 42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90307728"/>
              </p:ext>
            </p:extLst>
          </p:nvPr>
        </p:nvGraphicFramePr>
        <p:xfrm>
          <a:off x="9053513" y="2717800"/>
          <a:ext cx="2344737" cy="2344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51" name="Text Placeholder 2"/>
          <p:cNvSpPr>
            <a:spLocks noGrp="1"/>
          </p:cNvSpPr>
          <p:nvPr>
            <p:custDataLst>
              <p:tags r:id="rId3"/>
            </p:custDataLst>
          </p:nvPr>
        </p:nvSpPr>
        <p:spPr bwMode="gray">
          <a:xfrm>
            <a:off x="10718800" y="4275138"/>
            <a:ext cx="409575" cy="244475"/>
          </a:xfrm>
          <a:prstGeom prst="rect">
            <a:avLst/>
          </a:prstGeom>
          <a:solidFill>
            <a:srgbClr val="13C80F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494BA"/>
              </a:buClr>
              <a:buNone/>
            </a:pPr>
            <a:fld id="{A76FEC35-A962-4DB1-A721-08C562E3D025}" type="datetime'''''''''''''''''''''''''''7''0''''''''''''''''%'''''''">
              <a:rPr lang="en-US" altLang="en-US" sz="1600" smtClean="0">
                <a:solidFill>
                  <a:srgbClr val="FFFFFF"/>
                </a:solidFill>
              </a:rPr>
              <a:pPr marL="0" lvl="0" indent="0"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494BA"/>
                </a:buClr>
                <a:buNone/>
              </a:pPr>
              <a:t>70%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2" name="Text Placeholder 2"/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9321800" y="3259138"/>
            <a:ext cx="409575" cy="244475"/>
          </a:xfrm>
          <a:prstGeom prst="rect">
            <a:avLst/>
          </a:prstGeom>
          <a:solidFill>
            <a:srgbClr val="C30C3E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494BA"/>
              </a:buClr>
              <a:buNone/>
            </a:pPr>
            <a:fld id="{6764B41E-8573-427F-B9A2-6EB8692130D6}" type="datetime'3''''0''''''''''''''''''''%'''''''''''''''''''''''">
              <a:rPr lang="en-US" altLang="en-US" sz="1600" smtClean="0">
                <a:solidFill>
                  <a:srgbClr val="FFFFFF"/>
                </a:solidFill>
              </a:rPr>
              <a:pPr marL="0" lvl="0" indent="0"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494BA"/>
                </a:buClr>
                <a:buNone/>
              </a:pPr>
              <a:t>30%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943100" y="1363526"/>
            <a:ext cx="2676525" cy="73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2023 Results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328 Total Participants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888413" y="2149475"/>
            <a:ext cx="2674938" cy="584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2021 Results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1" dirty="0">
                <a:solidFill>
                  <a:prstClr val="black"/>
                </a:solidFill>
                <a:latin typeface="Calibri Light" panose="020F0302020204030204"/>
              </a:rPr>
              <a:t>307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Total Participants </a:t>
            </a:r>
          </a:p>
        </p:txBody>
      </p:sp>
      <p:graphicFrame>
        <p:nvGraphicFramePr>
          <p:cNvPr id="38" name="Chart 37"/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648819229"/>
              </p:ext>
            </p:extLst>
          </p:nvPr>
        </p:nvGraphicFramePr>
        <p:xfrm>
          <a:off x="6316663" y="2717800"/>
          <a:ext cx="2344737" cy="2344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88" name="Text Placeholder 2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7932738" y="4338638"/>
            <a:ext cx="409575" cy="244475"/>
          </a:xfrm>
          <a:prstGeom prst="rect">
            <a:avLst/>
          </a:prstGeom>
          <a:solidFill>
            <a:srgbClr val="13C80F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494BA"/>
              </a:buClr>
              <a:buNone/>
            </a:pPr>
            <a:fld id="{AB61B5BE-8ED4-4110-9AC5-E558E57703BE}" type="datetime'''''''''''7''''''''''''''''''''''''3''%'''">
              <a:rPr lang="en-US" altLang="en-US" sz="1600" smtClean="0">
                <a:solidFill>
                  <a:srgbClr val="FFFFFF"/>
                </a:solidFill>
              </a:rPr>
              <a:pPr marL="0" lvl="0" indent="0"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494BA"/>
                </a:buClr>
                <a:buNone/>
              </a:pPr>
              <a:t>73%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6" name="Text Placeholder 2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6634163" y="3195638"/>
            <a:ext cx="409575" cy="244475"/>
          </a:xfrm>
          <a:prstGeom prst="rect">
            <a:avLst/>
          </a:prstGeom>
          <a:solidFill>
            <a:srgbClr val="C30C3E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494BA"/>
              </a:buClr>
              <a:buNone/>
            </a:pPr>
            <a:fld id="{8A5A3606-AFD1-4771-9C8F-D73473A6D7EB}" type="datetime'''''''''''''''''''''''''''''2''''''7''%'''''''''''''''''">
              <a:rPr lang="en-US" altLang="en-US" sz="1600" smtClean="0">
                <a:solidFill>
                  <a:srgbClr val="FFFFFF"/>
                </a:solidFill>
              </a:rPr>
              <a:pPr marL="0" lvl="0" indent="0"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494BA"/>
                </a:buClr>
                <a:buNone/>
              </a:pPr>
              <a:t>27%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41" name="Rectangle 40"/>
          <p:cNvSpPr/>
          <p:nvPr>
            <p:custDataLst>
              <p:tags r:id="rId8"/>
            </p:custDataLst>
          </p:nvPr>
        </p:nvSpPr>
        <p:spPr bwMode="auto">
          <a:xfrm>
            <a:off x="8224838" y="5337175"/>
            <a:ext cx="214313" cy="160338"/>
          </a:xfrm>
          <a:prstGeom prst="rect">
            <a:avLst/>
          </a:prstGeom>
          <a:solidFill>
            <a:srgbClr val="13C80F"/>
          </a:solidFill>
          <a:ln w="1905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19050" cap="rnd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>
            <p:custDataLst>
              <p:tags r:id="rId9"/>
            </p:custDataLst>
          </p:nvPr>
        </p:nvSpPr>
        <p:spPr bwMode="auto">
          <a:xfrm>
            <a:off x="8224838" y="5570538"/>
            <a:ext cx="214313" cy="160338"/>
          </a:xfrm>
          <a:prstGeom prst="rect">
            <a:avLst/>
          </a:prstGeom>
          <a:solidFill>
            <a:srgbClr val="C30C3E"/>
          </a:solidFill>
          <a:ln w="1905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19050" cap="rnd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4" name="Text Placeholder 2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8521700" y="5332413"/>
            <a:ext cx="8826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494BA"/>
              </a:buClr>
              <a:buSzPct val="80000"/>
              <a:buFont typeface="Wingdings 3" charset="2"/>
              <a:buNone/>
              <a:tabLst/>
              <a:defRPr/>
            </a:pPr>
            <a:fld id="{7B6FEB83-8AF3-4684-B747-B8122B304FC6}" type="datetime'''''No''r''''''''''''''''''''ma''''l: ''''''''≤ ''''1''50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494BA"/>
                </a:buClr>
                <a:buSzPct val="80000"/>
                <a:buFont typeface="Wingdings 3" charset="2"/>
                <a:buNone/>
                <a:tabLst/>
                <a:defRPr/>
              </a:pPr>
              <a:t>Normal: ≤ 150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 Placeholder 2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8489950" y="5565775"/>
            <a:ext cx="9477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494BA"/>
              </a:buClr>
              <a:buSzPct val="80000"/>
              <a:buFont typeface="Wingdings 3" charset="2"/>
              <a:buNone/>
              <a:tabLst/>
              <a:defRPr/>
            </a:pPr>
            <a:fld id="{CAFFF5F2-569E-4B7A-B319-19BE5A0E2079}" type="datetime'''El''''e''v''a''''''t''''''''''''e''d'':'''' ≥'' 15''''0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494BA"/>
                </a:buClr>
                <a:buSzPct val="80000"/>
                <a:buFont typeface="Wingdings 3" charset="2"/>
                <a:buNone/>
                <a:tabLst/>
                <a:defRPr/>
              </a:pPr>
              <a:t>Elevated: ≥ 150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51563" y="2149475"/>
            <a:ext cx="2674938" cy="584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2022 Results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345 Total Participants </a:t>
            </a:r>
          </a:p>
        </p:txBody>
      </p:sp>
      <p:graphicFrame>
        <p:nvGraphicFramePr>
          <p:cNvPr id="40" name="Chart 39"/>
          <p:cNvGraphicFramePr/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1175627581"/>
              </p:ext>
            </p:extLst>
          </p:nvPr>
        </p:nvGraphicFramePr>
        <p:xfrm>
          <a:off x="1130300" y="2032000"/>
          <a:ext cx="4302125" cy="430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86977" y="5649242"/>
            <a:ext cx="1109228" cy="551147"/>
          </a:xfrm>
          <a:prstGeom prst="rect">
            <a:avLst/>
          </a:prstGeom>
        </p:spPr>
      </p:pic>
      <p:cxnSp>
        <p:nvCxnSpPr>
          <p:cNvPr id="176" name="Straight Connector 175"/>
          <p:cNvCxnSpPr/>
          <p:nvPr/>
        </p:nvCxnSpPr>
        <p:spPr>
          <a:xfrm>
            <a:off x="4185699" y="1219741"/>
            <a:ext cx="384048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95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57029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1" imgW="395" imgH="394" progId="TCLayout.ActiveDocument.1">
                  <p:embed/>
                </p:oleObj>
              </mc:Choice>
              <mc:Fallback>
                <p:oleObj name="think-cell Slide" r:id="rId11" imgW="395" imgH="394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882869" y="318318"/>
            <a:ext cx="10252270" cy="1205681"/>
          </a:xfrm>
        </p:spPr>
        <p:txBody>
          <a:bodyPr vert="horz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ea typeface="+mn-ea"/>
                <a:cs typeface="+mn-cs"/>
              </a:rPr>
              <a:t>PSA Result Men </a:t>
            </a:r>
            <a:r>
              <a:rPr lang="en-US" dirty="0"/>
              <a:t>&gt; 40-Prostate Specific Antigen Test</a:t>
            </a:r>
          </a:p>
        </p:txBody>
      </p:sp>
      <p:graphicFrame>
        <p:nvGraphicFramePr>
          <p:cNvPr id="40" name="Chart 39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34367763"/>
              </p:ext>
            </p:extLst>
          </p:nvPr>
        </p:nvGraphicFramePr>
        <p:xfrm>
          <a:off x="8893175" y="2717800"/>
          <a:ext cx="2665413" cy="2344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76" name="TextBox 75"/>
          <p:cNvSpPr txBox="1"/>
          <p:nvPr/>
        </p:nvSpPr>
        <p:spPr>
          <a:xfrm>
            <a:off x="1943100" y="1363526"/>
            <a:ext cx="2676525" cy="73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2023 Results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120 Total Participants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888413" y="2149475"/>
            <a:ext cx="2674938" cy="584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2021 Results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112 Total Participants </a:t>
            </a:r>
          </a:p>
        </p:txBody>
      </p:sp>
      <p:graphicFrame>
        <p:nvGraphicFramePr>
          <p:cNvPr id="37" name="Chart 36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284124021"/>
              </p:ext>
            </p:extLst>
          </p:nvPr>
        </p:nvGraphicFramePr>
        <p:xfrm>
          <a:off x="6156325" y="2717800"/>
          <a:ext cx="2665413" cy="2344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41" name="Rectangle 40"/>
          <p:cNvSpPr/>
          <p:nvPr>
            <p:custDataLst>
              <p:tags r:id="rId4"/>
            </p:custDataLst>
          </p:nvPr>
        </p:nvSpPr>
        <p:spPr bwMode="auto">
          <a:xfrm>
            <a:off x="8224838" y="5337175"/>
            <a:ext cx="214313" cy="160338"/>
          </a:xfrm>
          <a:prstGeom prst="rect">
            <a:avLst/>
          </a:prstGeom>
          <a:solidFill>
            <a:srgbClr val="13C80F"/>
          </a:solidFill>
          <a:ln w="1905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19050" cap="rnd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>
            <p:custDataLst>
              <p:tags r:id="rId5"/>
            </p:custDataLst>
          </p:nvPr>
        </p:nvSpPr>
        <p:spPr bwMode="auto">
          <a:xfrm>
            <a:off x="8224838" y="5570538"/>
            <a:ext cx="214313" cy="160338"/>
          </a:xfrm>
          <a:prstGeom prst="rect">
            <a:avLst/>
          </a:prstGeom>
          <a:solidFill>
            <a:srgbClr val="C30C3E"/>
          </a:solidFill>
          <a:ln w="1905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19050" cap="rnd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4" name="Text Placeholder 2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8523288" y="5332413"/>
            <a:ext cx="8080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494BA"/>
              </a:buClr>
              <a:buSzPct val="80000"/>
              <a:buFont typeface="Wingdings 3" charset="2"/>
              <a:buNone/>
              <a:tabLst/>
              <a:defRPr/>
            </a:pPr>
            <a:fld id="{CE81953F-C556-4DCF-9100-D60B634BC7D3}" type="datetime'''''No''rma''''''l'''''':'''' ''''''''''''''''''''''''≤4.5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494BA"/>
                </a:buClr>
                <a:buSzPct val="80000"/>
                <a:buFont typeface="Wingdings 3" charset="2"/>
                <a:buNone/>
                <a:tabLst/>
                <a:defRPr/>
              </a:pPr>
              <a:t>Normal: ≤4.5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 Placeholder 2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8489950" y="5565775"/>
            <a:ext cx="8731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494BA"/>
              </a:buClr>
              <a:buSzPct val="80000"/>
              <a:buFont typeface="Wingdings 3" charset="2"/>
              <a:buNone/>
              <a:tabLst/>
              <a:defRPr/>
            </a:pPr>
            <a:fld id="{271422C8-F2D3-4296-A707-0B4B4CFB44B7}" type="datetime'''E''''''''l''''''e''''''''''''''va''te''''d:'' &gt;''4.''5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494BA"/>
                </a:buClr>
                <a:buSzPct val="80000"/>
                <a:buFont typeface="Wingdings 3" charset="2"/>
                <a:buNone/>
                <a:tabLst/>
                <a:defRPr/>
              </a:pPr>
              <a:t>Elevated: &gt;4.5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51563" y="2149475"/>
            <a:ext cx="2674938" cy="584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2022 Results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127 Total Participants </a:t>
            </a:r>
          </a:p>
        </p:txBody>
      </p:sp>
      <p:graphicFrame>
        <p:nvGraphicFramePr>
          <p:cNvPr id="38" name="Chart 37"/>
          <p:cNvGraphicFramePr/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4059336390"/>
              </p:ext>
            </p:extLst>
          </p:nvPr>
        </p:nvGraphicFramePr>
        <p:xfrm>
          <a:off x="1130300" y="2032000"/>
          <a:ext cx="4302125" cy="430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6977" y="5649242"/>
            <a:ext cx="1109228" cy="551147"/>
          </a:xfrm>
          <a:prstGeom prst="rect">
            <a:avLst/>
          </a:prstGeom>
        </p:spPr>
      </p:pic>
      <p:cxnSp>
        <p:nvCxnSpPr>
          <p:cNvPr id="176" name="Straight Connector 175"/>
          <p:cNvCxnSpPr/>
          <p:nvPr/>
        </p:nvCxnSpPr>
        <p:spPr>
          <a:xfrm>
            <a:off x="4175760" y="1363526"/>
            <a:ext cx="384048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96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158743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395" imgH="394" progId="TCLayout.ActiveDocument.1">
                  <p:embed/>
                </p:oleObj>
              </mc:Choice>
              <mc:Fallback>
                <p:oleObj name="think-cell Slide" r:id="rId16" imgW="395" imgH="394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1076739" y="318318"/>
            <a:ext cx="10058400" cy="1205681"/>
          </a:xfrm>
        </p:spPr>
        <p:txBody>
          <a:bodyPr vert="horz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ea typeface="+mn-ea"/>
                <a:cs typeface="+mn-cs"/>
              </a:rPr>
              <a:t>TSH Results – Women Thyroid Stimulating Hormone </a:t>
            </a:r>
            <a:endParaRPr lang="en-US" dirty="0"/>
          </a:p>
        </p:txBody>
      </p:sp>
      <p:graphicFrame>
        <p:nvGraphicFramePr>
          <p:cNvPr id="43" name="Chart 42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12998808"/>
              </p:ext>
            </p:extLst>
          </p:nvPr>
        </p:nvGraphicFramePr>
        <p:xfrm>
          <a:off x="8893175" y="2717800"/>
          <a:ext cx="2665413" cy="2344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53" name="Text Placeholder 2"/>
          <p:cNvSpPr>
            <a:spLocks noGrp="1"/>
          </p:cNvSpPr>
          <p:nvPr>
            <p:custDataLst>
              <p:tags r:id="rId3"/>
            </p:custDataLst>
          </p:nvPr>
        </p:nvSpPr>
        <p:spPr bwMode="gray">
          <a:xfrm>
            <a:off x="9540875" y="3033713"/>
            <a:ext cx="306388" cy="24447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494BA"/>
              </a:buClr>
              <a:buNone/>
            </a:pPr>
            <a:fld id="{3D70A600-1838-459B-834B-76FDA3448D23}" type="datetime'''''''''''2''''''%'''''''''''''''''''''''''''''''''''''''''''">
              <a:rPr lang="en-US" altLang="en-US" sz="1600" smtClean="0">
                <a:solidFill>
                  <a:srgbClr val="FFFFFF"/>
                </a:solidFill>
              </a:rPr>
              <a:pPr marL="0" lvl="0" indent="0"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494BA"/>
                </a:buClr>
                <a:buNone/>
              </a:pPr>
              <a:t>2%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943100" y="1363526"/>
            <a:ext cx="2676525" cy="73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2023 Results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186 Total Participants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888413" y="2149475"/>
            <a:ext cx="2674938" cy="584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2021 Results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174 Total Participants </a:t>
            </a:r>
          </a:p>
        </p:txBody>
      </p:sp>
      <p:graphicFrame>
        <p:nvGraphicFramePr>
          <p:cNvPr id="34" name="Chart 33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046084189"/>
              </p:ext>
            </p:extLst>
          </p:nvPr>
        </p:nvGraphicFramePr>
        <p:xfrm>
          <a:off x="6156325" y="2717800"/>
          <a:ext cx="2665413" cy="2344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56" name="Text Placeholder 2"/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6897688" y="2970213"/>
            <a:ext cx="306388" cy="24447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494BA"/>
              </a:buClr>
              <a:buNone/>
            </a:pPr>
            <a:fld id="{3B4F4769-95AD-4C05-AD2D-CA848897F318}" type="datetime'2''''''''''''''''''''''''''''''''''''''''''''''''%'''''''''">
              <a:rPr lang="en-US" altLang="en-US" sz="1600" smtClean="0">
                <a:solidFill>
                  <a:srgbClr val="FFFFFF"/>
                </a:solidFill>
              </a:rPr>
              <a:pPr marL="0" lvl="0" indent="0"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494BA"/>
                </a:buClr>
                <a:buNone/>
              </a:pPr>
              <a:t>2%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75" name="Text Placeholder 2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7175500" y="3049588"/>
            <a:ext cx="306388" cy="244475"/>
          </a:xfrm>
          <a:prstGeom prst="rect">
            <a:avLst/>
          </a:prstGeom>
          <a:solidFill>
            <a:srgbClr val="C30C3E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494BA"/>
              </a:buClr>
              <a:buNone/>
            </a:pPr>
            <a:fld id="{68DEAAD0-B97E-4976-9D91-E07466782E0F}" type="datetime'''''''''''''''''''''''''''''''''''''7''''''''''%'''''''''''">
              <a:rPr lang="en-US" altLang="en-US" sz="1600" smtClean="0">
                <a:solidFill>
                  <a:srgbClr val="FFFFFF"/>
                </a:solidFill>
              </a:rPr>
              <a:pPr marL="0" lvl="0" indent="0"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494BA"/>
                </a:buClr>
                <a:buNone/>
              </a:pPr>
              <a:t>7%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41" name="Rectangle 40"/>
          <p:cNvSpPr/>
          <p:nvPr>
            <p:custDataLst>
              <p:tags r:id="rId7"/>
            </p:custDataLst>
          </p:nvPr>
        </p:nvSpPr>
        <p:spPr bwMode="auto">
          <a:xfrm>
            <a:off x="8224838" y="5337175"/>
            <a:ext cx="214313" cy="160338"/>
          </a:xfrm>
          <a:prstGeom prst="rect">
            <a:avLst/>
          </a:prstGeom>
          <a:solidFill>
            <a:srgbClr val="13C80F"/>
          </a:solidFill>
          <a:ln w="1905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19050" cap="rnd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>
            <p:custDataLst>
              <p:tags r:id="rId8"/>
            </p:custDataLst>
          </p:nvPr>
        </p:nvSpPr>
        <p:spPr bwMode="auto">
          <a:xfrm>
            <a:off x="8224838" y="5570538"/>
            <a:ext cx="214313" cy="160338"/>
          </a:xfrm>
          <a:prstGeom prst="rect">
            <a:avLst/>
          </a:prstGeom>
          <a:solidFill>
            <a:schemeClr val="accent6"/>
          </a:solidFill>
          <a:ln w="1905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19050" cap="rnd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>
            <p:custDataLst>
              <p:tags r:id="rId9"/>
            </p:custDataLst>
          </p:nvPr>
        </p:nvSpPr>
        <p:spPr bwMode="auto">
          <a:xfrm>
            <a:off x="8224838" y="5803900"/>
            <a:ext cx="214312" cy="160338"/>
          </a:xfrm>
          <a:prstGeom prst="rect">
            <a:avLst/>
          </a:prstGeom>
          <a:solidFill>
            <a:srgbClr val="C30C3E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 Placeholder 2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8620125" y="5332413"/>
            <a:ext cx="11493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494BA"/>
              </a:buClr>
              <a:buSzPct val="80000"/>
              <a:buFont typeface="Wingdings 3" charset="2"/>
              <a:buNone/>
              <a:tabLst/>
              <a:defRPr/>
            </a:pPr>
            <a:fld id="{D25EB3C5-BDB6-4716-BA25-99DDFB9976B7}" type="datetime'N''''''or''''''m''''''''''''a''l'': 0.5''''1 ''''–'' ''5.1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494BA"/>
                </a:buClr>
                <a:buSzPct val="80000"/>
                <a:buFont typeface="Wingdings 3" charset="2"/>
                <a:buNone/>
                <a:tabLst/>
                <a:defRPr/>
              </a:pPr>
              <a:t>Normal: 0.51 – 5.1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 Placeholder 2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8489950" y="5565775"/>
            <a:ext cx="14112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494BA"/>
              </a:buClr>
              <a:buSzPct val="80000"/>
              <a:buFont typeface="Wingdings 3" charset="2"/>
              <a:buNone/>
              <a:tabLst/>
              <a:defRPr/>
            </a:pPr>
            <a:fld id="{B559312F-FA74-4371-9FD4-0D5D52E152A8}" type="datetime'Hy''p''''''e''rt''''''''h''yr''''oi''d''''''is''''''m: &lt; 0.5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494BA"/>
                </a:buClr>
                <a:buSzPct val="80000"/>
                <a:buFont typeface="Wingdings 3" charset="2"/>
                <a:buNone/>
                <a:tabLst/>
                <a:defRPr/>
              </a:pPr>
              <a:t>Hyperthyroidism: &lt; 0.5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 Placeholder 2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8531224" y="5799138"/>
            <a:ext cx="13287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494BA"/>
              </a:buClr>
              <a:buSzPct val="80000"/>
              <a:buFont typeface="Wingdings 3" charset="2"/>
              <a:buNone/>
              <a:tabLst/>
              <a:defRPr/>
            </a:pPr>
            <a:fld id="{05A90CE8-E4DE-4DA4-ABF3-5BE57E8C2C6E}" type="datetime'H''''ypot''hyroid''''''''''''''''''''''''ism'''': &gt;5.1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494BA"/>
                </a:buClr>
                <a:buSzPct val="80000"/>
                <a:buFont typeface="Wingdings 3" charset="2"/>
                <a:buNone/>
                <a:tabLst/>
                <a:defRPr/>
              </a:pPr>
              <a:t>Hypothyroidism: &gt;5.1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51563" y="2149475"/>
            <a:ext cx="2674938" cy="584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2022 Results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1" dirty="0">
                <a:solidFill>
                  <a:prstClr val="black"/>
                </a:solidFill>
                <a:latin typeface="Calibri Light" panose="020F0302020204030204"/>
              </a:rPr>
              <a:t>188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Total Participants </a:t>
            </a:r>
          </a:p>
        </p:txBody>
      </p:sp>
      <p:graphicFrame>
        <p:nvGraphicFramePr>
          <p:cNvPr id="28" name="Chart 27"/>
          <p:cNvGraphicFramePr/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606881408"/>
              </p:ext>
            </p:extLst>
          </p:nvPr>
        </p:nvGraphicFramePr>
        <p:xfrm>
          <a:off x="1130300" y="2032000"/>
          <a:ext cx="4302125" cy="430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977" y="5649242"/>
            <a:ext cx="1109228" cy="551147"/>
          </a:xfrm>
          <a:prstGeom prst="rect">
            <a:avLst/>
          </a:prstGeom>
        </p:spPr>
      </p:pic>
      <p:cxnSp>
        <p:nvCxnSpPr>
          <p:cNvPr id="176" name="Straight Connector 175"/>
          <p:cNvCxnSpPr/>
          <p:nvPr/>
        </p:nvCxnSpPr>
        <p:spPr>
          <a:xfrm>
            <a:off x="4175760" y="1471990"/>
            <a:ext cx="384048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17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81839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ight Arrow 19"/>
          <p:cNvSpPr/>
          <p:nvPr/>
        </p:nvSpPr>
        <p:spPr>
          <a:xfrm>
            <a:off x="6186949" y="3268658"/>
            <a:ext cx="1053515" cy="490290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99787" y="2174975"/>
            <a:ext cx="2286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600" b="1" dirty="0">
                <a:solidFill>
                  <a:prstClr val="black"/>
                </a:solidFill>
                <a:latin typeface="+mj-lt"/>
                <a:cs typeface="Times New Roman"/>
              </a:rPr>
              <a:t>Lowest Risk </a:t>
            </a:r>
          </a:p>
          <a:p>
            <a:pPr algn="ctr" defTabSz="457200"/>
            <a:r>
              <a:rPr lang="en-US" sz="3200" dirty="0">
                <a:solidFill>
                  <a:prstClr val="black"/>
                </a:solidFill>
                <a:latin typeface="+mj-lt"/>
                <a:cs typeface="Times New Roman"/>
              </a:rPr>
              <a:t>– </a:t>
            </a:r>
          </a:p>
          <a:p>
            <a:pPr algn="ctr" defTabSz="457200"/>
            <a:r>
              <a:rPr lang="en-US" sz="3200" b="1" dirty="0">
                <a:solidFill>
                  <a:prstClr val="black"/>
                </a:solidFill>
                <a:latin typeface="+mj-lt"/>
                <a:cs typeface="Times New Roman"/>
              </a:rPr>
              <a:t>No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Times New Roman"/>
              </a:rPr>
              <a:t> levels elevated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01348" y="1723103"/>
            <a:ext cx="4495800" cy="3581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914400" lvl="1" indent="-457200" defTabSz="457200">
              <a:buFont typeface="Arial"/>
              <a:buChar char="•"/>
            </a:pPr>
            <a:r>
              <a:rPr lang="en-US" sz="2400" b="1" dirty="0">
                <a:solidFill>
                  <a:prstClr val="black"/>
                </a:solidFill>
                <a:cs typeface="Times New Roman"/>
              </a:rPr>
              <a:t>BMI: </a:t>
            </a:r>
            <a:r>
              <a:rPr lang="en-US" sz="2400" dirty="0">
                <a:solidFill>
                  <a:prstClr val="black"/>
                </a:solidFill>
                <a:cs typeface="Times New Roman"/>
              </a:rPr>
              <a:t>less than 25 kg/m</a:t>
            </a:r>
            <a:r>
              <a:rPr lang="en-US" sz="2400" baseline="30000" dirty="0">
                <a:solidFill>
                  <a:prstClr val="black"/>
                </a:solidFill>
                <a:cs typeface="Times New Roman"/>
              </a:rPr>
              <a:t>2</a:t>
            </a:r>
            <a:r>
              <a:rPr lang="en-US" sz="2400" dirty="0">
                <a:solidFill>
                  <a:prstClr val="black"/>
                </a:solidFill>
                <a:cs typeface="Times New Roman"/>
              </a:rPr>
              <a:t> </a:t>
            </a:r>
          </a:p>
          <a:p>
            <a:pPr marL="914400" lvl="1" indent="-457200" defTabSz="457200">
              <a:buFont typeface="Arial"/>
              <a:buChar char="•"/>
            </a:pPr>
            <a:r>
              <a:rPr lang="en-US" sz="2400" b="1" dirty="0">
                <a:solidFill>
                  <a:prstClr val="black"/>
                </a:solidFill>
                <a:cs typeface="Times New Roman"/>
              </a:rPr>
              <a:t>Cholesterol: </a:t>
            </a:r>
            <a:r>
              <a:rPr lang="en-US" sz="2400" dirty="0">
                <a:solidFill>
                  <a:prstClr val="black"/>
                </a:solidFill>
                <a:cs typeface="Times New Roman"/>
              </a:rPr>
              <a:t>Less than 200</a:t>
            </a:r>
          </a:p>
          <a:p>
            <a:pPr marL="914400" lvl="1" indent="-457200" defTabSz="457200">
              <a:buFont typeface="Arial"/>
              <a:buChar char="•"/>
            </a:pPr>
            <a:r>
              <a:rPr lang="en-US" sz="2400" b="1" dirty="0">
                <a:solidFill>
                  <a:prstClr val="black"/>
                </a:solidFill>
                <a:cs typeface="Times New Roman"/>
              </a:rPr>
              <a:t>Blood pressure: </a:t>
            </a:r>
            <a:r>
              <a:rPr lang="en-US" sz="2400" u="sng" dirty="0">
                <a:solidFill>
                  <a:prstClr val="black"/>
                </a:solidFill>
                <a:cs typeface="Times New Roman"/>
              </a:rPr>
              <a:t>&lt;</a:t>
            </a:r>
            <a:r>
              <a:rPr lang="en-US" sz="2400" dirty="0">
                <a:solidFill>
                  <a:prstClr val="black"/>
                </a:solidFill>
                <a:cs typeface="Times New Roman"/>
              </a:rPr>
              <a:t>120/80</a:t>
            </a:r>
          </a:p>
          <a:p>
            <a:pPr marL="914400" lvl="1" indent="-457200" defTabSz="457200">
              <a:buFont typeface="Arial"/>
              <a:buChar char="•"/>
            </a:pPr>
            <a:r>
              <a:rPr lang="en-US" sz="2400" b="1" dirty="0">
                <a:solidFill>
                  <a:prstClr val="black"/>
                </a:solidFill>
                <a:cs typeface="Times New Roman"/>
              </a:rPr>
              <a:t>Blood glucose: </a:t>
            </a:r>
            <a:r>
              <a:rPr lang="en-US" sz="2400" u="sng" dirty="0">
                <a:solidFill>
                  <a:prstClr val="black"/>
                </a:solidFill>
                <a:cs typeface="Times New Roman"/>
              </a:rPr>
              <a:t>&lt;</a:t>
            </a:r>
            <a:r>
              <a:rPr lang="en-US" sz="2400" dirty="0">
                <a:solidFill>
                  <a:prstClr val="black"/>
                </a:solidFill>
                <a:cs typeface="Times New Roman"/>
              </a:rPr>
              <a:t>100, with </a:t>
            </a:r>
            <a:r>
              <a:rPr lang="en-US" sz="2400" b="1" dirty="0">
                <a:solidFill>
                  <a:prstClr val="black"/>
                </a:solidFill>
                <a:cs typeface="Times New Roman"/>
              </a:rPr>
              <a:t>A1C</a:t>
            </a:r>
            <a:r>
              <a:rPr lang="en-US" sz="2400" dirty="0">
                <a:solidFill>
                  <a:prstClr val="black"/>
                </a:solidFill>
                <a:cs typeface="Times New Roman"/>
              </a:rPr>
              <a:t> less than 5.6%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pPr algn="ctr"/>
            <a:r>
              <a:rPr lang="en-US" sz="4000" dirty="0"/>
              <a:t>Group Risk Categories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984" y="6190016"/>
            <a:ext cx="1109228" cy="5511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0463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ight Arrow 19"/>
          <p:cNvSpPr/>
          <p:nvPr/>
        </p:nvSpPr>
        <p:spPr>
          <a:xfrm>
            <a:off x="5911653" y="3268658"/>
            <a:ext cx="1053515" cy="490290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99787" y="2174975"/>
            <a:ext cx="2286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600" b="1" dirty="0">
                <a:solidFill>
                  <a:prstClr val="black"/>
                </a:solidFill>
                <a:latin typeface="+mj-lt"/>
                <a:cs typeface="Times New Roman"/>
              </a:rPr>
              <a:t>Low Risk </a:t>
            </a:r>
          </a:p>
          <a:p>
            <a:pPr algn="ctr" defTabSz="457200"/>
            <a:r>
              <a:rPr lang="en-US" sz="3200" dirty="0">
                <a:solidFill>
                  <a:prstClr val="black"/>
                </a:solidFill>
                <a:latin typeface="+mj-lt"/>
                <a:cs typeface="Times New Roman"/>
              </a:rPr>
              <a:t>– </a:t>
            </a:r>
          </a:p>
          <a:p>
            <a:pPr algn="ctr" defTabSz="457200"/>
            <a:r>
              <a:rPr lang="en-US" sz="3200" b="1" dirty="0">
                <a:solidFill>
                  <a:prstClr val="black"/>
                </a:solidFill>
                <a:latin typeface="+mj-lt"/>
                <a:cs typeface="Times New Roman"/>
              </a:rPr>
              <a:t>1 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Times New Roman"/>
              </a:rPr>
              <a:t>level elevated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39228" y="1723103"/>
            <a:ext cx="5346291" cy="3581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914400" lvl="1" indent="-457200" defTabSz="457200">
              <a:buFont typeface="Arial"/>
              <a:buChar char="•"/>
            </a:pPr>
            <a:r>
              <a:rPr lang="en-US" sz="2400" b="1" dirty="0">
                <a:solidFill>
                  <a:prstClr val="black"/>
                </a:solidFill>
                <a:cs typeface="Times New Roman"/>
              </a:rPr>
              <a:t>BMI: </a:t>
            </a:r>
            <a:r>
              <a:rPr lang="en-US" sz="2400" dirty="0">
                <a:solidFill>
                  <a:prstClr val="black"/>
                </a:solidFill>
                <a:cs typeface="Times New Roman"/>
              </a:rPr>
              <a:t>greater than 25 kg/m</a:t>
            </a:r>
            <a:r>
              <a:rPr lang="en-US" sz="2400" baseline="30000" dirty="0">
                <a:solidFill>
                  <a:prstClr val="black"/>
                </a:solidFill>
                <a:cs typeface="Times New Roman"/>
              </a:rPr>
              <a:t>2</a:t>
            </a:r>
            <a:r>
              <a:rPr lang="en-US" sz="2400" dirty="0">
                <a:solidFill>
                  <a:prstClr val="black"/>
                </a:solidFill>
                <a:cs typeface="Times New Roman"/>
              </a:rPr>
              <a:t> </a:t>
            </a:r>
          </a:p>
          <a:p>
            <a:pPr marL="914400" lvl="1" indent="-457200" defTabSz="457200">
              <a:buFont typeface="Arial"/>
              <a:buChar char="•"/>
            </a:pPr>
            <a:r>
              <a:rPr lang="en-US" sz="2400" b="1" dirty="0">
                <a:solidFill>
                  <a:prstClr val="black"/>
                </a:solidFill>
                <a:cs typeface="Times New Roman"/>
              </a:rPr>
              <a:t>Cholesterol: </a:t>
            </a:r>
            <a:r>
              <a:rPr lang="en-US" sz="2400" dirty="0">
                <a:solidFill>
                  <a:prstClr val="black"/>
                </a:solidFill>
                <a:cs typeface="Times New Roman"/>
              </a:rPr>
              <a:t>Any abnormal level, including lower HDL levels</a:t>
            </a:r>
          </a:p>
          <a:p>
            <a:pPr marL="914400" lvl="1" indent="-457200" defTabSz="457200">
              <a:buFont typeface="Arial"/>
              <a:buChar char="•"/>
            </a:pPr>
            <a:r>
              <a:rPr lang="en-US" sz="2400" b="1" dirty="0">
                <a:solidFill>
                  <a:prstClr val="black"/>
                </a:solidFill>
                <a:cs typeface="Times New Roman"/>
              </a:rPr>
              <a:t>Blood pressure: </a:t>
            </a:r>
            <a:r>
              <a:rPr lang="en-US" sz="2400" dirty="0">
                <a:solidFill>
                  <a:prstClr val="black"/>
                </a:solidFill>
                <a:cs typeface="Times New Roman"/>
              </a:rPr>
              <a:t>any pressure above 120/80 up to 139/89</a:t>
            </a:r>
          </a:p>
          <a:p>
            <a:pPr marL="914400" lvl="1" indent="-457200" defTabSz="457200">
              <a:buFont typeface="Arial"/>
              <a:buChar char="•"/>
            </a:pPr>
            <a:r>
              <a:rPr lang="en-US" sz="2400" b="1" dirty="0">
                <a:solidFill>
                  <a:prstClr val="black"/>
                </a:solidFill>
                <a:cs typeface="Times New Roman"/>
              </a:rPr>
              <a:t>Blood glucose: </a:t>
            </a:r>
            <a:r>
              <a:rPr lang="en-US" sz="2400" dirty="0">
                <a:solidFill>
                  <a:prstClr val="black"/>
                </a:solidFill>
                <a:cs typeface="Times New Roman"/>
              </a:rPr>
              <a:t>any level above 100, with</a:t>
            </a:r>
            <a:r>
              <a:rPr lang="en-US" sz="2400" b="1" dirty="0">
                <a:solidFill>
                  <a:prstClr val="black"/>
                </a:solidFill>
                <a:cs typeface="Times New Roman"/>
              </a:rPr>
              <a:t> A1C </a:t>
            </a:r>
            <a:r>
              <a:rPr lang="en-US" sz="2400" dirty="0">
                <a:solidFill>
                  <a:prstClr val="black"/>
                </a:solidFill>
                <a:cs typeface="Times New Roman"/>
              </a:rPr>
              <a:t>greater than 5.7% up to 6.4% (pre-diabetic)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pPr algn="ctr"/>
            <a:r>
              <a:rPr lang="en-US" sz="4000" dirty="0"/>
              <a:t>Group Risk Categories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984" y="6190016"/>
            <a:ext cx="1109228" cy="5511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1161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ight Arrow 19"/>
          <p:cNvSpPr/>
          <p:nvPr/>
        </p:nvSpPr>
        <p:spPr>
          <a:xfrm>
            <a:off x="5911653" y="3268658"/>
            <a:ext cx="1053515" cy="490290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99787" y="2174975"/>
            <a:ext cx="26355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600" b="1" dirty="0">
                <a:solidFill>
                  <a:prstClr val="black"/>
                </a:solidFill>
                <a:latin typeface="+mj-lt"/>
                <a:cs typeface="Times New Roman"/>
              </a:rPr>
              <a:t>Moderate Risk</a:t>
            </a:r>
          </a:p>
          <a:p>
            <a:pPr algn="ctr" defTabSz="457200"/>
            <a:r>
              <a:rPr lang="en-US" sz="3200" dirty="0">
                <a:solidFill>
                  <a:prstClr val="black"/>
                </a:solidFill>
                <a:latin typeface="+mj-lt"/>
                <a:cs typeface="Times New Roman"/>
              </a:rPr>
              <a:t>– </a:t>
            </a:r>
          </a:p>
          <a:p>
            <a:pPr algn="ctr" defTabSz="457200"/>
            <a:r>
              <a:rPr lang="en-US" sz="3200" b="1" dirty="0">
                <a:solidFill>
                  <a:prstClr val="black"/>
                </a:solidFill>
                <a:latin typeface="+mj-lt"/>
                <a:cs typeface="Times New Roman"/>
              </a:rPr>
              <a:t>2 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Times New Roman"/>
              </a:rPr>
              <a:t>levels elevated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39228" y="1723103"/>
            <a:ext cx="5346291" cy="3581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914400" lvl="1" indent="-457200" defTabSz="457200">
              <a:buFont typeface="Arial"/>
              <a:buChar char="•"/>
            </a:pPr>
            <a:r>
              <a:rPr lang="en-US" sz="2400" b="1" dirty="0">
                <a:solidFill>
                  <a:prstClr val="black"/>
                </a:solidFill>
                <a:cs typeface="Times New Roman"/>
              </a:rPr>
              <a:t>BMI: </a:t>
            </a:r>
            <a:r>
              <a:rPr lang="en-US" sz="2400" dirty="0">
                <a:solidFill>
                  <a:prstClr val="black"/>
                </a:solidFill>
                <a:cs typeface="Times New Roman"/>
              </a:rPr>
              <a:t>greater than 25 kg/m</a:t>
            </a:r>
            <a:r>
              <a:rPr lang="en-US" sz="2400" baseline="30000" dirty="0">
                <a:solidFill>
                  <a:prstClr val="black"/>
                </a:solidFill>
                <a:cs typeface="Times New Roman"/>
              </a:rPr>
              <a:t>2</a:t>
            </a:r>
            <a:r>
              <a:rPr lang="en-US" sz="2400" dirty="0">
                <a:solidFill>
                  <a:prstClr val="black"/>
                </a:solidFill>
                <a:cs typeface="Times New Roman"/>
              </a:rPr>
              <a:t> </a:t>
            </a:r>
          </a:p>
          <a:p>
            <a:pPr marL="914400" lvl="1" indent="-457200" defTabSz="457200">
              <a:buFont typeface="Arial"/>
              <a:buChar char="•"/>
            </a:pPr>
            <a:r>
              <a:rPr lang="en-US" sz="2400" b="1" dirty="0">
                <a:solidFill>
                  <a:prstClr val="black"/>
                </a:solidFill>
                <a:cs typeface="Times New Roman"/>
              </a:rPr>
              <a:t>Cholesterol: </a:t>
            </a:r>
            <a:r>
              <a:rPr lang="en-US" sz="2400" dirty="0">
                <a:solidFill>
                  <a:prstClr val="black"/>
                </a:solidFill>
                <a:cs typeface="Times New Roman"/>
              </a:rPr>
              <a:t>Any abnormal level, including lower HDL levels</a:t>
            </a:r>
          </a:p>
          <a:p>
            <a:pPr marL="914400" lvl="1" indent="-457200" defTabSz="457200">
              <a:buFont typeface="Arial"/>
              <a:buChar char="•"/>
            </a:pPr>
            <a:r>
              <a:rPr lang="en-US" sz="2400" b="1" dirty="0">
                <a:solidFill>
                  <a:prstClr val="black"/>
                </a:solidFill>
                <a:cs typeface="Times New Roman"/>
              </a:rPr>
              <a:t>Blood pressure: </a:t>
            </a:r>
            <a:r>
              <a:rPr lang="en-US" sz="2400" dirty="0">
                <a:solidFill>
                  <a:prstClr val="black"/>
                </a:solidFill>
                <a:cs typeface="Times New Roman"/>
              </a:rPr>
              <a:t>any pressure above 120/80</a:t>
            </a:r>
          </a:p>
          <a:p>
            <a:pPr marL="914400" lvl="1" indent="-457200" defTabSz="457200">
              <a:buFont typeface="Arial"/>
              <a:buChar char="•"/>
            </a:pPr>
            <a:r>
              <a:rPr lang="en-US" sz="2400" b="1" dirty="0">
                <a:solidFill>
                  <a:prstClr val="black"/>
                </a:solidFill>
                <a:cs typeface="Times New Roman"/>
              </a:rPr>
              <a:t>Blood glucose: </a:t>
            </a:r>
            <a:r>
              <a:rPr lang="en-US" sz="2400" dirty="0">
                <a:solidFill>
                  <a:prstClr val="black"/>
                </a:solidFill>
                <a:cs typeface="Times New Roman"/>
              </a:rPr>
              <a:t>any level above 100, with </a:t>
            </a:r>
            <a:r>
              <a:rPr lang="en-US" sz="2400" b="1" dirty="0">
                <a:solidFill>
                  <a:prstClr val="black"/>
                </a:solidFill>
                <a:cs typeface="Times New Roman"/>
              </a:rPr>
              <a:t>A1C</a:t>
            </a:r>
            <a:r>
              <a:rPr lang="en-US" sz="2400" dirty="0">
                <a:solidFill>
                  <a:prstClr val="black"/>
                </a:solidFill>
                <a:cs typeface="Times New Roman"/>
              </a:rPr>
              <a:t> greater than 5.7% up to 6.4% (pre-diabetic)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pPr algn="ctr"/>
            <a:r>
              <a:rPr lang="en-US" sz="4000" dirty="0"/>
              <a:t>Group Risk Categories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984" y="6190016"/>
            <a:ext cx="1109228" cy="5511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3395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ight Arrow 19"/>
          <p:cNvSpPr/>
          <p:nvPr/>
        </p:nvSpPr>
        <p:spPr>
          <a:xfrm>
            <a:off x="5911653" y="3268658"/>
            <a:ext cx="1053515" cy="490290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99787" y="2174975"/>
            <a:ext cx="26355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600" b="1" dirty="0">
                <a:solidFill>
                  <a:prstClr val="black"/>
                </a:solidFill>
                <a:latin typeface="+mj-lt"/>
                <a:cs typeface="Times New Roman"/>
              </a:rPr>
              <a:t>High Risk</a:t>
            </a:r>
          </a:p>
          <a:p>
            <a:pPr algn="ctr" defTabSz="457200"/>
            <a:r>
              <a:rPr lang="en-US" sz="3200" dirty="0">
                <a:solidFill>
                  <a:prstClr val="black"/>
                </a:solidFill>
                <a:latin typeface="+mj-lt"/>
                <a:cs typeface="Times New Roman"/>
              </a:rPr>
              <a:t>– </a:t>
            </a:r>
          </a:p>
          <a:p>
            <a:pPr algn="ctr" defTabSz="457200"/>
            <a:r>
              <a:rPr lang="en-US" sz="3200" b="1" dirty="0">
                <a:solidFill>
                  <a:prstClr val="black"/>
                </a:solidFill>
                <a:latin typeface="+mj-lt"/>
                <a:cs typeface="Times New Roman"/>
              </a:rPr>
              <a:t>3 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Times New Roman"/>
              </a:rPr>
              <a:t>levels elevated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39228" y="1723103"/>
            <a:ext cx="5346291" cy="3581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914400" lvl="1" indent="-457200" defTabSz="457200">
              <a:buFont typeface="Arial"/>
              <a:buChar char="•"/>
            </a:pPr>
            <a:r>
              <a:rPr lang="en-US" sz="2400" b="1" dirty="0">
                <a:solidFill>
                  <a:prstClr val="black"/>
                </a:solidFill>
                <a:cs typeface="Times New Roman"/>
              </a:rPr>
              <a:t>BMI</a:t>
            </a:r>
            <a:r>
              <a:rPr lang="en-US" sz="2400" dirty="0">
                <a:solidFill>
                  <a:prstClr val="black"/>
                </a:solidFill>
                <a:cs typeface="Times New Roman"/>
              </a:rPr>
              <a:t>: 30 – 35 kg/m</a:t>
            </a:r>
            <a:r>
              <a:rPr lang="en-US" sz="2400" baseline="30000" dirty="0">
                <a:solidFill>
                  <a:prstClr val="black"/>
                </a:solidFill>
                <a:cs typeface="Times New Roman"/>
              </a:rPr>
              <a:t>2,</a:t>
            </a:r>
            <a:r>
              <a:rPr lang="en-US" sz="2400" dirty="0">
                <a:solidFill>
                  <a:prstClr val="black"/>
                </a:solidFill>
                <a:cs typeface="Times New Roman"/>
              </a:rPr>
              <a:t> Class 1</a:t>
            </a:r>
          </a:p>
          <a:p>
            <a:pPr marL="914400" lvl="1" indent="-457200" defTabSz="457200">
              <a:buFont typeface="Arial"/>
              <a:buChar char="•"/>
            </a:pPr>
            <a:r>
              <a:rPr lang="en-US" sz="2400" b="1" dirty="0">
                <a:solidFill>
                  <a:prstClr val="black"/>
                </a:solidFill>
                <a:cs typeface="Times New Roman"/>
              </a:rPr>
              <a:t>Cholesterol: </a:t>
            </a:r>
            <a:r>
              <a:rPr lang="en-US" sz="2400" dirty="0">
                <a:solidFill>
                  <a:prstClr val="black"/>
                </a:solidFill>
                <a:cs typeface="Times New Roman"/>
              </a:rPr>
              <a:t>200 – 239, or ratio greater than 5.0 – 5.4</a:t>
            </a:r>
          </a:p>
          <a:p>
            <a:pPr marL="914400" lvl="1" indent="-457200" defTabSz="457200">
              <a:buFont typeface="Arial"/>
              <a:buChar char="•"/>
            </a:pPr>
            <a:r>
              <a:rPr lang="en-US" sz="2400" b="1" dirty="0">
                <a:solidFill>
                  <a:prstClr val="black"/>
                </a:solidFill>
                <a:cs typeface="Times New Roman"/>
              </a:rPr>
              <a:t>Blood Pressure: </a:t>
            </a:r>
            <a:r>
              <a:rPr lang="en-US" sz="2400" dirty="0">
                <a:solidFill>
                  <a:prstClr val="black"/>
                </a:solidFill>
                <a:cs typeface="Times New Roman"/>
              </a:rPr>
              <a:t>above 120/80 up to 139/89 (prehypertension)</a:t>
            </a:r>
          </a:p>
          <a:p>
            <a:pPr marL="914400" lvl="1" indent="-457200" defTabSz="457200">
              <a:buFont typeface="Arial"/>
              <a:buChar char="•"/>
            </a:pPr>
            <a:r>
              <a:rPr lang="en-US" sz="2400" b="1" dirty="0">
                <a:solidFill>
                  <a:prstClr val="black"/>
                </a:solidFill>
                <a:cs typeface="Times New Roman"/>
              </a:rPr>
              <a:t>Blood glucose</a:t>
            </a:r>
            <a:r>
              <a:rPr lang="en-US" sz="2400" dirty="0">
                <a:solidFill>
                  <a:prstClr val="black"/>
                </a:solidFill>
                <a:cs typeface="Times New Roman"/>
              </a:rPr>
              <a:t>: between 100 – 124, with </a:t>
            </a:r>
            <a:r>
              <a:rPr lang="en-US" sz="2400" b="1" dirty="0">
                <a:solidFill>
                  <a:prstClr val="black"/>
                </a:solidFill>
                <a:cs typeface="Times New Roman"/>
              </a:rPr>
              <a:t>A1C  </a:t>
            </a:r>
            <a:r>
              <a:rPr lang="en-US" sz="2400" dirty="0">
                <a:solidFill>
                  <a:prstClr val="black"/>
                </a:solidFill>
                <a:cs typeface="Times New Roman"/>
              </a:rPr>
              <a:t>greater than 5.7% up to 6.4% (pre-diabetic)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pPr algn="ctr"/>
            <a:r>
              <a:rPr lang="en-US" sz="4000" dirty="0"/>
              <a:t>Group Risk Categories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984" y="6190016"/>
            <a:ext cx="1109228" cy="5511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9682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615620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b="1" dirty="0"/>
              <a:t>Wellness Assessment Results</a:t>
            </a:r>
            <a:br>
              <a:rPr lang="en-US" b="1" dirty="0"/>
            </a:b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52919" y="3972234"/>
            <a:ext cx="2723535" cy="1585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dirty="0">
                <a:solidFill>
                  <a:schemeClr val="tx1"/>
                </a:solidFill>
                <a:cs typeface="Times New Roman"/>
              </a:rPr>
              <a:t>August 15</a:t>
            </a:r>
            <a:r>
              <a:rPr lang="en-US" baseline="30000" dirty="0">
                <a:solidFill>
                  <a:schemeClr val="tx1"/>
                </a:solidFill>
                <a:cs typeface="Times New Roman"/>
              </a:rPr>
              <a:t>th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2023</a:t>
            </a:r>
          </a:p>
          <a:p>
            <a:pPr marL="0" indent="0">
              <a:buFont typeface="Wingdings 2" pitchFamily="18" charset="2"/>
              <a:buNone/>
            </a:pPr>
            <a:r>
              <a:rPr lang="en-US" dirty="0">
                <a:solidFill>
                  <a:schemeClr val="tx1"/>
                </a:solidFill>
                <a:cs typeface="Times New Roman"/>
              </a:rPr>
              <a:t>Make-up Date :     August 29</a:t>
            </a:r>
            <a:r>
              <a:rPr lang="en-US" baseline="30000" dirty="0">
                <a:solidFill>
                  <a:schemeClr val="tx1"/>
                </a:solidFill>
                <a:cs typeface="Times New Roman"/>
              </a:rPr>
              <a:t>th</a:t>
            </a:r>
            <a:r>
              <a:rPr lang="en-US" dirty="0">
                <a:solidFill>
                  <a:schemeClr val="tx1"/>
                </a:solidFill>
                <a:cs typeface="Times New Roman"/>
              </a:rPr>
              <a:t> 2023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 descr="wellness assessment booth layout 8:4:2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406" y="766916"/>
            <a:ext cx="6836986" cy="3293806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323143"/>
              </p:ext>
            </p:extLst>
          </p:nvPr>
        </p:nvGraphicFramePr>
        <p:xfrm>
          <a:off x="4411406" y="4016674"/>
          <a:ext cx="6836987" cy="208915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882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6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16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1621">
                  <a:extLst>
                    <a:ext uri="{9D8B030D-6E8A-4147-A177-3AD203B41FA5}">
                      <a16:colId xmlns:a16="http://schemas.microsoft.com/office/drawing/2014/main" val="3778714478"/>
                    </a:ext>
                  </a:extLst>
                </a:gridCol>
              </a:tblGrid>
              <a:tr h="42792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800" b="1" u="none" strike="noStrike" dirty="0">
                          <a:effectLst/>
                        </a:rPr>
                        <a:t>2021</a:t>
                      </a:r>
                      <a:endParaRPr lang="is-I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2022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2023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02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  <a:cs typeface="Times New Roman"/>
                        </a:rPr>
                        <a:t>Number of Employees: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cs typeface="Times New Roman"/>
                        </a:rPr>
                        <a:t>234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cs typeface="Times New Roman"/>
                        </a:rPr>
                        <a:t>260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247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02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  <a:cs typeface="Times New Roman"/>
                        </a:rPr>
                        <a:t>Number of Spouses: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cs typeface="Times New Roman"/>
                        </a:rPr>
                        <a:t>73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88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81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13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  <a:cs typeface="Times New Roman"/>
                        </a:rPr>
                        <a:t>Total: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cs typeface="Times New Roman"/>
                        </a:rPr>
                        <a:t>307</a:t>
                      </a:r>
                      <a:endParaRPr lang="is-I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cs typeface="Times New Roman"/>
                        </a:rPr>
                        <a:t>348</a:t>
                      </a:r>
                      <a:endParaRPr lang="is-I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328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984" y="6190016"/>
            <a:ext cx="1109228" cy="55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ight Arrow 19"/>
          <p:cNvSpPr/>
          <p:nvPr/>
        </p:nvSpPr>
        <p:spPr>
          <a:xfrm>
            <a:off x="5911653" y="3268658"/>
            <a:ext cx="1053515" cy="490290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99787" y="2174975"/>
            <a:ext cx="26355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600" b="1" dirty="0">
                <a:solidFill>
                  <a:prstClr val="black"/>
                </a:solidFill>
                <a:latin typeface="+mj-lt"/>
                <a:cs typeface="Times New Roman"/>
              </a:rPr>
              <a:t>Highest Risk</a:t>
            </a:r>
          </a:p>
          <a:p>
            <a:pPr algn="ctr" defTabSz="457200"/>
            <a:r>
              <a:rPr lang="en-US" sz="3200" dirty="0">
                <a:solidFill>
                  <a:prstClr val="black"/>
                </a:solidFill>
                <a:latin typeface="+mj-lt"/>
                <a:cs typeface="Times New Roman"/>
              </a:rPr>
              <a:t>– </a:t>
            </a:r>
          </a:p>
          <a:p>
            <a:pPr algn="ctr" defTabSz="457200"/>
            <a:r>
              <a:rPr lang="en-US" sz="3200" b="1" dirty="0">
                <a:solidFill>
                  <a:prstClr val="black"/>
                </a:solidFill>
                <a:latin typeface="+mj-lt"/>
                <a:cs typeface="Times New Roman"/>
              </a:rPr>
              <a:t>All 4 </a:t>
            </a:r>
            <a:r>
              <a:rPr lang="en-US" sz="3200" dirty="0">
                <a:solidFill>
                  <a:prstClr val="black"/>
                </a:solidFill>
                <a:latin typeface="+mj-lt"/>
                <a:cs typeface="Times New Roman"/>
              </a:rPr>
              <a:t>levels elevated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39228" y="1723103"/>
            <a:ext cx="5346291" cy="3581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742950" lvl="1" indent="-285750" defTabSz="457200">
              <a:buFont typeface="Arial"/>
              <a:buChar char="•"/>
            </a:pPr>
            <a:r>
              <a:rPr lang="en-US" sz="2400" b="1" dirty="0">
                <a:solidFill>
                  <a:prstClr val="black"/>
                </a:solidFill>
                <a:cs typeface="Times New Roman"/>
              </a:rPr>
              <a:t>BMI: </a:t>
            </a:r>
            <a:r>
              <a:rPr lang="en-US" sz="2400" dirty="0">
                <a:solidFill>
                  <a:prstClr val="black"/>
                </a:solidFill>
                <a:cs typeface="Times New Roman"/>
              </a:rPr>
              <a:t>35 kg/m</a:t>
            </a:r>
            <a:r>
              <a:rPr lang="en-US" sz="2400" baseline="30000" dirty="0">
                <a:solidFill>
                  <a:prstClr val="black"/>
                </a:solidFill>
                <a:cs typeface="Times New Roman"/>
              </a:rPr>
              <a:t>2</a:t>
            </a:r>
            <a:r>
              <a:rPr lang="en-US" sz="2400" dirty="0">
                <a:solidFill>
                  <a:prstClr val="black"/>
                </a:solidFill>
                <a:cs typeface="Times New Roman"/>
              </a:rPr>
              <a:t> or higher, Class II and III</a:t>
            </a:r>
          </a:p>
          <a:p>
            <a:pPr marL="742950" lvl="1" indent="-285750" defTabSz="457200">
              <a:buFont typeface="Arial"/>
              <a:buChar char="•"/>
            </a:pPr>
            <a:r>
              <a:rPr lang="en-US" sz="2400" b="1" dirty="0">
                <a:solidFill>
                  <a:prstClr val="black"/>
                </a:solidFill>
                <a:cs typeface="Times New Roman"/>
              </a:rPr>
              <a:t>Cholesterol: </a:t>
            </a:r>
            <a:r>
              <a:rPr lang="en-US" sz="2400" dirty="0">
                <a:solidFill>
                  <a:prstClr val="black"/>
                </a:solidFill>
                <a:cs typeface="Times New Roman"/>
              </a:rPr>
              <a:t>240 total or higher, or ratio greater than 5.5</a:t>
            </a:r>
          </a:p>
          <a:p>
            <a:pPr marL="742950" lvl="1" indent="-285750" defTabSz="457200">
              <a:buFont typeface="Arial"/>
              <a:buChar char="•"/>
            </a:pPr>
            <a:r>
              <a:rPr lang="en-US" sz="2400" b="1" dirty="0">
                <a:solidFill>
                  <a:prstClr val="black"/>
                </a:solidFill>
                <a:cs typeface="Times New Roman"/>
              </a:rPr>
              <a:t>Blood pressure: </a:t>
            </a:r>
            <a:r>
              <a:rPr lang="en-US" sz="2400" dirty="0">
                <a:solidFill>
                  <a:prstClr val="black"/>
                </a:solidFill>
                <a:cs typeface="Times New Roman"/>
              </a:rPr>
              <a:t>140/90 and greater (hypertensive)</a:t>
            </a:r>
          </a:p>
          <a:p>
            <a:pPr marL="742950" lvl="1" indent="-285750" defTabSz="457200">
              <a:buFont typeface="Arial"/>
              <a:buChar char="•"/>
            </a:pPr>
            <a:r>
              <a:rPr lang="en-US" sz="2400" b="1" dirty="0">
                <a:solidFill>
                  <a:prstClr val="black"/>
                </a:solidFill>
                <a:cs typeface="Times New Roman"/>
              </a:rPr>
              <a:t>Blood glucose: </a:t>
            </a:r>
            <a:r>
              <a:rPr lang="en-US" sz="2400" dirty="0">
                <a:solidFill>
                  <a:prstClr val="black"/>
                </a:solidFill>
                <a:cs typeface="Times New Roman"/>
              </a:rPr>
              <a:t>greater than 125, with </a:t>
            </a:r>
            <a:r>
              <a:rPr lang="en-US" sz="2400" b="1" dirty="0">
                <a:solidFill>
                  <a:prstClr val="black"/>
                </a:solidFill>
                <a:cs typeface="Times New Roman"/>
              </a:rPr>
              <a:t>A1C</a:t>
            </a:r>
            <a:r>
              <a:rPr lang="en-US" sz="2400" dirty="0">
                <a:solidFill>
                  <a:prstClr val="black"/>
                </a:solidFill>
                <a:cs typeface="Times New Roman"/>
              </a:rPr>
              <a:t>  &gt;6.4% (diabetic)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pPr algn="ctr"/>
            <a:r>
              <a:rPr lang="en-US" sz="4000" dirty="0"/>
              <a:t>Group Risk Categories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984" y="6190016"/>
            <a:ext cx="1109228" cy="5511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9458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784622"/>
              </p:ext>
            </p:extLst>
          </p:nvPr>
        </p:nvGraphicFramePr>
        <p:xfrm>
          <a:off x="0" y="0"/>
          <a:ext cx="12191999" cy="685799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179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75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2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94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89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33599">
                  <a:extLst>
                    <a:ext uri="{9D8B030D-6E8A-4147-A177-3AD203B41FA5}">
                      <a16:colId xmlns:a16="http://schemas.microsoft.com/office/drawing/2014/main" val="607588112"/>
                    </a:ext>
                  </a:extLst>
                </a:gridCol>
              </a:tblGrid>
              <a:tr h="1535569">
                <a:tc>
                  <a:txBody>
                    <a:bodyPr/>
                    <a:lstStyle/>
                    <a:p>
                      <a:pPr algn="l" fontAlgn="ctr"/>
                      <a:endParaRPr lang="en-US" sz="28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Risk Category</a:t>
                      </a:r>
                      <a:endParaRPr lang="en-US" sz="28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l" fontAlgn="ctr"/>
                      <a:endParaRPr lang="en-US" sz="28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</a:txBody>
                  <a:tcPr marL="9696" marR="9696" marT="96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2800" u="none" strike="noStrike" dirty="0">
                          <a:effectLst/>
                        </a:rPr>
                        <a:t>2017</a:t>
                      </a:r>
                    </a:p>
                    <a:p>
                      <a:pPr algn="ctr" fontAlgn="ctr"/>
                      <a:r>
                        <a:rPr lang="is-IS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470 Total</a:t>
                      </a:r>
                    </a:p>
                  </a:txBody>
                  <a:tcPr marL="9696" marR="9696" marT="96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2020</a:t>
                      </a:r>
                    </a:p>
                    <a:p>
                      <a:pPr algn="ctr" fontAlgn="ctr"/>
                      <a:r>
                        <a:rPr lang="is-IS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258 Total</a:t>
                      </a:r>
                    </a:p>
                  </a:txBody>
                  <a:tcPr marL="9696" marR="9696" marT="96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>
                          <a:effectLst/>
                        </a:rPr>
                        <a:t>2021</a:t>
                      </a:r>
                    </a:p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307 Total</a:t>
                      </a:r>
                    </a:p>
                  </a:txBody>
                  <a:tcPr marL="9696" marR="9696" marT="96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2800" u="none" strike="noStrike" dirty="0">
                          <a:effectLst/>
                        </a:rPr>
                        <a:t>2022</a:t>
                      </a:r>
                    </a:p>
                    <a:p>
                      <a:pPr algn="ctr" fontAlgn="ctr"/>
                      <a:r>
                        <a:rPr lang="is-IS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348 Total</a:t>
                      </a:r>
                    </a:p>
                  </a:txBody>
                  <a:tcPr marL="9696" marR="9696" marT="96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2800" u="none" strike="noStrike" dirty="0">
                          <a:effectLst/>
                        </a:rPr>
                        <a:t>2023</a:t>
                      </a:r>
                    </a:p>
                    <a:p>
                      <a:pPr algn="ctr" fontAlgn="ctr"/>
                      <a:r>
                        <a:rPr lang="is-IS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328 Total</a:t>
                      </a:r>
                    </a:p>
                  </a:txBody>
                  <a:tcPr marL="9696" marR="9696" marT="9696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57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High (with 4 levels):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96" marR="9696" marT="96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9.5%</a:t>
                      </a:r>
                      <a:endParaRPr lang="mr-I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96" marR="9696" marT="96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  <a:endParaRPr lang="mr-I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96" marR="9696" marT="96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2% </a:t>
                      </a:r>
                      <a:endParaRPr lang="mr-I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96" marR="9696" marT="96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8%</a:t>
                      </a:r>
                      <a:endParaRPr lang="mr-I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96" marR="9696" marT="96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9696" marR="9696" marT="9696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39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High (with 3 levels):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96" marR="9696" marT="96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22%</a:t>
                      </a:r>
                      <a:endParaRPr lang="mr-I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96" marR="9696" marT="96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  <a:endParaRPr lang="mr-I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96" marR="9696" marT="96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14%</a:t>
                      </a:r>
                      <a:endParaRPr lang="mr-I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96" marR="9696" marT="96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18%</a:t>
                      </a:r>
                      <a:endParaRPr lang="mr-I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96" marR="9696" marT="96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22%</a:t>
                      </a:r>
                      <a:endParaRPr lang="mr-IN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96" marR="9696" marT="9696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82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Moderate: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96" marR="9696" marT="96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   23.5%</a:t>
                      </a:r>
                      <a:endParaRPr lang="mr-I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96" marR="9696" marT="96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22%</a:t>
                      </a:r>
                      <a:endParaRPr lang="mr-I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96" marR="9696" marT="96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24%</a:t>
                      </a:r>
                      <a:endParaRPr lang="mr-I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96" marR="9696" marT="96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    25%</a:t>
                      </a:r>
                      <a:endParaRPr lang="mr-I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96" marR="9696" marT="96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30%</a:t>
                      </a:r>
                      <a:endParaRPr lang="mr-IN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96" marR="9696" marT="9696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434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Low: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96" marR="9696" marT="96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22%</a:t>
                      </a:r>
                      <a:endParaRPr lang="mr-I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96" marR="9696" marT="96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27%</a:t>
                      </a:r>
                      <a:endParaRPr lang="mr-I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96" marR="9696" marT="96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30%</a:t>
                      </a:r>
                      <a:endParaRPr lang="mr-I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96" marR="9696" marT="96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    23%</a:t>
                      </a:r>
                      <a:endParaRPr lang="mr-I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96" marR="9696" marT="96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28%</a:t>
                      </a:r>
                      <a:endParaRPr lang="mr-IN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96" marR="9696" marT="9696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880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Lowest</a:t>
                      </a:r>
                      <a:r>
                        <a:rPr lang="en-US" sz="1800" u="none" strike="noStrike" baseline="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: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96" marR="9696" marT="96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23%</a:t>
                      </a:r>
                      <a:endParaRPr lang="mr-I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96" marR="9696" marT="96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27%</a:t>
                      </a:r>
                      <a:endParaRPr lang="mr-I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96" marR="9696" marT="96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30%</a:t>
                      </a:r>
                      <a:endParaRPr lang="mr-I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96" marR="9696" marT="96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    26%</a:t>
                      </a:r>
                      <a:endParaRPr lang="mr-I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96" marR="9696" marT="96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  <a:endParaRPr lang="mr-IN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96" marR="9696" marT="9696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646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Lowest &amp; Low Totals </a:t>
                      </a:r>
                    </a:p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(Goal of &gt;70%)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96" marR="9696" marT="96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   45%</a:t>
                      </a:r>
                      <a:endParaRPr lang="mr-I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96" marR="9696" marT="96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54%</a:t>
                      </a:r>
                      <a:endParaRPr lang="mr-I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96" marR="9696" marT="96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60%</a:t>
                      </a:r>
                      <a:endParaRPr lang="mr-I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96" marR="9696" marT="96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    49%</a:t>
                      </a:r>
                      <a:endParaRPr lang="mr-I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96" marR="9696" marT="96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42%</a:t>
                      </a:r>
                      <a:endParaRPr lang="mr-IN" sz="2000" b="1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696" marR="9696" marT="9696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782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Highest &amp; High</a:t>
                      </a:r>
                    </a:p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(Goal of &lt;20%)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96" marR="9696" marT="96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31.5%</a:t>
                      </a:r>
                      <a:endParaRPr lang="mr-I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96" marR="9696" marT="96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24%</a:t>
                      </a:r>
                      <a:endParaRPr lang="mr-I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96" marR="9696" marT="96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16%</a:t>
                      </a:r>
                      <a:endParaRPr lang="mr-I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96" marR="9696" marT="96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    26%</a:t>
                      </a:r>
                      <a:endParaRPr lang="mr-IN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696" marR="9696" marT="969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27%</a:t>
                      </a:r>
                      <a:endParaRPr lang="mr-IN" sz="2000" b="1" i="0" u="none" strike="noStrike" dirty="0">
                        <a:solidFill>
                          <a:schemeClr val="accent6"/>
                        </a:solidFill>
                        <a:effectLst/>
                        <a:latin typeface="+mn-lt"/>
                      </a:endParaRPr>
                    </a:p>
                  </a:txBody>
                  <a:tcPr marL="9696" marR="9696" marT="9696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6312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838355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119546" cy="4601183"/>
          </a:xfrm>
        </p:spPr>
        <p:txBody>
          <a:bodyPr vert="horz">
            <a:normAutofit/>
          </a:bodyPr>
          <a:lstStyle/>
          <a:p>
            <a:r>
              <a:rPr lang="en-US" dirty="0">
                <a:solidFill>
                  <a:schemeClr val="bg1"/>
                </a:solidFill>
                <a:cs typeface="Times New Roman"/>
              </a:rPr>
              <a:t>2023 Southern Adventist University was awarded AHA Gold Workplace Health Achievement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8941" y="1310215"/>
            <a:ext cx="8142559" cy="42371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984" y="6190016"/>
            <a:ext cx="1109228" cy="55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560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97735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>
                <a:cs typeface="Times New Roman"/>
              </a:rPr>
              <a:t>Questions &amp; Answers</a:t>
            </a:r>
            <a:br>
              <a:rPr lang="en-US" dirty="0">
                <a:latin typeface="Times New Roman"/>
                <a:cs typeface="Times New Roman"/>
              </a:rPr>
            </a:br>
            <a:br>
              <a:rPr lang="en-US" dirty="0">
                <a:latin typeface="Times New Roman"/>
                <a:cs typeface="Times New Roman"/>
              </a:rPr>
            </a:br>
            <a:br>
              <a:rPr lang="en-US" dirty="0">
                <a:latin typeface="Times New Roman"/>
                <a:cs typeface="Times New Roman"/>
              </a:rPr>
            </a:br>
            <a:br>
              <a:rPr lang="en-US" dirty="0">
                <a:latin typeface="Times New Roman"/>
                <a:cs typeface="Times New Roman"/>
              </a:rPr>
            </a:b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360791" y="3747441"/>
            <a:ext cx="2854655" cy="14184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2919" y="3475622"/>
            <a:ext cx="25749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Updated Statistics:</a:t>
            </a:r>
          </a:p>
          <a:p>
            <a:endParaRPr lang="en-US" sz="2000" b="1" dirty="0"/>
          </a:p>
          <a:p>
            <a:r>
              <a:rPr lang="en-US" sz="2000" dirty="0"/>
              <a:t>National Health &amp; Nutrition Examination Survey</a:t>
            </a:r>
          </a:p>
          <a:p>
            <a:r>
              <a:rPr lang="en-US" sz="2000" dirty="0"/>
              <a:t>July 2020 ; findings from 2017 reports.</a:t>
            </a:r>
          </a:p>
          <a:p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800338" y="2084438"/>
            <a:ext cx="5975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623514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508779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395" imgH="394" progId="TCLayout.ActiveDocument.1">
                  <p:embed/>
                </p:oleObj>
              </mc:Choice>
              <mc:Fallback>
                <p:oleObj name="think-cell Slide" r:id="rId17" imgW="395" imgH="394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1076739" y="318319"/>
            <a:ext cx="10058400" cy="831848"/>
          </a:xfrm>
        </p:spPr>
        <p:txBody>
          <a:bodyPr vert="horz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ea typeface="+mn-ea"/>
                <a:cs typeface="+mn-cs"/>
              </a:rPr>
              <a:t>Blood Pressure Results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0" name="Chart 39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09906334"/>
              </p:ext>
            </p:extLst>
          </p:nvPr>
        </p:nvGraphicFramePr>
        <p:xfrm>
          <a:off x="8712200" y="2717800"/>
          <a:ext cx="2689225" cy="2344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152" name="Text Placeholder 2"/>
          <p:cNvSpPr>
            <a:spLocks noGrp="1"/>
          </p:cNvSpPr>
          <p:nvPr>
            <p:custDataLst>
              <p:tags r:id="rId3"/>
            </p:custDataLst>
          </p:nvPr>
        </p:nvSpPr>
        <p:spPr bwMode="gray">
          <a:xfrm>
            <a:off x="10623550" y="3375025"/>
            <a:ext cx="409575" cy="244475"/>
          </a:xfrm>
          <a:prstGeom prst="rect">
            <a:avLst/>
          </a:prstGeom>
          <a:solidFill>
            <a:srgbClr val="13C80F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38F6446F-9E37-41F6-8A35-35C59FC72C56}" type="datetime'''''''''''''''''''''''''''''''''3''''5''''''''%'''''">
              <a:rPr lang="en-US" altLang="en-US" sz="1600" smtClean="0">
                <a:solidFill>
                  <a:schemeClr val="bg1"/>
                </a:solidFill>
              </a:rPr>
              <a:pPr/>
              <a:t>35%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4" name="Text Placeholder 2"/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9023350" y="3500438"/>
            <a:ext cx="430213" cy="244475"/>
          </a:xfrm>
          <a:prstGeom prst="rect">
            <a:avLst/>
          </a:prstGeom>
          <a:solidFill>
            <a:srgbClr val="C30C3E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0AF3C83C-36AA-4654-88BB-317F594E81CC}" type="datetime'''''''4''''''''''''0''''''''''%'''''''''''''''''''''''''">
              <a:rPr lang="en-US" altLang="en-US" sz="1600" smtClean="0">
                <a:solidFill>
                  <a:schemeClr val="bg1"/>
                </a:solidFill>
              </a:rPr>
              <a:pPr/>
              <a:t>40%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774825" y="1363526"/>
            <a:ext cx="2676525" cy="73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2023 Results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1" dirty="0">
                <a:solidFill>
                  <a:prstClr val="black"/>
                </a:solidFill>
                <a:latin typeface="+mj-lt"/>
              </a:rPr>
              <a:t> 328 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Total Participants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720138" y="2149475"/>
            <a:ext cx="2674938" cy="584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2021 Results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1" dirty="0">
                <a:solidFill>
                  <a:prstClr val="black"/>
                </a:solidFill>
                <a:latin typeface="+mj-lt"/>
              </a:rPr>
              <a:t>307 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Total Participants </a:t>
            </a:r>
          </a:p>
        </p:txBody>
      </p:sp>
      <p:graphicFrame>
        <p:nvGraphicFramePr>
          <p:cNvPr id="51" name="Chart 50"/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454941427"/>
              </p:ext>
            </p:extLst>
          </p:nvPr>
        </p:nvGraphicFramePr>
        <p:xfrm>
          <a:off x="5975350" y="2717800"/>
          <a:ext cx="2689225" cy="2344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147" name="Text Placeholder 2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7972425" y="3630613"/>
            <a:ext cx="422275" cy="244475"/>
          </a:xfrm>
          <a:prstGeom prst="rect">
            <a:avLst/>
          </a:prstGeom>
          <a:solidFill>
            <a:srgbClr val="13C80F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444088A6-F654-4A79-B32C-E9F4A8FBF509}" type="datetime'''''''''''''''''''''''''''''''4''''''''''''''''5''%'''''">
              <a:rPr lang="en-US" altLang="en-US" sz="1600" smtClean="0">
                <a:solidFill>
                  <a:schemeClr val="bg1"/>
                </a:solidFill>
              </a:rPr>
              <a:pPr/>
              <a:t>45%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9" name="Text Placeholder 2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6356350" y="3352800"/>
            <a:ext cx="417513" cy="244475"/>
          </a:xfrm>
          <a:prstGeom prst="rect">
            <a:avLst/>
          </a:prstGeom>
          <a:solidFill>
            <a:srgbClr val="C30C3E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6B6517DD-71C1-4E97-A45C-3B00830A42B9}" type="datetime'''3''''''''''''''''''''4''''''%'''">
              <a:rPr lang="en-US" altLang="en-US" sz="1600" smtClean="0">
                <a:solidFill>
                  <a:schemeClr val="bg1"/>
                </a:solidFill>
              </a:rPr>
              <a:pPr/>
              <a:t>34%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983288" y="2149475"/>
            <a:ext cx="2674938" cy="584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2022 Results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1" dirty="0">
                <a:solidFill>
                  <a:prstClr val="black"/>
                </a:solidFill>
                <a:latin typeface="+mj-lt"/>
              </a:rPr>
              <a:t>345 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Total Participants </a:t>
            </a:r>
          </a:p>
        </p:txBody>
      </p:sp>
      <p:graphicFrame>
        <p:nvGraphicFramePr>
          <p:cNvPr id="31" name="Chart 30"/>
          <p:cNvGraphicFramePr/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239430103"/>
              </p:ext>
            </p:extLst>
          </p:nvPr>
        </p:nvGraphicFramePr>
        <p:xfrm>
          <a:off x="962025" y="2032000"/>
          <a:ext cx="4302125" cy="430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cxnSp>
        <p:nvCxnSpPr>
          <p:cNvPr id="176" name="Straight Connector 175"/>
          <p:cNvCxnSpPr/>
          <p:nvPr/>
        </p:nvCxnSpPr>
        <p:spPr>
          <a:xfrm>
            <a:off x="4185699" y="1160749"/>
            <a:ext cx="384048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>
            <p:custDataLst>
              <p:tags r:id="rId9"/>
            </p:custDataLst>
          </p:nvPr>
        </p:nvSpPr>
        <p:spPr bwMode="auto">
          <a:xfrm>
            <a:off x="7615238" y="5570538"/>
            <a:ext cx="214313" cy="160338"/>
          </a:xfrm>
          <a:prstGeom prst="rect">
            <a:avLst/>
          </a:prstGeom>
          <a:solidFill>
            <a:srgbClr val="13C80F"/>
          </a:solidFill>
          <a:ln w="1079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0795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>
            <p:custDataLst>
              <p:tags r:id="rId10"/>
            </p:custDataLst>
          </p:nvPr>
        </p:nvSpPr>
        <p:spPr bwMode="auto">
          <a:xfrm>
            <a:off x="7615238" y="5794375"/>
            <a:ext cx="214313" cy="160338"/>
          </a:xfrm>
          <a:prstGeom prst="rect">
            <a:avLst/>
          </a:prstGeom>
          <a:solidFill>
            <a:schemeClr val="accent1"/>
          </a:solidFill>
          <a:ln w="1079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0795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>
            <p:custDataLst>
              <p:tags r:id="rId11"/>
            </p:custDataLst>
          </p:nvPr>
        </p:nvSpPr>
        <p:spPr bwMode="auto">
          <a:xfrm>
            <a:off x="7615238" y="6018213"/>
            <a:ext cx="214313" cy="160338"/>
          </a:xfrm>
          <a:prstGeom prst="rect">
            <a:avLst/>
          </a:prstGeom>
          <a:solidFill>
            <a:srgbClr val="C30C3E"/>
          </a:solidFill>
          <a:ln w="1079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0795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 Placeholder 2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8045450" y="6026150"/>
            <a:ext cx="17938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8BB6D5E-42F2-4F4D-B1A2-8EF9BE411661}" type="datetime'Mo''de''rate t''''o'''' s''''''eve''''''r''e: ''&gt;''140/''90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Moderate to severe: &gt;140/90</a:t>
            </a:fld>
            <a:endParaRPr lang="en-US" sz="1200" dirty="0"/>
          </a:p>
        </p:txBody>
      </p:sp>
      <p:sp>
        <p:nvSpPr>
          <p:cNvPr id="57" name="Text Placeholder 2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8423275" y="5578475"/>
            <a:ext cx="10398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A31809D-B446-4002-B87F-A97BB2DCC94B}" type="datetime'''''''N''''o''''r''''''m''a''''''l: ''&lt;''1''20''''/''''''80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Normal: &lt;120/80</a:t>
            </a:fld>
            <a:endParaRPr lang="en-US" sz="1200" dirty="0"/>
          </a:p>
        </p:txBody>
      </p:sp>
      <p:sp>
        <p:nvSpPr>
          <p:cNvPr id="59" name="Text Placeholder 2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7880350" y="5802313"/>
            <a:ext cx="21240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6F6B8CC-DFA3-4CD5-AE99-4EAAD0E44810}" type="datetime'Pre''-''''hy''perte''n''''sion'': &gt;1''2''0/8''0-1''39/''''89'">
              <a:rPr lang="en-US" altLang="en-US" sz="12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Pre-hypertension: &gt;120/80-139/89</a:t>
            </a:fld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0" y="6314460"/>
            <a:ext cx="12192000" cy="5524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977" y="5649242"/>
            <a:ext cx="1109228" cy="5511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BE675F-FFDA-2F85-3B50-143EBF6B8BE4}"/>
              </a:ext>
            </a:extLst>
          </p:cNvPr>
          <p:cNvSpPr txBox="1"/>
          <p:nvPr/>
        </p:nvSpPr>
        <p:spPr>
          <a:xfrm>
            <a:off x="10160239" y="5505748"/>
            <a:ext cx="1949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On meds:  10% 2023</a:t>
            </a:r>
          </a:p>
          <a:p>
            <a:r>
              <a:rPr lang="en-US" sz="1200" b="1" dirty="0"/>
              <a:t>                       12% 2022</a:t>
            </a:r>
          </a:p>
        </p:txBody>
      </p:sp>
    </p:spTree>
    <p:extLst>
      <p:ext uri="{BB962C8B-B14F-4D97-AF65-F5344CB8AC3E}">
        <p14:creationId xmlns:p14="http://schemas.microsoft.com/office/powerpoint/2010/main" val="308398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455690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0" imgW="395" imgH="394" progId="TCLayout.ActiveDocument.1">
                  <p:embed/>
                </p:oleObj>
              </mc:Choice>
              <mc:Fallback>
                <p:oleObj name="think-cell Slide" r:id="rId20" imgW="395" imgH="394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1076739" y="318319"/>
            <a:ext cx="10058400" cy="831848"/>
          </a:xfrm>
        </p:spPr>
        <p:txBody>
          <a:bodyPr vert="horz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ea typeface="+mn-ea"/>
                <a:cs typeface="+mn-cs"/>
              </a:rPr>
              <a:t>BMI</a:t>
            </a:r>
            <a:r>
              <a:rPr lang="en-US" b="1" dirty="0">
                <a:ea typeface="+mn-ea"/>
                <a:cs typeface="+mn-cs"/>
              </a:rPr>
              <a:t> </a:t>
            </a:r>
            <a:r>
              <a:rPr lang="en-US" dirty="0">
                <a:ea typeface="+mn-ea"/>
                <a:cs typeface="+mn-cs"/>
              </a:rPr>
              <a:t>Results</a:t>
            </a:r>
            <a:endParaRPr lang="en-US" dirty="0"/>
          </a:p>
        </p:txBody>
      </p:sp>
      <p:graphicFrame>
        <p:nvGraphicFramePr>
          <p:cNvPr id="61" name="Chart 60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355350"/>
              </p:ext>
            </p:extLst>
          </p:nvPr>
        </p:nvGraphicFramePr>
        <p:xfrm>
          <a:off x="9053513" y="2717800"/>
          <a:ext cx="2344737" cy="2344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154" name="Text Placeholder 2"/>
          <p:cNvSpPr>
            <a:spLocks noGrp="1"/>
          </p:cNvSpPr>
          <p:nvPr>
            <p:custDataLst>
              <p:tags r:id="rId3"/>
            </p:custDataLst>
          </p:nvPr>
        </p:nvSpPr>
        <p:spPr bwMode="gray">
          <a:xfrm>
            <a:off x="9466263" y="3097213"/>
            <a:ext cx="409575" cy="244475"/>
          </a:xfrm>
          <a:prstGeom prst="rect">
            <a:avLst/>
          </a:prstGeom>
          <a:solidFill>
            <a:srgbClr val="C30C3E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494BA"/>
              </a:buClr>
              <a:buNone/>
            </a:pPr>
            <a:fld id="{550961E4-FB64-46D0-9E0D-C21D814D10BB}" type="datetime'2''''''''''''''''''''''''''''''''''''''''''''''2''''%'''''''">
              <a:rPr lang="en-US" altLang="en-US" sz="1600" smtClean="0">
                <a:solidFill>
                  <a:srgbClr val="FFFFFF"/>
                </a:solidFill>
              </a:rPr>
              <a:pPr marL="0" lvl="0" indent="0"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494BA"/>
                </a:buClr>
                <a:buNone/>
              </a:pPr>
              <a:t>22%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4" name="Text Placeholder 2"/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10848975" y="3497263"/>
            <a:ext cx="409575" cy="244475"/>
          </a:xfrm>
          <a:prstGeom prst="rect">
            <a:avLst/>
          </a:prstGeom>
          <a:solidFill>
            <a:srgbClr val="13C80F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3FE66EC9-F175-40FD-899D-9C17B64E3275}" type="datetime'''4''''''''0''''''''''%'''''''''''''''''''''''''''''''">
              <a:rPr lang="en-US" altLang="en-US" sz="1600" smtClean="0">
                <a:solidFill>
                  <a:schemeClr val="bg1"/>
                </a:solidFill>
              </a:rPr>
              <a:pPr marL="0" indent="0"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40%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7" name="Text Placeholder 2"/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9550400" y="4506914"/>
            <a:ext cx="409575" cy="24447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A4CB3604-F7F2-449F-845C-A536D1324E70}" type="datetime'''''3''8''''''''''''%'''''''''''''">
              <a:rPr lang="en-US" altLang="en-US" sz="1600" smtClean="0">
                <a:solidFill>
                  <a:srgbClr val="FFFFFF"/>
                </a:solidFill>
              </a:rPr>
              <a:pPr marL="0" indent="0"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38%</a:t>
            </a:fld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943100" y="1363526"/>
            <a:ext cx="2676525" cy="73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2023 Results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328</a:t>
            </a:r>
            <a:r>
              <a:rPr kumimoji="0" lang="en-US" sz="1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Total Participants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888413" y="2149475"/>
            <a:ext cx="2674938" cy="584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2021 Results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1" dirty="0">
                <a:solidFill>
                  <a:prstClr val="black"/>
                </a:solidFill>
                <a:latin typeface="Calibri Light" panose="020F0302020204030204"/>
              </a:rPr>
              <a:t>307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Total Participants </a:t>
            </a:r>
          </a:p>
        </p:txBody>
      </p:sp>
      <p:graphicFrame>
        <p:nvGraphicFramePr>
          <p:cNvPr id="62" name="Chart 61"/>
          <p:cNvGraphicFramePr/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302403427"/>
              </p:ext>
            </p:extLst>
          </p:nvPr>
        </p:nvGraphicFramePr>
        <p:xfrm>
          <a:off x="6316663" y="2717800"/>
          <a:ext cx="2344737" cy="2344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sp>
        <p:nvSpPr>
          <p:cNvPr id="88" name="Text Placeholder 2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8139113" y="3576638"/>
            <a:ext cx="409575" cy="244475"/>
          </a:xfrm>
          <a:prstGeom prst="rect">
            <a:avLst/>
          </a:prstGeom>
          <a:solidFill>
            <a:srgbClr val="13C80F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494BA"/>
              </a:buClr>
              <a:buNone/>
            </a:pPr>
            <a:fld id="{BBAAB12F-A83B-4728-98C6-F822B28DE177}" type="datetime'''''''''''''''''''''''4''''''''''''3''''''''''''''''''''%'''">
              <a:rPr lang="en-US" altLang="en-US" sz="1600" smtClean="0">
                <a:solidFill>
                  <a:srgbClr val="FFFFFF"/>
                </a:solidFill>
              </a:rPr>
              <a:pPr marL="0" lvl="0" indent="0"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494BA"/>
                </a:buClr>
                <a:buNone/>
              </a:pPr>
              <a:t>43%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49" name="Text Placeholder 2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6750050" y="3078163"/>
            <a:ext cx="409575" cy="244475"/>
          </a:xfrm>
          <a:prstGeom prst="rect">
            <a:avLst/>
          </a:prstGeom>
          <a:solidFill>
            <a:srgbClr val="C30C3E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494BA"/>
              </a:buClr>
              <a:buNone/>
            </a:pPr>
            <a:fld id="{B5F73676-BA57-4E10-993D-EF37EEA0284D}" type="datetime'''''''21''''''''''''''''''''''''%'''''''''''''''''">
              <a:rPr lang="en-US" altLang="en-US" sz="1600" smtClean="0">
                <a:solidFill>
                  <a:srgbClr val="FFFFFF"/>
                </a:solidFill>
              </a:rPr>
              <a:pPr marL="0" lvl="0" indent="0"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494BA"/>
                </a:buClr>
                <a:buNone/>
              </a:pPr>
              <a:t>21%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4" name="Text Placeholder 2"/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6729413" y="4437064"/>
            <a:ext cx="409575" cy="24447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A6145DAE-B2A4-4A66-8F6D-087C5BA45E90}" type="datetime'''''''''3''''''''''''''''''''''6''%'''''''''''''''''''''''''">
              <a:rPr lang="en-US" altLang="en-US" sz="1600" smtClean="0">
                <a:solidFill>
                  <a:srgbClr val="FFFFFF"/>
                </a:solidFill>
              </a:rPr>
              <a:pPr marL="0" indent="0"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36%</a:t>
            </a:fld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51563" y="2149475"/>
            <a:ext cx="2674938" cy="584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2022 Results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345 Total Participants </a:t>
            </a:r>
          </a:p>
        </p:txBody>
      </p:sp>
      <p:graphicFrame>
        <p:nvGraphicFramePr>
          <p:cNvPr id="64" name="Chart 63"/>
          <p:cNvGraphicFramePr/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350164960"/>
              </p:ext>
            </p:extLst>
          </p:nvPr>
        </p:nvGraphicFramePr>
        <p:xfrm>
          <a:off x="1130300" y="2032000"/>
          <a:ext cx="4302125" cy="430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sp>
        <p:nvSpPr>
          <p:cNvPr id="49" name="Text Placeholder 2"/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3068638" y="2135189"/>
            <a:ext cx="306388" cy="244475"/>
          </a:xfrm>
          <a:prstGeom prst="rect">
            <a:avLst/>
          </a:prstGeom>
          <a:solidFill>
            <a:srgbClr val="FCCD22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8DB8A5FA-F812-4AB9-8C4A-CF4B3360A619}" type="datetime'1''''''''''''''''''''''''''''''''''''''''''%'''''''''''''''''">
              <a:rPr lang="en-US" altLang="en-US" sz="1600" smtClean="0"/>
              <a:pPr marL="0" indent="0"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1%</a:t>
            </a:fld>
            <a:endParaRPr lang="en-US" sz="16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86977" y="5649242"/>
            <a:ext cx="1109228" cy="551147"/>
          </a:xfrm>
          <a:prstGeom prst="rect">
            <a:avLst/>
          </a:prstGeom>
        </p:spPr>
      </p:pic>
      <p:cxnSp>
        <p:nvCxnSpPr>
          <p:cNvPr id="176" name="Straight Connector 175"/>
          <p:cNvCxnSpPr/>
          <p:nvPr/>
        </p:nvCxnSpPr>
        <p:spPr>
          <a:xfrm>
            <a:off x="4185699" y="1219741"/>
            <a:ext cx="384048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>
            <p:custDataLst>
              <p:tags r:id="rId12"/>
            </p:custDataLst>
          </p:nvPr>
        </p:nvSpPr>
        <p:spPr bwMode="auto">
          <a:xfrm>
            <a:off x="7556500" y="5438775"/>
            <a:ext cx="250825" cy="187325"/>
          </a:xfrm>
          <a:prstGeom prst="rect">
            <a:avLst/>
          </a:prstGeom>
          <a:solidFill>
            <a:schemeClr val="accent6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>
            <p:custDataLst>
              <p:tags r:id="rId13"/>
            </p:custDataLst>
          </p:nvPr>
        </p:nvSpPr>
        <p:spPr bwMode="auto">
          <a:xfrm>
            <a:off x="7556500" y="5184775"/>
            <a:ext cx="250825" cy="187325"/>
          </a:xfrm>
          <a:prstGeom prst="rect">
            <a:avLst/>
          </a:prstGeom>
          <a:solidFill>
            <a:srgbClr val="13C80F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>
            <p:custDataLst>
              <p:tags r:id="rId14"/>
            </p:custDataLst>
          </p:nvPr>
        </p:nvSpPr>
        <p:spPr bwMode="auto">
          <a:xfrm>
            <a:off x="7556500" y="5692775"/>
            <a:ext cx="250825" cy="187325"/>
          </a:xfrm>
          <a:prstGeom prst="rect">
            <a:avLst/>
          </a:prstGeom>
          <a:solidFill>
            <a:srgbClr val="C30C3E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>
            <p:custDataLst>
              <p:tags r:id="rId15"/>
            </p:custDataLst>
          </p:nvPr>
        </p:nvSpPr>
        <p:spPr bwMode="auto">
          <a:xfrm>
            <a:off x="7556500" y="5946775"/>
            <a:ext cx="250825" cy="187325"/>
          </a:xfrm>
          <a:prstGeom prst="rect">
            <a:avLst/>
          </a:prstGeom>
          <a:solidFill>
            <a:srgbClr val="FCCD22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 Placeholder 2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8156602" y="5935718"/>
            <a:ext cx="10493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E816C2B-D4AB-4FE0-A034-DB573E41C162}" type="datetime'''D''''''ecl''i''''''''''''''n''ed ''''Da''''''''''''ta '''''">
              <a:rPr lang="en-US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Declined Data </a:t>
            </a:fld>
            <a:endParaRPr lang="en-US" sz="1400" dirty="0"/>
          </a:p>
        </p:txBody>
      </p:sp>
      <p:sp>
        <p:nvSpPr>
          <p:cNvPr id="55" name="Text Placeholder 2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8058150" y="5703888"/>
            <a:ext cx="1127891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400" dirty="0"/>
              <a:t> &gt; 30%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BF950C-8ED5-4B4C-1C9D-58C353E9A313}"/>
              </a:ext>
            </a:extLst>
          </p:cNvPr>
          <p:cNvSpPr txBox="1"/>
          <p:nvPr/>
        </p:nvSpPr>
        <p:spPr>
          <a:xfrm>
            <a:off x="8261132" y="5184775"/>
            <a:ext cx="1698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&lt; 25%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E4E960-0748-40EB-AFCC-F5AE641706AB}"/>
              </a:ext>
            </a:extLst>
          </p:cNvPr>
          <p:cNvSpPr txBox="1"/>
          <p:nvPr/>
        </p:nvSpPr>
        <p:spPr>
          <a:xfrm>
            <a:off x="8033572" y="5465205"/>
            <a:ext cx="23447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25% to &lt; 30 %</a:t>
            </a:r>
          </a:p>
        </p:txBody>
      </p:sp>
    </p:spTree>
    <p:extLst>
      <p:ext uri="{BB962C8B-B14F-4D97-AF65-F5344CB8AC3E}">
        <p14:creationId xmlns:p14="http://schemas.microsoft.com/office/powerpoint/2010/main" val="35811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968152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sz="3600" dirty="0"/>
              <a:t>Health Goals: </a:t>
            </a:r>
            <a:br>
              <a:rPr lang="en-US" dirty="0"/>
            </a:br>
            <a:r>
              <a:rPr lang="en-US" sz="1800" dirty="0"/>
              <a:t>Southern Adventist University</a:t>
            </a:r>
            <a:br>
              <a:rPr lang="en-US" sz="1800" dirty="0"/>
            </a:br>
            <a:br>
              <a:rPr lang="en-US" sz="1800" dirty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Reduce the incidence of </a:t>
            </a:r>
            <a:r>
              <a:rPr lang="en-US" dirty="0">
                <a:solidFill>
                  <a:schemeClr val="accent6"/>
                </a:solidFill>
              </a:rPr>
              <a:t>obesity</a:t>
            </a:r>
            <a:r>
              <a:rPr lang="en-US" dirty="0"/>
              <a:t> (&gt;30 BMI) to 18% to 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17.82 % by 2014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/>
                </a:solidFill>
              </a:rPr>
              <a:t>16.74 by 2020 ; currently at 22%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15.84 by 2025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Reduce the incidence of overweight (25-30 BMI) from 39% to: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38.61% by 2014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3"/>
                </a:solidFill>
              </a:rPr>
              <a:t>36.27% by 2020 ; currently at 36%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34.32% by 2025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Increase the proportion of adults who are </a:t>
            </a:r>
            <a:r>
              <a:rPr lang="en-US" dirty="0">
                <a:solidFill>
                  <a:schemeClr val="accent3"/>
                </a:solidFill>
              </a:rPr>
              <a:t>healthy</a:t>
            </a:r>
            <a:r>
              <a:rPr lang="en-US" dirty="0"/>
              <a:t> (&lt;25 BMI) from 43% to: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43.43% by 2014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/>
                </a:solidFill>
              </a:rPr>
              <a:t>46.01% by 2020 ; currently at 41%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48.16% by 2025</a:t>
            </a:r>
          </a:p>
          <a:p>
            <a:pPr marL="502920" lvl="1" indent="0">
              <a:buNone/>
            </a:pPr>
            <a:endParaRPr lang="en-US" sz="1600" b="1" dirty="0">
              <a:solidFill>
                <a:schemeClr val="accent6"/>
              </a:solidFill>
            </a:endParaRPr>
          </a:p>
          <a:p>
            <a:pPr marL="502920" lvl="1" indent="0">
              <a:buNone/>
            </a:pPr>
            <a:r>
              <a:rPr lang="en-US" sz="1600" b="1" dirty="0">
                <a:solidFill>
                  <a:schemeClr val="accent6"/>
                </a:solidFill>
              </a:rPr>
              <a:t>* Note 1% declined test results *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These results are based upon Healthy People 2020 guidelines by reducing unhealthy percentages by 10% over a 10 year period. Also increasing healthy percentages by 10% over a 10 year period.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984" y="6190016"/>
            <a:ext cx="1109228" cy="55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72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914375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395" imgH="394" progId="TCLayout.ActiveDocument.1">
                  <p:embed/>
                </p:oleObj>
              </mc:Choice>
              <mc:Fallback>
                <p:oleObj name="think-cell Slide" r:id="rId18" imgW="395" imgH="394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1076739" y="318319"/>
            <a:ext cx="10058400" cy="831848"/>
          </a:xfrm>
        </p:spPr>
        <p:txBody>
          <a:bodyPr vert="horz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ea typeface="+mn-ea"/>
                <a:cs typeface="+mn-cs"/>
              </a:rPr>
              <a:t>Glucose Results</a:t>
            </a:r>
            <a:endParaRPr lang="en-US" dirty="0"/>
          </a:p>
        </p:txBody>
      </p:sp>
      <p:graphicFrame>
        <p:nvGraphicFramePr>
          <p:cNvPr id="70" name="Chart 69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54342374"/>
              </p:ext>
            </p:extLst>
          </p:nvPr>
        </p:nvGraphicFramePr>
        <p:xfrm>
          <a:off x="9053513" y="2717800"/>
          <a:ext cx="2344737" cy="2344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28" name="Text Placeholder 2"/>
          <p:cNvSpPr>
            <a:spLocks noGrp="1"/>
          </p:cNvSpPr>
          <p:nvPr>
            <p:custDataLst>
              <p:tags r:id="rId3"/>
            </p:custDataLst>
          </p:nvPr>
        </p:nvSpPr>
        <p:spPr bwMode="gray">
          <a:xfrm>
            <a:off x="10574338" y="4437063"/>
            <a:ext cx="409575" cy="244475"/>
          </a:xfrm>
          <a:prstGeom prst="rect">
            <a:avLst/>
          </a:prstGeom>
          <a:solidFill>
            <a:srgbClr val="13C80F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A83A5CBF-9F84-42D9-8DFA-57B84C02AB6E}" type="datetime'''''7''''''''''''''8''''%'''''''''''''''''''''''''''''">
              <a:rPr lang="en-US" altLang="en-US" sz="1600" smtClean="0">
                <a:solidFill>
                  <a:srgbClr val="FFFFFF"/>
                </a:solidFill>
              </a:rPr>
              <a:pPr/>
              <a:t>78%</a:t>
            </a:fld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5" name="Text Placeholder 2"/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9390063" y="3175000"/>
            <a:ext cx="409575" cy="24447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75F223FE-6149-4D24-8E62-94F587DF2DC7}" type="datetime'''''''''''''18''''''''''''%'''''''''''''''">
              <a:rPr lang="en-US" altLang="en-US" sz="1600" smtClean="0">
                <a:solidFill>
                  <a:schemeClr val="bg1"/>
                </a:solidFill>
              </a:rPr>
              <a:pPr/>
              <a:t>18%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4" name="Text Placeholder 2"/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9955213" y="2838450"/>
            <a:ext cx="306388" cy="244475"/>
          </a:xfrm>
          <a:prstGeom prst="rect">
            <a:avLst/>
          </a:prstGeom>
          <a:solidFill>
            <a:srgbClr val="C30C3E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D28C3318-1CAF-498B-A20F-E90C069AD7C5}" type="datetime'''''''''''''''''''''''''''''''''''4''''%'''''''''''''''''">
              <a:rPr lang="en-US" altLang="en-US" sz="1600" smtClean="0">
                <a:solidFill>
                  <a:schemeClr val="bg1"/>
                </a:solidFill>
              </a:rPr>
              <a:pPr/>
              <a:t>4%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943100" y="1363526"/>
            <a:ext cx="2676525" cy="73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2023 Results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328 Total Participants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888413" y="2149475"/>
            <a:ext cx="2674938" cy="584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2021 Results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1" dirty="0">
                <a:solidFill>
                  <a:prstClr val="black"/>
                </a:solidFill>
                <a:latin typeface="Calibri Light" panose="020F0302020204030204"/>
              </a:rPr>
              <a:t>307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Total Participants </a:t>
            </a:r>
          </a:p>
        </p:txBody>
      </p:sp>
      <p:graphicFrame>
        <p:nvGraphicFramePr>
          <p:cNvPr id="71" name="Chart 70"/>
          <p:cNvGraphicFramePr/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4000857460"/>
              </p:ext>
            </p:extLst>
          </p:nvPr>
        </p:nvGraphicFramePr>
        <p:xfrm>
          <a:off x="6156325" y="2717800"/>
          <a:ext cx="2665413" cy="2344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sp>
        <p:nvSpPr>
          <p:cNvPr id="61" name="Text Placeholder 2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6477000" y="3446464"/>
            <a:ext cx="409575" cy="24447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0559E1BF-88E9-433F-A227-8B371DFE7EFF}" type="datetime'''''''''''''''''''''''''''''''''1''''''''9''''''''''%'''''''">
              <a:rPr lang="en-US" altLang="en-US" sz="1600" smtClean="0">
                <a:solidFill>
                  <a:srgbClr val="FFFFFF"/>
                </a:solidFill>
              </a:rPr>
              <a:pPr marL="0" indent="0"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19%</a:t>
            </a:fld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36" name="Text Placeholder 2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7945438" y="4322763"/>
            <a:ext cx="409575" cy="244475"/>
          </a:xfrm>
          <a:prstGeom prst="rect">
            <a:avLst/>
          </a:prstGeom>
          <a:solidFill>
            <a:srgbClr val="13C80F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8C45D19D-BBD9-4218-8570-17FE5AB7C8FE}" type="datetime'''''''''''''''''''''''''''''''''7''8''''%'''''''''''''''''">
              <a:rPr lang="en-US" altLang="en-US" sz="1600" smtClean="0">
                <a:solidFill>
                  <a:srgbClr val="FFFFFF"/>
                </a:solidFill>
              </a:rPr>
              <a:pPr/>
              <a:t>78%</a:t>
            </a:fld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1" name="Rectangle 40"/>
          <p:cNvSpPr/>
          <p:nvPr>
            <p:custDataLst>
              <p:tags r:id="rId9"/>
            </p:custDataLst>
          </p:nvPr>
        </p:nvSpPr>
        <p:spPr bwMode="auto">
          <a:xfrm>
            <a:off x="8224838" y="5337175"/>
            <a:ext cx="214313" cy="160338"/>
          </a:xfrm>
          <a:prstGeom prst="rect">
            <a:avLst/>
          </a:prstGeom>
          <a:solidFill>
            <a:srgbClr val="13C80F"/>
          </a:solidFill>
          <a:ln w="1905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19050" cap="rnd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>
            <p:custDataLst>
              <p:tags r:id="rId10"/>
            </p:custDataLst>
          </p:nvPr>
        </p:nvSpPr>
        <p:spPr bwMode="auto">
          <a:xfrm>
            <a:off x="8224838" y="5570538"/>
            <a:ext cx="214313" cy="160338"/>
          </a:xfrm>
          <a:prstGeom prst="rect">
            <a:avLst/>
          </a:prstGeom>
          <a:solidFill>
            <a:schemeClr val="accent6"/>
          </a:solidFill>
          <a:ln w="1905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19050" cap="rnd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>
            <p:custDataLst>
              <p:tags r:id="rId11"/>
            </p:custDataLst>
          </p:nvPr>
        </p:nvSpPr>
        <p:spPr bwMode="auto">
          <a:xfrm>
            <a:off x="8224838" y="5803900"/>
            <a:ext cx="214312" cy="160338"/>
          </a:xfrm>
          <a:prstGeom prst="rect">
            <a:avLst/>
          </a:prstGeom>
          <a:solidFill>
            <a:srgbClr val="C30C3E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 Placeholder 2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8547100" y="5332413"/>
            <a:ext cx="8477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494BA"/>
              </a:buClr>
              <a:buSzPct val="80000"/>
              <a:buFont typeface="Wingdings 3" charset="2"/>
              <a:buNone/>
              <a:tabLst/>
              <a:defRPr/>
            </a:pPr>
            <a:fld id="{66FAFF83-3BA5-4C32-8E7C-F225644971E8}" type="datetime'''N''''''o''''''r''''''''''''m''''a''''l: ''&lt;1''''''''00''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494BA"/>
                </a:buClr>
                <a:buSzPct val="80000"/>
                <a:buFont typeface="Wingdings 3" charset="2"/>
                <a:buNone/>
                <a:tabLst/>
                <a:defRPr/>
              </a:pPr>
              <a:t>Normal: &lt;100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 Placeholder 2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8535988" y="5565775"/>
            <a:ext cx="8699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494BA"/>
              </a:buClr>
              <a:buSzPct val="80000"/>
              <a:buFont typeface="Wingdings 3" charset="2"/>
              <a:buNone/>
              <a:tabLst/>
              <a:defRPr/>
            </a:pPr>
            <a:fld id="{CDE798BC-DC4C-4EA0-92B8-76DFEC92A4A6}" type="datetime'H''''''''i''g''''''h'': ''''100''''''''''''''''''''''-1''25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494BA"/>
                </a:buClr>
                <a:buSzPct val="80000"/>
                <a:buFont typeface="Wingdings 3" charset="2"/>
                <a:buNone/>
                <a:tabLst/>
                <a:defRPr/>
              </a:pPr>
              <a:t>High: 100-125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 Placeholder 2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8489950" y="5799138"/>
            <a:ext cx="9620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494BA"/>
              </a:buClr>
              <a:buSzPct val="80000"/>
              <a:buFont typeface="Wingdings 3" charset="2"/>
              <a:buNone/>
              <a:tabLst/>
              <a:defRPr/>
            </a:pPr>
            <a:fld id="{E187B4E4-D897-4100-91DB-00780A249FD8}" type="datetime'V''e''''''''''ry ''''''''''h''i''g''h'':'''' &gt;''''125''''''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494BA"/>
                </a:buClr>
                <a:buSzPct val="80000"/>
                <a:buFont typeface="Wingdings 3" charset="2"/>
                <a:buNone/>
                <a:tabLst/>
                <a:defRPr/>
              </a:pPr>
              <a:t>Very high: &gt;125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51563" y="2149475"/>
            <a:ext cx="2674938" cy="584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2022 Results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345</a:t>
            </a:r>
            <a:r>
              <a:rPr kumimoji="0" lang="en-US" sz="11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Total Participants </a:t>
            </a:r>
          </a:p>
        </p:txBody>
      </p:sp>
      <p:graphicFrame>
        <p:nvGraphicFramePr>
          <p:cNvPr id="73" name="Chart 72"/>
          <p:cNvGraphicFramePr/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146176055"/>
              </p:ext>
            </p:extLst>
          </p:nvPr>
        </p:nvGraphicFramePr>
        <p:xfrm>
          <a:off x="1130300" y="2032000"/>
          <a:ext cx="4302125" cy="430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977" y="5649242"/>
            <a:ext cx="1109228" cy="551147"/>
          </a:xfrm>
          <a:prstGeom prst="rect">
            <a:avLst/>
          </a:prstGeom>
        </p:spPr>
      </p:pic>
      <p:cxnSp>
        <p:nvCxnSpPr>
          <p:cNvPr id="176" name="Straight Connector 175"/>
          <p:cNvCxnSpPr/>
          <p:nvPr/>
        </p:nvCxnSpPr>
        <p:spPr>
          <a:xfrm>
            <a:off x="4185699" y="1219741"/>
            <a:ext cx="384048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34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879337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395" imgH="394" progId="TCLayout.ActiveDocument.1">
                  <p:embed/>
                </p:oleObj>
              </mc:Choice>
              <mc:Fallback>
                <p:oleObj name="think-cell Slide" r:id="rId18" imgW="395" imgH="394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1076739" y="318319"/>
            <a:ext cx="10058400" cy="831848"/>
          </a:xfrm>
        </p:spPr>
        <p:txBody>
          <a:bodyPr vert="horz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ea typeface="+mn-ea"/>
                <a:cs typeface="+mn-cs"/>
              </a:rPr>
              <a:t>Hemoglobin A1C Results</a:t>
            </a:r>
            <a:endParaRPr lang="en-US" dirty="0"/>
          </a:p>
        </p:txBody>
      </p:sp>
      <p:graphicFrame>
        <p:nvGraphicFramePr>
          <p:cNvPr id="50" name="Chart 49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95231631"/>
              </p:ext>
            </p:extLst>
          </p:nvPr>
        </p:nvGraphicFramePr>
        <p:xfrm>
          <a:off x="9053513" y="2717800"/>
          <a:ext cx="2344737" cy="2344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33" name="Text Placeholder 2"/>
          <p:cNvSpPr>
            <a:spLocks noGrp="1"/>
          </p:cNvSpPr>
          <p:nvPr>
            <p:custDataLst>
              <p:tags r:id="rId3"/>
            </p:custDataLst>
          </p:nvPr>
        </p:nvSpPr>
        <p:spPr bwMode="gray">
          <a:xfrm>
            <a:off x="9213850" y="4086225"/>
            <a:ext cx="409575" cy="24447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494BA"/>
              </a:buClr>
              <a:buNone/>
            </a:pPr>
            <a:fld id="{294EBE75-D4B8-4A66-8D2D-0C13DC98B93D}" type="datetime'4''''''''8''''''''''''''''''''''''''''''''%'''''''''''''''''''">
              <a:rPr lang="en-US" altLang="en-US" sz="1600" smtClean="0">
                <a:solidFill>
                  <a:srgbClr val="FFFFFF"/>
                </a:solidFill>
              </a:rPr>
              <a:pPr marL="0" lvl="0" indent="0"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494BA"/>
                </a:buClr>
                <a:buNone/>
              </a:pPr>
              <a:t>48%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48" name="Text Placeholder 2"/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10890250" y="3629025"/>
            <a:ext cx="409575" cy="244475"/>
          </a:xfrm>
          <a:prstGeom prst="rect">
            <a:avLst/>
          </a:prstGeom>
          <a:solidFill>
            <a:srgbClr val="13C80F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BBBF20AD-F41C-4373-9344-484325FADF71}" type="datetime'''''''''''''''''4''''5''''''''''''''''''''''%'''''''''''">
              <a:rPr lang="en-US" altLang="en-US" sz="1600" smtClean="0">
                <a:solidFill>
                  <a:srgbClr val="FFFFFF"/>
                </a:solidFill>
              </a:rPr>
              <a:pPr marL="0" indent="0"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45%</a:t>
            </a:fld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943100" y="1363526"/>
            <a:ext cx="2676525" cy="73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2023 Results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328</a:t>
            </a:r>
            <a:r>
              <a:rPr kumimoji="0" lang="en-US" sz="1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Total Participants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888413" y="2149475"/>
            <a:ext cx="2674938" cy="584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2021 Results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307 Total Participants </a:t>
            </a:r>
          </a:p>
        </p:txBody>
      </p:sp>
      <p:graphicFrame>
        <p:nvGraphicFramePr>
          <p:cNvPr id="38" name="Chart 37"/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038275214"/>
              </p:ext>
            </p:extLst>
          </p:nvPr>
        </p:nvGraphicFramePr>
        <p:xfrm>
          <a:off x="6316663" y="2717800"/>
          <a:ext cx="2344737" cy="2344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sp>
        <p:nvSpPr>
          <p:cNvPr id="88" name="Text Placeholder 2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7896225" y="4379913"/>
            <a:ext cx="409575" cy="244475"/>
          </a:xfrm>
          <a:prstGeom prst="rect">
            <a:avLst/>
          </a:prstGeom>
          <a:solidFill>
            <a:srgbClr val="13C80F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494BA"/>
              </a:buClr>
              <a:buNone/>
            </a:pPr>
            <a:fld id="{9D37866A-3488-46C4-A3DD-EFFCF55F583B}" type="datetime'''''''7''''''''5''''''''''''''''''''''''%'''''''''''''''''''">
              <a:rPr lang="en-US" altLang="en-US" sz="1600" smtClean="0">
                <a:solidFill>
                  <a:srgbClr val="FFFFFF"/>
                </a:solidFill>
              </a:rPr>
              <a:pPr marL="0" lvl="0" indent="0"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494BA"/>
                </a:buClr>
                <a:buNone/>
              </a:pPr>
              <a:t>75%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4" name="Text Placeholder 2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6618288" y="3216275"/>
            <a:ext cx="409575" cy="24447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494BA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fld id="{D252EE37-BE17-49E9-99F5-A8912AE4948A}" type="datetime'''''''''''''''''''''''''''''''''''''''2''''''''2''''''%'">
              <a:rPr kumimoji="0" lang="en-US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494BA"/>
                </a:buClr>
                <a:buSzPct val="100000"/>
                <a:buFont typeface="Calibri" panose="020F0502020204030204" pitchFamily="34" charset="0"/>
                <a:buNone/>
                <a:tabLst/>
                <a:defRPr/>
              </a:pPr>
              <a:t>22%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 Placeholder 2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7246938" y="2832100"/>
            <a:ext cx="306388" cy="244475"/>
          </a:xfrm>
          <a:prstGeom prst="rect">
            <a:avLst/>
          </a:prstGeom>
          <a:solidFill>
            <a:srgbClr val="C30C3E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fld id="{7EA7377F-BD90-4599-9DD9-E58D0C06C77C}" type="datetime'''''''''3''''''''''''''''''%'">
              <a:rPr lang="en-US" altLang="en-US" sz="1600" smtClean="0">
                <a:solidFill>
                  <a:schemeClr val="bg1"/>
                </a:solidFill>
              </a:rPr>
              <a:pPr marL="0" indent="0"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t>3%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>
            <p:custDataLst>
              <p:tags r:id="rId9"/>
            </p:custDataLst>
          </p:nvPr>
        </p:nvSpPr>
        <p:spPr bwMode="auto">
          <a:xfrm>
            <a:off x="8224838" y="5337175"/>
            <a:ext cx="214313" cy="160338"/>
          </a:xfrm>
          <a:prstGeom prst="rect">
            <a:avLst/>
          </a:prstGeom>
          <a:solidFill>
            <a:srgbClr val="13C80F"/>
          </a:solidFill>
          <a:ln w="1905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19050" cap="rnd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>
            <p:custDataLst>
              <p:tags r:id="rId10"/>
            </p:custDataLst>
          </p:nvPr>
        </p:nvSpPr>
        <p:spPr bwMode="auto">
          <a:xfrm>
            <a:off x="8224838" y="5570538"/>
            <a:ext cx="214313" cy="160338"/>
          </a:xfrm>
          <a:prstGeom prst="rect">
            <a:avLst/>
          </a:prstGeom>
          <a:solidFill>
            <a:schemeClr val="accent6"/>
          </a:solidFill>
          <a:ln w="1905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19050" cap="rnd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>
            <p:custDataLst>
              <p:tags r:id="rId11"/>
            </p:custDataLst>
          </p:nvPr>
        </p:nvSpPr>
        <p:spPr bwMode="auto">
          <a:xfrm>
            <a:off x="8224838" y="5803900"/>
            <a:ext cx="214312" cy="160338"/>
          </a:xfrm>
          <a:prstGeom prst="rect">
            <a:avLst/>
          </a:prstGeom>
          <a:solidFill>
            <a:srgbClr val="C30C3E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5875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 Placeholder 2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8631238" y="5332413"/>
            <a:ext cx="9715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494BA"/>
              </a:buClr>
              <a:buSzPct val="80000"/>
              <a:buFont typeface="Wingdings 3" charset="2"/>
              <a:buNone/>
              <a:tabLst/>
              <a:defRPr/>
            </a:pPr>
            <a:fld id="{EB56C18D-FB77-40B3-A912-FDA447DDFA85}" type="datetime'Norm''a''''l'''''':'' ''''''4''''.''''''''''''7-5''''.''''''6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494BA"/>
                </a:buClr>
                <a:buSzPct val="80000"/>
                <a:buFont typeface="Wingdings 3" charset="2"/>
                <a:buNone/>
                <a:tabLst/>
                <a:defRPr/>
              </a:pPr>
              <a:t>Normal: 4.7-5.6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 Placeholder 2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8489950" y="5565775"/>
            <a:ext cx="12541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494BA"/>
              </a:buClr>
              <a:buSzPct val="80000"/>
              <a:buFont typeface="Wingdings 3" charset="2"/>
              <a:buNone/>
              <a:tabLst/>
              <a:defRPr/>
            </a:pPr>
            <a:fld id="{DC25E12D-DF11-4C0E-A1BD-BE6262D1E15C}" type="datetime'''Pr''e''''-diab''''''e''''''''t''i''c: 5''.''7''''-''6.''''4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494BA"/>
                </a:buClr>
                <a:buSzPct val="80000"/>
                <a:buFont typeface="Wingdings 3" charset="2"/>
                <a:buNone/>
                <a:tabLst/>
                <a:defRPr/>
              </a:pPr>
              <a:t>Pre-diabetic: 5.7-6.4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Text Placeholder 2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8672513" y="5799138"/>
            <a:ext cx="8890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494BA"/>
              </a:buClr>
              <a:buSzPct val="80000"/>
              <a:buFont typeface="Wingdings 3" charset="2"/>
              <a:buNone/>
              <a:tabLst/>
              <a:defRPr/>
            </a:pPr>
            <a:fld id="{76299AF6-74E5-4C93-874A-C3243CCC0FFB}" type="datetime'''''''''''Di''a''b''e''t''i''''''''c:'' ''''''''''&gt;''6.4 ''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494BA"/>
                </a:buClr>
                <a:buSzPct val="80000"/>
                <a:buFont typeface="Wingdings 3" charset="2"/>
                <a:buNone/>
                <a:tabLst/>
                <a:defRPr/>
              </a:pPr>
              <a:t>Diabetic: &gt;6.4 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51563" y="2149475"/>
            <a:ext cx="2674938" cy="584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2022 Results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345 Total Participants </a:t>
            </a:r>
          </a:p>
        </p:txBody>
      </p:sp>
      <p:graphicFrame>
        <p:nvGraphicFramePr>
          <p:cNvPr id="46" name="Chart 45"/>
          <p:cNvGraphicFramePr/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3015991870"/>
              </p:ext>
            </p:extLst>
          </p:nvPr>
        </p:nvGraphicFramePr>
        <p:xfrm>
          <a:off x="1130300" y="2032000"/>
          <a:ext cx="4302125" cy="430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977" y="5649242"/>
            <a:ext cx="1109228" cy="551147"/>
          </a:xfrm>
          <a:prstGeom prst="rect">
            <a:avLst/>
          </a:prstGeom>
        </p:spPr>
      </p:pic>
      <p:cxnSp>
        <p:nvCxnSpPr>
          <p:cNvPr id="176" name="Straight Connector 175"/>
          <p:cNvCxnSpPr/>
          <p:nvPr/>
        </p:nvCxnSpPr>
        <p:spPr>
          <a:xfrm>
            <a:off x="4185699" y="1219741"/>
            <a:ext cx="384048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454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152376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Trends of A1C Values at SAU</a:t>
            </a:r>
          </a:p>
        </p:txBody>
      </p:sp>
      <p:graphicFrame>
        <p:nvGraphicFramePr>
          <p:cNvPr id="4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19686"/>
              </p:ext>
            </p:extLst>
          </p:nvPr>
        </p:nvGraphicFramePr>
        <p:xfrm>
          <a:off x="3706761" y="747250"/>
          <a:ext cx="7895304" cy="535858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61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5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2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68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71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j-lt"/>
                        </a:rPr>
                        <a:t>Year</a:t>
                      </a:r>
                    </a:p>
                  </a:txBody>
                  <a:tcPr marL="121920" marR="12192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Normal (4.7-5.6%)</a:t>
                      </a:r>
                    </a:p>
                  </a:txBody>
                  <a:tcPr marL="121920" marR="12192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Borderline (5.7-6.4%)</a:t>
                      </a:r>
                    </a:p>
                  </a:txBody>
                  <a:tcPr marL="121920" marR="121920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High (&gt;6.4%)</a:t>
                      </a:r>
                    </a:p>
                  </a:txBody>
                  <a:tcPr marL="121920" marR="12192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1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j-lt"/>
                        </a:rPr>
                        <a:t>2013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73%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24%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1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j-lt"/>
                        </a:rPr>
                        <a:t>2014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88%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1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j-lt"/>
                        </a:rPr>
                        <a:t>2015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85%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1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j-lt"/>
                        </a:rPr>
                        <a:t>2016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69%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27%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1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j-lt"/>
                        </a:rPr>
                        <a:t>2017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75%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1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j-lt"/>
                        </a:rPr>
                        <a:t>-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-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-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-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71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j-lt"/>
                        </a:rPr>
                        <a:t>2020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77%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71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j-lt"/>
                        </a:rPr>
                        <a:t>2021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45%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48%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71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j-lt"/>
                        </a:rPr>
                        <a:t>2022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75%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22%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714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j-lt"/>
                        </a:rPr>
                        <a:t>2023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B050"/>
                          </a:solidFill>
                        </a:rPr>
                        <a:t>72%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1"/>
                          </a:solidFill>
                        </a:rPr>
                        <a:t>25%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6"/>
                          </a:solidFill>
                        </a:rPr>
                        <a:t>3%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59911088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984" y="6190016"/>
            <a:ext cx="1109228" cy="55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87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590084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395" imgH="394" progId="TCLayout.ActiveDocument.1">
                  <p:embed/>
                </p:oleObj>
              </mc:Choice>
              <mc:Fallback>
                <p:oleObj name="think-cell Slide" r:id="rId17" imgW="395" imgH="394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1076739" y="318319"/>
            <a:ext cx="10058400" cy="831848"/>
          </a:xfrm>
        </p:spPr>
        <p:txBody>
          <a:bodyPr vert="horz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ea typeface="+mn-ea"/>
                <a:cs typeface="+mn-cs"/>
              </a:rPr>
              <a:t>Total Cholesterol Results</a:t>
            </a:r>
            <a:endParaRPr lang="en-US" dirty="0"/>
          </a:p>
        </p:txBody>
      </p:sp>
      <p:graphicFrame>
        <p:nvGraphicFramePr>
          <p:cNvPr id="53" name="Chart 52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7014883"/>
              </p:ext>
            </p:extLst>
          </p:nvPr>
        </p:nvGraphicFramePr>
        <p:xfrm>
          <a:off x="9053513" y="2717800"/>
          <a:ext cx="2344737" cy="2344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51" name="Text Placeholder 2"/>
          <p:cNvSpPr>
            <a:spLocks noGrp="1"/>
          </p:cNvSpPr>
          <p:nvPr>
            <p:custDataLst>
              <p:tags r:id="rId3"/>
            </p:custDataLst>
          </p:nvPr>
        </p:nvSpPr>
        <p:spPr bwMode="gray">
          <a:xfrm>
            <a:off x="10748963" y="4229100"/>
            <a:ext cx="409575" cy="244475"/>
          </a:xfrm>
          <a:prstGeom prst="rect">
            <a:avLst/>
          </a:prstGeom>
          <a:solidFill>
            <a:srgbClr val="13C80F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494BA"/>
              </a:buClr>
              <a:buNone/>
            </a:pPr>
            <a:fld id="{F029C703-913A-4D6B-BDD7-0FA4C2949E50}" type="datetime'''6''''''''''''''''''''''8''''%'''''">
              <a:rPr lang="en-US" altLang="en-US" sz="1600" smtClean="0">
                <a:solidFill>
                  <a:srgbClr val="FFFFFF"/>
                </a:solidFill>
              </a:rPr>
              <a:pPr marL="0" lvl="0" indent="0"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494BA"/>
                </a:buClr>
                <a:buNone/>
              </a:pPr>
              <a:t>68%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2" name="Text Placeholder 2"/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9191625" y="3497263"/>
            <a:ext cx="409575" cy="24447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494BA"/>
              </a:buClr>
              <a:buNone/>
            </a:pPr>
            <a:fld id="{F4FCF325-7BD9-4447-853D-79867D591AB8}" type="datetime'''''''''''''''''''2''''''''''''4''''''%'''''''''''">
              <a:rPr lang="en-US" altLang="en-US" sz="1600" smtClean="0">
                <a:solidFill>
                  <a:srgbClr val="FFFFFF"/>
                </a:solidFill>
              </a:rPr>
              <a:pPr marL="0" lvl="0" indent="0"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494BA"/>
                </a:buClr>
                <a:buNone/>
              </a:pPr>
              <a:t>24%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943100" y="1363526"/>
            <a:ext cx="2676525" cy="73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2023 Results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328 Total Participants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888413" y="2159985"/>
            <a:ext cx="2674938" cy="584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2021 Results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1" dirty="0">
                <a:solidFill>
                  <a:prstClr val="black"/>
                </a:solidFill>
                <a:latin typeface="Calibri Light" panose="020F0302020204030204"/>
              </a:rPr>
              <a:t>307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Total Participants </a:t>
            </a:r>
          </a:p>
        </p:txBody>
      </p:sp>
      <p:graphicFrame>
        <p:nvGraphicFramePr>
          <p:cNvPr id="49" name="Chart 48"/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812287168"/>
              </p:ext>
            </p:extLst>
          </p:nvPr>
        </p:nvGraphicFramePr>
        <p:xfrm>
          <a:off x="6316663" y="2717800"/>
          <a:ext cx="2344737" cy="2344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88" name="Text Placeholder 2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8026400" y="4206875"/>
            <a:ext cx="409575" cy="244475"/>
          </a:xfrm>
          <a:prstGeom prst="rect">
            <a:avLst/>
          </a:prstGeom>
          <a:solidFill>
            <a:srgbClr val="13C80F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494BA"/>
              </a:buClr>
              <a:buNone/>
            </a:pPr>
            <a:fld id="{9575F0EE-F9E2-4C64-AD61-8C888AAA0C2B}" type="datetime'''''''6''''7''''''''''''%'''''''''''''">
              <a:rPr lang="en-US" altLang="en-US" sz="1600" smtClean="0">
                <a:solidFill>
                  <a:srgbClr val="FFFFFF"/>
                </a:solidFill>
              </a:rPr>
              <a:pPr marL="0" lvl="0" indent="0"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494BA"/>
                </a:buClr>
                <a:buNone/>
              </a:pPr>
              <a:t>67%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79" name="Text Placeholder 2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6437313" y="3549650"/>
            <a:ext cx="409575" cy="24447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494BA"/>
              </a:buClr>
              <a:buNone/>
            </a:pPr>
            <a:fld id="{3631A5EA-E2BA-4C93-9944-3C07D027F66E}" type="datetime'''''''''''''''2''''''4''''''''''''''''''''''''''''''''%'''''">
              <a:rPr lang="en-US" altLang="en-US" sz="1600" smtClean="0">
                <a:solidFill>
                  <a:srgbClr val="FFFFFF"/>
                </a:solidFill>
              </a:rPr>
              <a:pPr marL="0" lvl="0" indent="0"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494BA"/>
                </a:buClr>
                <a:buNone/>
              </a:pPr>
              <a:t>24%</a:t>
            </a:fld>
            <a:endParaRPr kumimoji="0" lang="en-US" sz="16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43" name="Rectangle 42"/>
          <p:cNvSpPr/>
          <p:nvPr>
            <p:custDataLst>
              <p:tags r:id="rId8"/>
            </p:custDataLst>
          </p:nvPr>
        </p:nvSpPr>
        <p:spPr bwMode="auto">
          <a:xfrm>
            <a:off x="8224838" y="5803900"/>
            <a:ext cx="214313" cy="160338"/>
          </a:xfrm>
          <a:prstGeom prst="rect">
            <a:avLst/>
          </a:prstGeom>
          <a:solidFill>
            <a:srgbClr val="C30C3E"/>
          </a:solidFill>
          <a:ln w="1905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19050" cap="rnd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>
            <p:custDataLst>
              <p:tags r:id="rId9"/>
            </p:custDataLst>
          </p:nvPr>
        </p:nvSpPr>
        <p:spPr bwMode="auto">
          <a:xfrm>
            <a:off x="8224838" y="5337175"/>
            <a:ext cx="214313" cy="160338"/>
          </a:xfrm>
          <a:prstGeom prst="rect">
            <a:avLst/>
          </a:prstGeom>
          <a:solidFill>
            <a:srgbClr val="13C80F"/>
          </a:solidFill>
          <a:ln w="1905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19050" cap="rnd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>
            <p:custDataLst>
              <p:tags r:id="rId10"/>
            </p:custDataLst>
          </p:nvPr>
        </p:nvSpPr>
        <p:spPr bwMode="auto">
          <a:xfrm>
            <a:off x="8224838" y="5570538"/>
            <a:ext cx="214313" cy="160338"/>
          </a:xfrm>
          <a:prstGeom prst="rect">
            <a:avLst/>
          </a:prstGeom>
          <a:solidFill>
            <a:schemeClr val="accent6"/>
          </a:solidFill>
          <a:ln w="1905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xmlns="" w="19050" cap="rnd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4" name="Text Placeholder 2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8555038" y="5332413"/>
            <a:ext cx="84772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494BA"/>
              </a:buClr>
              <a:buSzPct val="80000"/>
              <a:buFont typeface="Wingdings 3" charset="2"/>
              <a:buNone/>
              <a:tabLst/>
              <a:defRPr/>
            </a:pPr>
            <a:fld id="{EFE9C211-9B0C-4A19-8BEE-0805AE515999}" type="datetime'''No''r''''m''''''a''''''''''''''''''l'''''': ''''&lt;200''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494BA"/>
                </a:buClr>
                <a:buSzPct val="80000"/>
                <a:buFont typeface="Wingdings 3" charset="2"/>
                <a:buNone/>
                <a:tabLst/>
                <a:defRPr/>
              </a:pPr>
              <a:t>Normal: &lt;200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 Placeholder 2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8543925" y="5565775"/>
            <a:ext cx="8699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494BA"/>
              </a:buClr>
              <a:buSzPct val="80000"/>
              <a:buFont typeface="Wingdings 3" charset="2"/>
              <a:buNone/>
              <a:tabLst/>
              <a:defRPr/>
            </a:pPr>
            <a:fld id="{BAE5ABF0-27C1-467D-A0E8-16E3F33D2180}" type="datetime'''H''i''gh: ''''''''20''''0''-''''''''239''''''''''''''''''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494BA"/>
                </a:buClr>
                <a:buSzPct val="80000"/>
                <a:buFont typeface="Wingdings 3" charset="2"/>
                <a:buNone/>
                <a:tabLst/>
                <a:defRPr/>
              </a:pPr>
              <a:t>High: 200-239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 Placeholder 2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8489950" y="5799138"/>
            <a:ext cx="9779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494BA"/>
              </a:buClr>
              <a:buSzPct val="80000"/>
              <a:buFont typeface="Wingdings 3" charset="2"/>
              <a:buNone/>
              <a:tabLst/>
              <a:defRPr/>
            </a:pPr>
            <a:fld id="{E050B7E1-CAD1-4E4C-A89D-657D40D207BB}" type="datetime'Ve''''r''''''y ''''Hi''g''h'''':'''''''' ''&gt;''2''3''9'''''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494BA"/>
                </a:buClr>
                <a:buSzPct val="80000"/>
                <a:buFont typeface="Wingdings 3" charset="2"/>
                <a:buNone/>
                <a:tabLst/>
                <a:defRPr/>
              </a:pPr>
              <a:t>Very High: &gt;239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51563" y="2149475"/>
            <a:ext cx="2674938" cy="584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2022 Results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1" dirty="0">
                <a:solidFill>
                  <a:prstClr val="black"/>
                </a:solidFill>
                <a:latin typeface="Calibri Light" panose="020F0302020204030204"/>
              </a:rPr>
              <a:t>345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Total Participants </a:t>
            </a:r>
          </a:p>
        </p:txBody>
      </p:sp>
      <p:graphicFrame>
        <p:nvGraphicFramePr>
          <p:cNvPr id="50" name="Chart 49"/>
          <p:cNvGraphicFramePr/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400671248"/>
              </p:ext>
            </p:extLst>
          </p:nvPr>
        </p:nvGraphicFramePr>
        <p:xfrm>
          <a:off x="1130300" y="2032000"/>
          <a:ext cx="4302125" cy="430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977" y="5649242"/>
            <a:ext cx="1109228" cy="551147"/>
          </a:xfrm>
          <a:prstGeom prst="rect">
            <a:avLst/>
          </a:prstGeom>
        </p:spPr>
      </p:pic>
      <p:cxnSp>
        <p:nvCxnSpPr>
          <p:cNvPr id="176" name="Straight Connector 175"/>
          <p:cNvCxnSpPr/>
          <p:nvPr/>
        </p:nvCxnSpPr>
        <p:spPr>
          <a:xfrm>
            <a:off x="4185699" y="1219741"/>
            <a:ext cx="384048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268BFC0-9EB0-13F5-9C29-009A1FED18B8}"/>
              </a:ext>
            </a:extLst>
          </p:cNvPr>
          <p:cNvSpPr txBox="1"/>
          <p:nvPr/>
        </p:nvSpPr>
        <p:spPr>
          <a:xfrm>
            <a:off x="9984828" y="5412828"/>
            <a:ext cx="190237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Total Cholesterol =</a:t>
            </a:r>
          </a:p>
          <a:p>
            <a:r>
              <a:rPr lang="en-US" sz="1500" dirty="0"/>
              <a:t>LDL + HDL + 1/5 Triglycerides</a:t>
            </a:r>
          </a:p>
        </p:txBody>
      </p:sp>
    </p:spTree>
    <p:extLst>
      <p:ext uri="{BB962C8B-B14F-4D97-AF65-F5344CB8AC3E}">
        <p14:creationId xmlns:p14="http://schemas.microsoft.com/office/powerpoint/2010/main" val="32237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2760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1&quot;&gt;&lt;elem m_fUsage=&quot;1.89999999999999991118E+00&quot;&gt;&lt;m_msothmcolidx val=&quot;0&quot;/&gt;&lt;m_rgb r=&quot;FC&quot; g=&quot;CD&quot; b=&quot;22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xZHmfuScbOi2bUOZQSiNw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YxQZnOaksujdpKQWfJi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a6r7pZk76fvk_8ooffYh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xZHmfuScbOi2bUOZQSiN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.YbTB00JC1o0ggDCVcqO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YVDdEmkrQ_QyPyJn72ud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Ws7rrWdKIVGlPsbRFIJ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XDMXek14rtnEMWvuDfv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BfHi5jCxovfiUyGe_sg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g2uvh.6edEMYx7ka_fpn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1zagrckF60SuvUM11sc9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.YbTB00JC1o0ggDCVcqOg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tnan1J_Cviiv43i8MeX3w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a6r7pZk76fvk_8ooffYh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Myk1sXzr1AgpdEXYGIGQ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xZHmfuScbOi2bUOZQSiN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.YbTB00JC1o0ggDCVcqO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YVDdEmkrQ_QyPyJn72ud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LgQLXaoy_p88pRrijqLH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XDMXek14rtnEMWvuDfv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.Jd_8qJvPd5VBdOPiRAn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8j5YBqkuSaYNqaKc9trQ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g2uvh.6edEMYx7ka_fpnQ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1zagrckF60SuvUM11sc9g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tnan1J_Cviiv43i8MeX3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YxQZnOaksujdpKQWfJi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a6r7pZk76fvk_8ooffYhg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xZHmfuScbOi2bUOZQSiN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.YbTB00JC1o0ggDCVcqOg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YVDdEmkrQ_QyPyJn72ud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Ws7rrWdKIVGlPsbRFIJ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1zagrckF60SuvUM11sc9g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XDMXek14rtnEMWvuDfvQ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BfHi5jCxovfiUyGe_sgQ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g2uvh.6edEMYx7ka_fpnQ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1zagrckF60SuvUM11sc9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tnan1J_Cviiv43i8MeX3w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xZHmfuScbOi2bUOZQSiN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Ws7rrWdKIVGlPsbRFIJ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XDMXek14rtnEMWvuDfv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BfHi5jCxovfiUyGe_sg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Jwuhq_ka.rzHW0uxc6ENA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g2uvh.6edEMYx7ka_fpnQ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1zagrckF60SuvUM11sc9g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tnan1J_Cviiv43i8MeX3w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a6r7pZk76fvk_8ooffYh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xZHmfuScbOi2bUOZQSiN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YVDdEmkrQ_QyPyJn72ud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iOrcyh_2hNLkgnLwveAaQ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Ws7rrWdKIVGlPsbRFIJ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XDMXek14rtnEMWvuDfv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6_QT9_uWJMd51I.xevHAw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_o9j8qZHeSYqChZgygIz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BfHi5jCxovfiUyGe_sgQ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g2uvh.6edEMYx7ka_fpnQ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w.pteNjTn681CaIi.Dckg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1zagrckF60SuvUM11sc9g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VENTTIMING" val="|m0;0;26;0|m0;8.2;28;0|m1;8.4;26;0|m1;14.9;28;0|m1;15.9;26;0|m1;15.9;28;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VENTTIMING" val="|m0;0;26;0|m0;8.2;28;0|m1;8.4;26;0|m1;14.9;28;0|m1;15.9;26;0|m1;15.9;28;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VENTTIMING" val="|m0;0;26;0|m0;8.2;28;0|m1;8.4;26;0|m1;14.9;28;0|m1;15.9;26;0|m1;15.9;28;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rguAgQ5fhpRpLIUNFgIg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VENTTIMING" val="|m0;0;26;0|m0;8.2;28;0|m1;8.4;26;0|m1;14.9;28;0|m1;15.9;26;0|m1;15.9;28;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VENTTIMING" val="|m0;0;26;0|m0;8.2;28;0|m1;8.4;26;0|m1;14.9;28;0|m1;15.9;26;0|m1;15.9;28;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zcXd3vbl0j2EncYIljJt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S2GGoXkiiwlLLmw.I0eW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.ty6jB0DCNKvHBwkIvND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tnan1J_Cviiv43i8MeX3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HAbl4HFftpNNMgSkA8TW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YxQZnOaksujdpKQWfJi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a6r7pZk76fvk_8ooffYh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xZHmfuScbOi2bUOZQSiN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.YbTB00JC1o0ggDCVcqO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8j5YBqkuSaYNqaKc9tr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YVDdEmkrQ_QyPyJn72ud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1zagrckF60SuvUM11sc9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XD8IZo2eNAxYrhOmIz7q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WoexNFeDWmTsfysLQFdv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piP54QVL8WjE0LvBLBYs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9WBLycD6vDGnoGfeybk3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8BdDi_ZVEfcZz5bCzmdG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fALEQ2eMB1.xoC1EbANV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BF0DBmWXFJVTeaP2hlBd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tnan1J_Cviiv43i8MeX3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YxQZnOaksujdpKQWfJi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a6r7pZk76fvk_8ooffYh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I1XRKdyorGdsCeSyvoa0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xZHmfuScbOi2bUOZQSiN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YVDdEmkrQ_QyPyJn72ud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.YbTB00JC1o0ggDCVcqO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Ws7rrWdKIVGlPsbRFIJ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XDMXek14rtnEMWvuDfv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_o9j8qZHeSYqChZgygIz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BfHi5jCxovfiUyGe_sg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g2uvh.6edEMYx7ka_fpn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w.pteNjTn681CaIi.Dck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1zagrckF60SuvUM11sc9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tnan1J_Cviiv43i8MeX3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a6r7pZk76fvk_8ooffYh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YxQZnOaksujdpKQWfJi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xZHmfuScbOi2bUOZQSiN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.YbTB00JC1o0ggDCVcqO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YVDdEmkrQ_QyPyJn72ud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iOrcyh_2hNLkgnLwveAa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Ws7rrWdKIVGlPsbRFIJ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XDMXek14rtnEMWvuDfv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_o9j8qZHeSYqChZgygIz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BfHi5jCxovfiUyGe_sg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g2uvh.6edEMYx7ka_fpn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w.pteNjTn681CaIi.Dck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1zagrckF60SuvUM11sc9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tnan1J_Cviiv43i8MeX3w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tnan1J_Cviiv43i8MeX3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YxQZnOaksujdpKQWfJi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a6r7pZk76fvk_8ooffYh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xZHmfuScbOi2bUOZQSiN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.YbTB00JC1o0ggDCVcqO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YVDdEmkrQ_QyPyJn72ud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E2jzdqWf3nkX.yCRrlN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Ws7rrWdKIVGlPsbRFIJ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XDMXek14rtnEMWvuDfv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BfHi5jCxovfiUyGe_sg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YxQZnOaksujdpKQWfJi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g2uvh.6edEMYx7ka_fpn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131uOgUyfOd0JQi..3pf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1zagrckF60SuvUM11sc9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tnan1J_Cviiv43i8MeX3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a6r7pZk76fvk_8ooffYh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YxQZnOaksujdpKQWfJi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xZHmfuScbOi2bUOZQSiN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.YbTB00JC1o0ggDCVcqO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YVDdEmkrQ_QyPyJn72ud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HAbl4HFftpNNMgSkA8TW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1zagrckF60SuvUM11sc9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Pi6VsNrIe_qg_lr5zyU_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rnU39OH9THmrLEWGJI91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P6JpJWKov_vnIqEulC2Z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uEXecX6mVFinGLG1Jti1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rTeho_CRvbT7gLzcHm90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vgamtLvKieglvTQs6iW0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Khz1vsXZQgkzVDO6L3I7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tnan1J_Cviiv43i8MeX3w"/>
</p:tagLst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Retrospect">
  <a:themeElements>
    <a:clrScheme name="Custom 1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9088</TotalTime>
  <Words>1167</Words>
  <Application>Microsoft Macintosh PowerPoint</Application>
  <PresentationFormat>Widescreen</PresentationFormat>
  <Paragraphs>367</Paragraphs>
  <Slides>23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Arial</vt:lpstr>
      <vt:lpstr>Avenir Black</vt:lpstr>
      <vt:lpstr>Calibri</vt:lpstr>
      <vt:lpstr>Calibri Light</vt:lpstr>
      <vt:lpstr>Corbel</vt:lpstr>
      <vt:lpstr>Courier New</vt:lpstr>
      <vt:lpstr>Times New Roman</vt:lpstr>
      <vt:lpstr>Trebuchet MS</vt:lpstr>
      <vt:lpstr>Wingdings 2</vt:lpstr>
      <vt:lpstr>Wingdings 3</vt:lpstr>
      <vt:lpstr>Frame</vt:lpstr>
      <vt:lpstr>Retrospect</vt:lpstr>
      <vt:lpstr>think-cell Slide</vt:lpstr>
      <vt:lpstr>PowerPoint Presentation</vt:lpstr>
      <vt:lpstr>Wellness Assessment Results   </vt:lpstr>
      <vt:lpstr>Blood Pressure Results </vt:lpstr>
      <vt:lpstr>BMI Results</vt:lpstr>
      <vt:lpstr>Health Goals:  Southern Adventist University  </vt:lpstr>
      <vt:lpstr>Glucose Results</vt:lpstr>
      <vt:lpstr>Hemoglobin A1C Results</vt:lpstr>
      <vt:lpstr>Trends of A1C Values at SAU</vt:lpstr>
      <vt:lpstr>Total Cholesterol Results</vt:lpstr>
      <vt:lpstr>LDL Results (Unhealthy Cholesterol)</vt:lpstr>
      <vt:lpstr>HDL Results Women (Healthy Cholesterol)</vt:lpstr>
      <vt:lpstr>HDL Results Male (Healthy Cholesterol)</vt:lpstr>
      <vt:lpstr>Triglycerides Results</vt:lpstr>
      <vt:lpstr>PSA Result Men &gt; 40-Prostate Specific Antigen Test</vt:lpstr>
      <vt:lpstr>TSH Results – Women Thyroid Stimulating Hormone </vt:lpstr>
      <vt:lpstr>Group Risk Categories</vt:lpstr>
      <vt:lpstr>Group Risk Categories</vt:lpstr>
      <vt:lpstr>Group Risk Categories</vt:lpstr>
      <vt:lpstr>Group Risk Categories</vt:lpstr>
      <vt:lpstr>Group Risk Categories</vt:lpstr>
      <vt:lpstr>PowerPoint Presentation</vt:lpstr>
      <vt:lpstr>2023 Southern Adventist University was awarded AHA Gold Workplace Health Achievement</vt:lpstr>
      <vt:lpstr>Questions &amp; Answers    </vt:lpstr>
    </vt:vector>
  </TitlesOfParts>
  <Company>Volkswagen Group Of America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Keller, Katelyn</dc:creator>
  <cp:lastModifiedBy>Office Manager</cp:lastModifiedBy>
  <cp:revision>201</cp:revision>
  <dcterms:created xsi:type="dcterms:W3CDTF">2020-10-21T20:11:45Z</dcterms:created>
  <dcterms:modified xsi:type="dcterms:W3CDTF">2023-11-01T17:33:27Z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ff03fb8d-13f6-4167-a3cb-72a3013a35cf</vt:lpwstr>
  </property>
  <property fmtid="{D5CDD505-2E9C-101B-9397-08002B2CF9AE}" pid="3" name="SecurityClassification">
    <vt:lpwstr>Public</vt:lpwstr>
  </property>
  <property fmtid="{D5CDD505-2E9C-101B-9397-08002B2CF9AE}" pid="4" name="Retention">
    <vt:lpwstr/>
  </property>
  <property fmtid="{D5CDD505-2E9C-101B-9397-08002B2CF9AE}" pid="5" name="qConsentD">
    <vt:lpwstr/>
  </property>
</Properties>
</file>