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4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5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702" r:id="rId3"/>
    <p:sldMasterId id="2147483726" r:id="rId4"/>
  </p:sldMasterIdLst>
  <p:notesMasterIdLst>
    <p:notesMasterId r:id="rId56"/>
  </p:notesMasterIdLst>
  <p:sldIdLst>
    <p:sldId id="270" r:id="rId5"/>
    <p:sldId id="457" r:id="rId6"/>
    <p:sldId id="313" r:id="rId7"/>
    <p:sldId id="314" r:id="rId8"/>
    <p:sldId id="315" r:id="rId9"/>
    <p:sldId id="502" r:id="rId10"/>
    <p:sldId id="501" r:id="rId11"/>
    <p:sldId id="511" r:id="rId12"/>
    <p:sldId id="317" r:id="rId13"/>
    <p:sldId id="337" r:id="rId14"/>
    <p:sldId id="338" r:id="rId15"/>
    <p:sldId id="513" r:id="rId16"/>
    <p:sldId id="430" r:id="rId17"/>
    <p:sldId id="426" r:id="rId18"/>
    <p:sldId id="427" r:id="rId19"/>
    <p:sldId id="428" r:id="rId20"/>
    <p:sldId id="429" r:id="rId21"/>
    <p:sldId id="450" r:id="rId22"/>
    <p:sldId id="452" r:id="rId23"/>
    <p:sldId id="453" r:id="rId24"/>
    <p:sldId id="454" r:id="rId25"/>
    <p:sldId id="451" r:id="rId26"/>
    <p:sldId id="459" r:id="rId27"/>
    <p:sldId id="460" r:id="rId28"/>
    <p:sldId id="497" r:id="rId29"/>
    <p:sldId id="462" r:id="rId30"/>
    <p:sldId id="463" r:id="rId31"/>
    <p:sldId id="464" r:id="rId32"/>
    <p:sldId id="465" r:id="rId33"/>
    <p:sldId id="466" r:id="rId34"/>
    <p:sldId id="467" r:id="rId35"/>
    <p:sldId id="468" r:id="rId36"/>
    <p:sldId id="469" r:id="rId37"/>
    <p:sldId id="470" r:id="rId38"/>
    <p:sldId id="471" r:id="rId39"/>
    <p:sldId id="472" r:id="rId40"/>
    <p:sldId id="493" r:id="rId41"/>
    <p:sldId id="506" r:id="rId42"/>
    <p:sldId id="508" r:id="rId43"/>
    <p:sldId id="509" r:id="rId44"/>
    <p:sldId id="512" r:id="rId45"/>
    <p:sldId id="514" r:id="rId46"/>
    <p:sldId id="524" r:id="rId47"/>
    <p:sldId id="525" r:id="rId48"/>
    <p:sldId id="526" r:id="rId49"/>
    <p:sldId id="517" r:id="rId50"/>
    <p:sldId id="519" r:id="rId51"/>
    <p:sldId id="520" r:id="rId52"/>
    <p:sldId id="521" r:id="rId53"/>
    <p:sldId id="522" r:id="rId54"/>
    <p:sldId id="523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ol Raney" initials="C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9F50"/>
    <a:srgbClr val="A49056"/>
    <a:srgbClr val="FFCD2D"/>
    <a:srgbClr val="A2284B"/>
    <a:srgbClr val="C9BA81"/>
    <a:srgbClr val="C2B070"/>
    <a:srgbClr val="C6B578"/>
    <a:srgbClr val="BAAA7C"/>
    <a:srgbClr val="CCB490"/>
    <a:srgbClr val="B8C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828" autoAdjust="0"/>
    <p:restoredTop sz="80403" autoAdjust="0"/>
  </p:normalViewPr>
  <p:slideViewPr>
    <p:cSldViewPr>
      <p:cViewPr varScale="1">
        <p:scale>
          <a:sx n="53" d="100"/>
          <a:sy n="53" d="100"/>
        </p:scale>
        <p:origin x="50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35411-9D29-4EF0-92A8-11CDD5D4C834}" type="datetimeFigureOut">
              <a:rPr lang="en-US" smtClean="0"/>
              <a:t>1/30/2017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0C517-DB3C-4F02-9F00-104D48945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090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Introduction to the Geologic Column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209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…is strata.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196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singular form is stratum.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522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 of the Geologic Column is buried underground, but there are places where parts of it lie exposed for us to see and study.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351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no one place in the world where all the sedimentary rock strata are visible.  But a really great place to see most of the layers is in the Western United States in a place called the Grand Staircase.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4135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Starting in the Grand Canyon in Arizona…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445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….and going north through Zion National Park in Utah…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859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…and Bryce Canyon National Park in Utah, the Grand Staircase includes hundreds of square miles of exposed rock layers.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78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geologist named Clarence Dutton first thought of them as a huge staircase in the 1870s and grouped the strata into five steps based on their colors: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385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…Chocolate…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636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…Vermilion</a:t>
            </a:r>
            <a:r>
              <a:rPr lang="en-US" baseline="0" dirty="0" smtClean="0"/>
              <a:t> (which means bright scarlet red)…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137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Geologic Column is filled with fascinating evidence of creatures that used to live on earth.  In it we find bones…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373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…White…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721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…Gray…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312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…and pink.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4855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Geologists have named the rock layers—not just those in the Grand Staircase, but the strata all around the world--and organized them in a chart like this.  In order to be able to learn about them it’s helpful to know their names.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9275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interval that includes several layers at the bottom is called the Precambrian.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3415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the layers above the Precambrian can be grouped together into an interval we call the Phanerozoic.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2360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main difference between the Precambrian and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Phanerozoic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that the Precambrian has almost no fossils at all, but the Phanerozoic has lots…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0719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Phanerozoic is divided into 3 different intervals called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erathems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8615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above the Precambrian is the Paleozoic erathem.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4518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 the fossils found in the Paleozoic layers are marine animals, or animals that lived in or around the water.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246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…tracks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110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divided into 7 different sections called systems.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9213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top of the Paleozoic is the Mesozoic erathem.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841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Mesozoic layers are filled with a mixture of marine and land creatures, the most famous of which are the dinosaurs.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823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is divided into three systems.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545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top of the Mesozoic is the Cenozoic erathem.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5236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Cenozoic layers contain a variety of creatures, but they are best known for the fossils of land mammals found there.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925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Cenozoic is divided into 3 systems.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7976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the rock strata around the world that geologists have described in this chart make up what we call the Geologic Column.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1862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rock layers, their position in relation to each other, and the fossils found in them provide us with lots of observable data.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1539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As</a:t>
            </a:r>
            <a:r>
              <a:rPr lang="en-US" baseline="0" dirty="0" smtClean="0"/>
              <a:t> scientists study the data in the geologic column, they use some very specific terminology. 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280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…eggs…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0598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In fact, there are two different sets of terminology. 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5476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 next presentation will explain the difference between the two sets of words and why it’s important to understand</a:t>
            </a:r>
            <a:r>
              <a:rPr lang="en-US" baseline="0" dirty="0" smtClean="0"/>
              <a:t> and be able to use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6738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8340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6804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5125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50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7968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51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750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…and other evidence of creatures—most of which are now extinct.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847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this presentation, we will learn what </a:t>
            </a:r>
            <a:r>
              <a:rPr lang="en-US" baseline="0" dirty="0" smtClean="0"/>
              <a:t>the geologic column is.  Then throughout this series we will learn some of the of the terms used to describe the geologic column; we’ll learn about the fossils preserved in it; some ideas about how the geologic column came to be; and some of the evidence used to support those ideas,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836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what exactly</a:t>
            </a:r>
            <a:r>
              <a:rPr lang="en-US" baseline="0" dirty="0" smtClean="0"/>
              <a:t> IS the geologic column?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404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Geologic Column refers to layers of rock all over the world.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530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word for the layers…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47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4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21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5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38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17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34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2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6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29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90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7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92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12192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352800" y="236220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spcBef>
                <a:spcPts val="400"/>
              </a:spcBef>
            </a:pPr>
            <a:endParaRPr lang="en-US" sz="1800" b="1" cap="all" dirty="0" smtClean="0">
              <a:solidFill>
                <a:srgbClr val="000000"/>
              </a:solidFill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0534" y="3045461"/>
            <a:ext cx="5350933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20534" y="2397760"/>
            <a:ext cx="5350933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609600" y="2020824"/>
            <a:ext cx="109728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85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12192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352800" y="336804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spcBef>
                <a:spcPts val="400"/>
              </a:spcBef>
            </a:pPr>
            <a:endParaRPr lang="en-US" sz="1800" b="1" cap="all" dirty="0" smtClean="0">
              <a:solidFill>
                <a:srgbClr val="000000"/>
              </a:solidFill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3372070" y="3367247"/>
            <a:ext cx="5447863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3358057" y="4084577"/>
            <a:ext cx="5475889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9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020824"/>
            <a:ext cx="536448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020824"/>
            <a:ext cx="536448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5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819400"/>
            <a:ext cx="536448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816352"/>
            <a:ext cx="536448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21792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03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5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37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3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981200" y="1914526"/>
            <a:ext cx="82296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316480" y="5513832"/>
            <a:ext cx="755904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49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69612" y="2026918"/>
            <a:ext cx="7252776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316480" y="5516880"/>
            <a:ext cx="755904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3975100" y="273180"/>
            <a:ext cx="4241800" cy="292100"/>
          </a:xfrm>
        </p:spPr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5384800" y="6172200"/>
            <a:ext cx="1422400" cy="304800"/>
          </a:xfrm>
        </p:spPr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930400" y="6486525"/>
            <a:ext cx="8331200" cy="292100"/>
          </a:xfrm>
        </p:spPr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99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72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6832600" y="3428736"/>
            <a:ext cx="6858000" cy="2117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10261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8392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52000" y="914401"/>
            <a:ext cx="1235973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9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12192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352800" y="236220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spcBef>
                <a:spcPts val="400"/>
              </a:spcBef>
            </a:pPr>
            <a:endParaRPr lang="en-US" b="1" cap="all" smtClean="0">
              <a:solidFill>
                <a:srgbClr val="000000"/>
              </a:solidFill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0534" y="3045461"/>
            <a:ext cx="5350933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20534" y="2397760"/>
            <a:ext cx="5350933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127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609600" y="2020824"/>
            <a:ext cx="109728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0362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12192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352800" y="336804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spcBef>
                <a:spcPts val="400"/>
              </a:spcBef>
            </a:pPr>
            <a:endParaRPr lang="en-US" b="1" cap="all" smtClean="0">
              <a:solidFill>
                <a:srgbClr val="000000"/>
              </a:solidFill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3372070" y="3367247"/>
            <a:ext cx="5447863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3358057" y="4084577"/>
            <a:ext cx="5475889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44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020824"/>
            <a:ext cx="536448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020824"/>
            <a:ext cx="536448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527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819400"/>
            <a:ext cx="536448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816352"/>
            <a:ext cx="536448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21792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510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9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70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3939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981200" y="1914526"/>
            <a:ext cx="82296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316480" y="5513832"/>
            <a:ext cx="755904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15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69612" y="2026918"/>
            <a:ext cx="7252776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316480" y="5516880"/>
            <a:ext cx="755904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3975100" y="273180"/>
            <a:ext cx="4241800" cy="292100"/>
          </a:xfrm>
        </p:spPr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5384800" y="6172200"/>
            <a:ext cx="1422400" cy="304800"/>
          </a:xfrm>
        </p:spPr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930400" y="6486525"/>
            <a:ext cx="8331200" cy="292100"/>
          </a:xfrm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7829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8955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6832600" y="3428736"/>
            <a:ext cx="6858000" cy="2117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10261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8392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52000" y="914401"/>
            <a:ext cx="1235973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18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5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6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3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3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4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6133"/>
                    </a14:imgEffect>
                    <a14:imgEffect>
                      <a14:saturation sat="127000"/>
                    </a14:imgEffect>
                    <a14:imgEffect>
                      <a14:brightnessContrast bright="-80000" contrast="2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28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94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4"/>
            <a:ext cx="12192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19301"/>
            <a:ext cx="109728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75100" y="273180"/>
            <a:ext cx="4241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0400" y="6486525"/>
            <a:ext cx="83312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84800" y="6172200"/>
            <a:ext cx="14224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8833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4"/>
            <a:ext cx="12192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19301"/>
            <a:ext cx="109728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75100" y="273180"/>
            <a:ext cx="4241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0400" y="6486525"/>
            <a:ext cx="83312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84800" y="6172200"/>
            <a:ext cx="14224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943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png"/><Relationship Id="rId9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4.png"/><Relationship Id="rId9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pn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81940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ill Sans Ultra Bold" panose="020B0A02020104020203" pitchFamily="34" charset="0"/>
              </a:rPr>
              <a:t>The Geologic Column</a:t>
            </a:r>
            <a:endParaRPr lang="en-US" sz="48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Gill Sans Ultra Bold" panose="020B0A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5403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ill Sans Ultra Bold" panose="020B0A02020104020203" pitchFamily="34" charset="0"/>
              </a:rPr>
              <a:t>I</a:t>
            </a:r>
            <a:r>
              <a:rPr lang="en-US" sz="28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ill Sans Ultra Bold" panose="020B0A02020104020203" pitchFamily="34" charset="0"/>
              </a:rPr>
              <a:t>ntroduction</a:t>
            </a:r>
            <a:endParaRPr lang="en-US" sz="28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014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1066800"/>
            <a:ext cx="9144000" cy="4724400"/>
          </a:xfrm>
          <a:prstGeom prst="rect">
            <a:avLst/>
          </a:prstGeom>
          <a:solidFill>
            <a:srgbClr val="B49F50">
              <a:alpha val="25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828800"/>
            <a:ext cx="4953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Layers = </a:t>
            </a:r>
            <a:r>
              <a:rPr lang="en-US" sz="5400" b="1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Strata</a:t>
            </a:r>
          </a:p>
          <a:p>
            <a:pPr algn="ct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(plural)</a:t>
            </a:r>
          </a:p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08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0" y="1066800"/>
            <a:ext cx="9144000" cy="4724400"/>
          </a:xfrm>
          <a:prstGeom prst="rect">
            <a:avLst/>
          </a:prstGeom>
          <a:solidFill>
            <a:srgbClr val="B49F50">
              <a:alpha val="25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3800" y="3124201"/>
            <a:ext cx="4953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Layer = </a:t>
            </a:r>
            <a:r>
              <a:rPr lang="en-US" sz="5400" b="1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Stratum</a:t>
            </a:r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 </a:t>
            </a:r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(singular)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1400" y="1828800"/>
            <a:ext cx="4953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Layers = Strata</a:t>
            </a:r>
          </a:p>
          <a:p>
            <a:pPr algn="ct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(plural)</a:t>
            </a:r>
          </a:p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28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S11-179-Naranco-Fm-El-Tranqueru-Asturias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270" y="3657600"/>
            <a:ext cx="4224930" cy="28360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60842"/>
            <a:ext cx="3990109" cy="27566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26720"/>
            <a:ext cx="3990109" cy="29260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978" y="438240"/>
            <a:ext cx="4224222" cy="29145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0" y="1524000"/>
            <a:ext cx="2703038" cy="40545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1057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2400"/>
            <a:ext cx="6705600" cy="1143000"/>
          </a:xfrm>
        </p:spPr>
        <p:txBody>
          <a:bodyPr/>
          <a:lstStyle/>
          <a:p>
            <a:r>
              <a:rPr lang="en-US" b="1" spc="5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Grand Staircase</a:t>
            </a:r>
          </a:p>
        </p:txBody>
      </p:sp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06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2400"/>
            <a:ext cx="6705600" cy="1143000"/>
          </a:xfrm>
        </p:spPr>
        <p:txBody>
          <a:bodyPr/>
          <a:lstStyle/>
          <a:p>
            <a:r>
              <a:rPr lang="en-US" b="1" spc="5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Grand Staircase</a:t>
            </a:r>
          </a:p>
        </p:txBody>
      </p:sp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own Arrow 2"/>
          <p:cNvSpPr/>
          <p:nvPr/>
        </p:nvSpPr>
        <p:spPr>
          <a:xfrm>
            <a:off x="8610600" y="3080657"/>
            <a:ext cx="5334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288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2400"/>
            <a:ext cx="6705600" cy="1143000"/>
          </a:xfrm>
        </p:spPr>
        <p:txBody>
          <a:bodyPr/>
          <a:lstStyle/>
          <a:p>
            <a:r>
              <a:rPr lang="en-US" b="1" spc="5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Grand Staircase</a:t>
            </a:r>
          </a:p>
        </p:txBody>
      </p:sp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own Arrow 2"/>
          <p:cNvSpPr/>
          <p:nvPr/>
        </p:nvSpPr>
        <p:spPr>
          <a:xfrm rot="5071278">
            <a:off x="7071179" y="2457283"/>
            <a:ext cx="5334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81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2400"/>
            <a:ext cx="6705600" cy="1143000"/>
          </a:xfrm>
        </p:spPr>
        <p:txBody>
          <a:bodyPr/>
          <a:lstStyle/>
          <a:p>
            <a:r>
              <a:rPr lang="en-US" b="1" spc="5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Grand Staircase</a:t>
            </a:r>
          </a:p>
        </p:txBody>
      </p:sp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own Arrow 2"/>
          <p:cNvSpPr/>
          <p:nvPr/>
        </p:nvSpPr>
        <p:spPr>
          <a:xfrm rot="5400000">
            <a:off x="5089978" y="1085684"/>
            <a:ext cx="5334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68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553517"/>
            <a:ext cx="412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Clarence Dutton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700" y="895455"/>
            <a:ext cx="1308100" cy="175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33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43600" y="381001"/>
            <a:ext cx="412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Grand Staircase</a:t>
            </a:r>
          </a:p>
        </p:txBody>
      </p:sp>
      <p:sp>
        <p:nvSpPr>
          <p:cNvPr id="8" name="Down Arrow 7"/>
          <p:cNvSpPr/>
          <p:nvPr/>
        </p:nvSpPr>
        <p:spPr>
          <a:xfrm rot="2286569">
            <a:off x="8293828" y="3816054"/>
            <a:ext cx="457200" cy="773505"/>
          </a:xfrm>
          <a:prstGeom prst="downArrow">
            <a:avLst/>
          </a:prstGeom>
          <a:solidFill>
            <a:srgbClr val="A49056"/>
          </a:solidFill>
          <a:ln>
            <a:solidFill>
              <a:srgbClr val="B49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113722" y="3111081"/>
            <a:ext cx="3355406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empus Sans ITC" panose="04020404030D07020202" pitchFamily="82" charset="0"/>
              </a:rPr>
              <a:t>Chocolate Cliffs</a:t>
            </a:r>
            <a:r>
              <a:rPr lang="en-US" sz="3600" dirty="0">
                <a:solidFill>
                  <a:schemeClr val="bg1"/>
                </a:solidFill>
                <a:latin typeface="Tempus Sans ITC" panose="04020404030D07020202" pitchFamily="82" charset="0"/>
              </a:rPr>
              <a:t> </a:t>
            </a:r>
            <a:endParaRPr lang="en-US" sz="3600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300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43600" y="381001"/>
            <a:ext cx="412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Grand Staircase</a:t>
            </a:r>
          </a:p>
        </p:txBody>
      </p:sp>
      <p:sp>
        <p:nvSpPr>
          <p:cNvPr id="9" name="Down Arrow 8"/>
          <p:cNvSpPr/>
          <p:nvPr/>
        </p:nvSpPr>
        <p:spPr>
          <a:xfrm rot="2176887">
            <a:off x="5976557" y="2448535"/>
            <a:ext cx="414309" cy="11599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477000" y="2836497"/>
            <a:ext cx="361577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empus Sans ITC" panose="04020404030D07020202" pitchFamily="82" charset="0"/>
              </a:rPr>
              <a:t>Vermilion Cliffs</a:t>
            </a:r>
          </a:p>
        </p:txBody>
      </p:sp>
    </p:spTree>
    <p:extLst>
      <p:ext uri="{BB962C8B-B14F-4D97-AF65-F5344CB8AC3E}">
        <p14:creationId xmlns:p14="http://schemas.microsoft.com/office/powerpoint/2010/main" val="1306252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64457"/>
            <a:ext cx="4118922" cy="33455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406" y="357206"/>
            <a:ext cx="4750038" cy="40623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743200"/>
            <a:ext cx="4071557" cy="370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74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43600" y="381001"/>
            <a:ext cx="412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Grand Staircase</a:t>
            </a:r>
          </a:p>
        </p:txBody>
      </p:sp>
      <p:sp>
        <p:nvSpPr>
          <p:cNvPr id="10" name="Down Arrow 9"/>
          <p:cNvSpPr/>
          <p:nvPr/>
        </p:nvSpPr>
        <p:spPr>
          <a:xfrm rot="2301620">
            <a:off x="5841767" y="2329703"/>
            <a:ext cx="426467" cy="82113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553201" y="2438401"/>
            <a:ext cx="300929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empus Sans ITC" panose="04020404030D07020202" pitchFamily="82" charset="0"/>
              </a:rPr>
              <a:t>White Cliffs</a:t>
            </a:r>
          </a:p>
        </p:txBody>
      </p:sp>
    </p:spTree>
    <p:extLst>
      <p:ext uri="{BB962C8B-B14F-4D97-AF65-F5344CB8AC3E}">
        <p14:creationId xmlns:p14="http://schemas.microsoft.com/office/powerpoint/2010/main" val="2856178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43600" y="381001"/>
            <a:ext cx="412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Grand Staircase</a:t>
            </a:r>
          </a:p>
        </p:txBody>
      </p:sp>
      <p:sp>
        <p:nvSpPr>
          <p:cNvPr id="11" name="Down Arrow 10"/>
          <p:cNvSpPr/>
          <p:nvPr/>
        </p:nvSpPr>
        <p:spPr>
          <a:xfrm rot="2003392">
            <a:off x="4412216" y="1565953"/>
            <a:ext cx="381000" cy="76200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038600" y="838201"/>
            <a:ext cx="2799164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empus Sans ITC" panose="04020404030D07020202" pitchFamily="82" charset="0"/>
              </a:rPr>
              <a:t>F = Gray Hills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19381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ol Raney\Pictures\Origins Photos\Grand Staircase from hallw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8314"/>
            <a:ext cx="7315200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43600" y="381001"/>
            <a:ext cx="412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Grand Staircase</a:t>
            </a:r>
          </a:p>
        </p:txBody>
      </p:sp>
      <p:sp>
        <p:nvSpPr>
          <p:cNvPr id="13" name="Down Arrow 12"/>
          <p:cNvSpPr/>
          <p:nvPr/>
        </p:nvSpPr>
        <p:spPr>
          <a:xfrm rot="2289909">
            <a:off x="3433061" y="632742"/>
            <a:ext cx="381000" cy="88483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277952" y="1258670"/>
            <a:ext cx="235144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empus Sans ITC" panose="04020404030D07020202" pitchFamily="82" charset="0"/>
              </a:rPr>
              <a:t>Pink Cliffs</a:t>
            </a:r>
          </a:p>
        </p:txBody>
      </p:sp>
    </p:spTree>
    <p:extLst>
      <p:ext uri="{BB962C8B-B14F-4D97-AF65-F5344CB8AC3E}">
        <p14:creationId xmlns:p14="http://schemas.microsoft.com/office/powerpoint/2010/main" val="2091459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640428" y="304800"/>
            <a:ext cx="6112096" cy="4233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Quaternary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40428" y="728172"/>
            <a:ext cx="6112096" cy="4233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Neogene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40428" y="1151544"/>
            <a:ext cx="6112096" cy="423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Paleogene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40428" y="1574916"/>
            <a:ext cx="6112096" cy="4233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Cretaceous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40428" y="1998288"/>
            <a:ext cx="6112096" cy="423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Jurassic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40428" y="2421660"/>
            <a:ext cx="6112096" cy="42337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Triassic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40428" y="2845032"/>
            <a:ext cx="6112096" cy="4233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Permian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40428" y="3268404"/>
            <a:ext cx="6112096" cy="4233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Pennsylvanian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40428" y="3691776"/>
            <a:ext cx="6112096" cy="4233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Mississippian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31463" y="4115148"/>
            <a:ext cx="6121061" cy="430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Devonian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31463" y="4545452"/>
            <a:ext cx="6121060" cy="416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Silurian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40428" y="4961892"/>
            <a:ext cx="6112096" cy="4233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Ordovician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40428" y="5385264"/>
            <a:ext cx="6112096" cy="423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Cambrian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50392" y="5808640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1775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Paleozoic</a:t>
            </a:r>
          </a:p>
        </p:txBody>
      </p:sp>
      <p:sp>
        <p:nvSpPr>
          <p:cNvPr id="31" name="Rectangle 30"/>
          <p:cNvSpPr/>
          <p:nvPr/>
        </p:nvSpPr>
        <p:spPr>
          <a:xfrm rot="16200000">
            <a:off x="2613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Mesozoic</a:t>
            </a:r>
          </a:p>
        </p:txBody>
      </p:sp>
      <p:sp>
        <p:nvSpPr>
          <p:cNvPr id="32" name="Rectangle 31"/>
          <p:cNvSpPr/>
          <p:nvPr/>
        </p:nvSpPr>
        <p:spPr>
          <a:xfrm rot="16200000">
            <a:off x="2610055" y="560441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Cenozoic</a:t>
            </a:r>
          </a:p>
        </p:txBody>
      </p:sp>
      <p:sp>
        <p:nvSpPr>
          <p:cNvPr id="36" name="Rectangle 35"/>
          <p:cNvSpPr/>
          <p:nvPr/>
        </p:nvSpPr>
        <p:spPr>
          <a:xfrm rot="16200000">
            <a:off x="-133490" y="2800492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Phanerozoic</a:t>
            </a:r>
          </a:p>
        </p:txBody>
      </p:sp>
    </p:spTree>
    <p:extLst>
      <p:ext uri="{BB962C8B-B14F-4D97-AF65-F5344CB8AC3E}">
        <p14:creationId xmlns:p14="http://schemas.microsoft.com/office/powerpoint/2010/main" val="4140497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2350392" y="5808637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Precambrian</a:t>
            </a:r>
          </a:p>
        </p:txBody>
      </p:sp>
    </p:spTree>
    <p:extLst>
      <p:ext uri="{BB962C8B-B14F-4D97-AF65-F5344CB8AC3E}">
        <p14:creationId xmlns:p14="http://schemas.microsoft.com/office/powerpoint/2010/main" val="1928217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640428" y="304800"/>
            <a:ext cx="6112096" cy="4233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Quaternary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40428" y="728172"/>
            <a:ext cx="6112096" cy="4233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Neogene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40428" y="1151544"/>
            <a:ext cx="6112096" cy="423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Paleogene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40428" y="1574916"/>
            <a:ext cx="6112096" cy="4233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Cretaceous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40428" y="1998288"/>
            <a:ext cx="6112096" cy="423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Jurassic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40428" y="2421660"/>
            <a:ext cx="6112096" cy="42337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Triassic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40428" y="2845032"/>
            <a:ext cx="6112096" cy="4233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Permian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40428" y="3268404"/>
            <a:ext cx="6112096" cy="4233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Pennsylvanian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40428" y="3691776"/>
            <a:ext cx="6112096" cy="4233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Mississippian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31463" y="4115148"/>
            <a:ext cx="6121061" cy="430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Devonian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31463" y="4545452"/>
            <a:ext cx="6121060" cy="416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Silurian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40428" y="4961892"/>
            <a:ext cx="6112096" cy="4233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Ordovician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40428" y="5385264"/>
            <a:ext cx="6112096" cy="423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Cambrian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50392" y="5808637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1775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Paleozoic</a:t>
            </a:r>
          </a:p>
        </p:txBody>
      </p:sp>
      <p:sp>
        <p:nvSpPr>
          <p:cNvPr id="31" name="Rectangle 30"/>
          <p:cNvSpPr/>
          <p:nvPr/>
        </p:nvSpPr>
        <p:spPr>
          <a:xfrm rot="16200000">
            <a:off x="2613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Mesozoic</a:t>
            </a:r>
          </a:p>
        </p:txBody>
      </p:sp>
      <p:sp>
        <p:nvSpPr>
          <p:cNvPr id="32" name="Rectangle 31"/>
          <p:cNvSpPr/>
          <p:nvPr/>
        </p:nvSpPr>
        <p:spPr>
          <a:xfrm rot="16200000">
            <a:off x="2610055" y="560441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Cenozoic</a:t>
            </a:r>
          </a:p>
        </p:txBody>
      </p:sp>
      <p:sp>
        <p:nvSpPr>
          <p:cNvPr id="36" name="Rectangle 35"/>
          <p:cNvSpPr/>
          <p:nvPr/>
        </p:nvSpPr>
        <p:spPr>
          <a:xfrm rot="16200000">
            <a:off x="-133490" y="2800489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Phanerozoic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51314" y="304800"/>
            <a:ext cx="7413018" cy="5486400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Phanerozoic</a:t>
            </a:r>
          </a:p>
        </p:txBody>
      </p:sp>
    </p:spTree>
    <p:extLst>
      <p:ext uri="{BB962C8B-B14F-4D97-AF65-F5344CB8AC3E}">
        <p14:creationId xmlns:p14="http://schemas.microsoft.com/office/powerpoint/2010/main" val="2164201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2350392" y="5808637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Precambrian—almost no fossils</a:t>
            </a:r>
          </a:p>
        </p:txBody>
      </p:sp>
      <p:sp>
        <p:nvSpPr>
          <p:cNvPr id="3" name="Rectangle 2"/>
          <p:cNvSpPr/>
          <p:nvPr/>
        </p:nvSpPr>
        <p:spPr>
          <a:xfrm>
            <a:off x="2351314" y="304800"/>
            <a:ext cx="7413018" cy="5486400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Phanerozoic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350" y="838200"/>
            <a:ext cx="1730250" cy="23125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995" y="3604506"/>
            <a:ext cx="2394736" cy="16034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22" y="797496"/>
            <a:ext cx="1613666" cy="24204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3377" y="609600"/>
            <a:ext cx="2661354" cy="17771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35" y="3399421"/>
            <a:ext cx="2926162" cy="19381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511" y="3541313"/>
            <a:ext cx="2479081" cy="16543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824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561326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299367" y="2585366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Phanerozoic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6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84425" y="2184265"/>
            <a:ext cx="6479908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16380" y="522533"/>
            <a:ext cx="6447952" cy="16617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412672">
            <a:off x="4233611" y="2076985"/>
            <a:ext cx="49750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Erathems</a:t>
            </a:r>
          </a:p>
        </p:txBody>
      </p:sp>
    </p:spTree>
    <p:extLst>
      <p:ext uri="{BB962C8B-B14F-4D97-AF65-F5344CB8AC3E}">
        <p14:creationId xmlns:p14="http://schemas.microsoft.com/office/powerpoint/2010/main" val="1248324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561326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299367" y="2585366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Phanerozoic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6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Paleozoic</a:t>
            </a:r>
          </a:p>
        </p:txBody>
      </p:sp>
    </p:spTree>
    <p:extLst>
      <p:ext uri="{BB962C8B-B14F-4D97-AF65-F5344CB8AC3E}">
        <p14:creationId xmlns:p14="http://schemas.microsoft.com/office/powerpoint/2010/main" val="2557654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561326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299367" y="2585366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Phanerozoic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6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2209801"/>
            <a:ext cx="5257800" cy="302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17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60066"/>
            <a:ext cx="3657600" cy="2825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457" y="3561178"/>
            <a:ext cx="4423740" cy="29491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52" y="3561177"/>
            <a:ext cx="4632187" cy="29491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60066"/>
            <a:ext cx="4423740" cy="284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97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3640428" y="2845032"/>
            <a:ext cx="6112096" cy="4233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Permian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40428" y="3268404"/>
            <a:ext cx="6112096" cy="4233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Pennsylvanian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40428" y="3691776"/>
            <a:ext cx="6112096" cy="4233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Mississippian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31463" y="4115148"/>
            <a:ext cx="6121061" cy="430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Devonian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31463" y="4545452"/>
            <a:ext cx="6121060" cy="416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Silurian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40428" y="4961892"/>
            <a:ext cx="6112096" cy="4233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Ordovician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40428" y="5385264"/>
            <a:ext cx="6112096" cy="423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Cambrian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50392" y="5808637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1775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Paleozoic</a:t>
            </a:r>
          </a:p>
        </p:txBody>
      </p:sp>
      <p:sp>
        <p:nvSpPr>
          <p:cNvPr id="31" name="Rectangle 30"/>
          <p:cNvSpPr/>
          <p:nvPr/>
        </p:nvSpPr>
        <p:spPr>
          <a:xfrm rot="16200000">
            <a:off x="2613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Mesozoic</a:t>
            </a:r>
          </a:p>
        </p:txBody>
      </p:sp>
      <p:sp>
        <p:nvSpPr>
          <p:cNvPr id="32" name="Rectangle 31"/>
          <p:cNvSpPr/>
          <p:nvPr/>
        </p:nvSpPr>
        <p:spPr>
          <a:xfrm rot="16200000">
            <a:off x="2610055" y="560441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Cenozoic</a:t>
            </a:r>
          </a:p>
        </p:txBody>
      </p:sp>
      <p:sp>
        <p:nvSpPr>
          <p:cNvPr id="36" name="Rectangle 35"/>
          <p:cNvSpPr/>
          <p:nvPr/>
        </p:nvSpPr>
        <p:spPr>
          <a:xfrm rot="16200000">
            <a:off x="-133490" y="2800489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Phanerozoic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34200" y="3480091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952320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561326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299367" y="2585366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Phanerozoic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6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Paleozoic</a:t>
            </a:r>
          </a:p>
        </p:txBody>
      </p:sp>
      <p:sp>
        <p:nvSpPr>
          <p:cNvPr id="6" name="Rectangle 5"/>
          <p:cNvSpPr/>
          <p:nvPr/>
        </p:nvSpPr>
        <p:spPr>
          <a:xfrm>
            <a:off x="3284425" y="2184265"/>
            <a:ext cx="6479908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Mesozoic</a:t>
            </a:r>
          </a:p>
        </p:txBody>
      </p:sp>
    </p:spTree>
    <p:extLst>
      <p:ext uri="{BB962C8B-B14F-4D97-AF65-F5344CB8AC3E}">
        <p14:creationId xmlns:p14="http://schemas.microsoft.com/office/powerpoint/2010/main" val="413837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561326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299367" y="2585366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Phanerozoic</a:t>
            </a:r>
          </a:p>
        </p:txBody>
      </p:sp>
      <p:sp>
        <p:nvSpPr>
          <p:cNvPr id="6" name="Rectangle 5"/>
          <p:cNvSpPr/>
          <p:nvPr/>
        </p:nvSpPr>
        <p:spPr>
          <a:xfrm>
            <a:off x="3284425" y="2184265"/>
            <a:ext cx="6479908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2362200"/>
            <a:ext cx="1399358" cy="12734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504" y="2362200"/>
            <a:ext cx="3843669" cy="12569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9530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640428" y="1574916"/>
            <a:ext cx="6112096" cy="4233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Cretaceous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40428" y="1998288"/>
            <a:ext cx="6112096" cy="423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Jurassic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40428" y="2421660"/>
            <a:ext cx="6112096" cy="42337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Triassic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50392" y="5808637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1775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Paleozoic</a:t>
            </a:r>
          </a:p>
        </p:txBody>
      </p:sp>
      <p:sp>
        <p:nvSpPr>
          <p:cNvPr id="31" name="Rectangle 30"/>
          <p:cNvSpPr/>
          <p:nvPr/>
        </p:nvSpPr>
        <p:spPr>
          <a:xfrm rot="16200000">
            <a:off x="2613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Mesozoic</a:t>
            </a:r>
          </a:p>
        </p:txBody>
      </p:sp>
      <p:sp>
        <p:nvSpPr>
          <p:cNvPr id="32" name="Rectangle 31"/>
          <p:cNvSpPr/>
          <p:nvPr/>
        </p:nvSpPr>
        <p:spPr>
          <a:xfrm rot="16200000">
            <a:off x="2610055" y="560441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Cenozoic</a:t>
            </a:r>
          </a:p>
        </p:txBody>
      </p:sp>
      <p:sp>
        <p:nvSpPr>
          <p:cNvPr id="36" name="Rectangle 35"/>
          <p:cNvSpPr/>
          <p:nvPr/>
        </p:nvSpPr>
        <p:spPr>
          <a:xfrm rot="16200000">
            <a:off x="-133490" y="2800489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Phanerozoic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10400" y="1533784"/>
            <a:ext cx="129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02779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561326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299367" y="2585366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Phanerozoic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6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Paleozoic</a:t>
            </a:r>
          </a:p>
        </p:txBody>
      </p:sp>
      <p:sp>
        <p:nvSpPr>
          <p:cNvPr id="6" name="Rectangle 5"/>
          <p:cNvSpPr/>
          <p:nvPr/>
        </p:nvSpPr>
        <p:spPr>
          <a:xfrm>
            <a:off x="3284425" y="2184265"/>
            <a:ext cx="6479908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Mesozoic</a:t>
            </a:r>
          </a:p>
        </p:txBody>
      </p:sp>
      <p:sp>
        <p:nvSpPr>
          <p:cNvPr id="7" name="Rectangle 6"/>
          <p:cNvSpPr/>
          <p:nvPr/>
        </p:nvSpPr>
        <p:spPr>
          <a:xfrm>
            <a:off x="3316380" y="522533"/>
            <a:ext cx="6447952" cy="16617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Cenozoic</a:t>
            </a:r>
          </a:p>
        </p:txBody>
      </p:sp>
    </p:spTree>
    <p:extLst>
      <p:ext uri="{BB962C8B-B14F-4D97-AF65-F5344CB8AC3E}">
        <p14:creationId xmlns:p14="http://schemas.microsoft.com/office/powerpoint/2010/main" val="197824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561326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299367" y="2585366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Phanerozoic</a:t>
            </a:r>
          </a:p>
        </p:txBody>
      </p:sp>
      <p:sp>
        <p:nvSpPr>
          <p:cNvPr id="7" name="Rectangle 6"/>
          <p:cNvSpPr/>
          <p:nvPr/>
        </p:nvSpPr>
        <p:spPr>
          <a:xfrm>
            <a:off x="3316380" y="522533"/>
            <a:ext cx="6447952" cy="16617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3124" y="653083"/>
            <a:ext cx="1680476" cy="13648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0" y="624054"/>
            <a:ext cx="1667242" cy="142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7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640428" y="304800"/>
            <a:ext cx="6112096" cy="4233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Quaternary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40428" y="728172"/>
            <a:ext cx="6112096" cy="4233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Neogene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40428" y="1151544"/>
            <a:ext cx="6112096" cy="423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Paleogene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50392" y="5808637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Precambrian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1775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Paleozoic</a:t>
            </a:r>
          </a:p>
        </p:txBody>
      </p:sp>
      <p:sp>
        <p:nvSpPr>
          <p:cNvPr id="31" name="Rectangle 30"/>
          <p:cNvSpPr/>
          <p:nvPr/>
        </p:nvSpPr>
        <p:spPr>
          <a:xfrm rot="16200000">
            <a:off x="2613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Mesozoic</a:t>
            </a:r>
          </a:p>
        </p:txBody>
      </p:sp>
      <p:sp>
        <p:nvSpPr>
          <p:cNvPr id="32" name="Rectangle 31"/>
          <p:cNvSpPr/>
          <p:nvPr/>
        </p:nvSpPr>
        <p:spPr>
          <a:xfrm rot="16200000">
            <a:off x="2610055" y="560441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Cenozoic</a:t>
            </a:r>
          </a:p>
        </p:txBody>
      </p:sp>
      <p:sp>
        <p:nvSpPr>
          <p:cNvPr id="36" name="Rectangle 35"/>
          <p:cNvSpPr/>
          <p:nvPr/>
        </p:nvSpPr>
        <p:spPr>
          <a:xfrm rot="16200000">
            <a:off x="-133490" y="2800489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Phanerozoic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81800" y="304801"/>
            <a:ext cx="129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53947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Geologic Column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629400" y="2037354"/>
            <a:ext cx="4038600" cy="34912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1324" y="1905000"/>
            <a:ext cx="5121876" cy="374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82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629400" y="2037354"/>
            <a:ext cx="4038600" cy="34912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1324" y="1905000"/>
            <a:ext cx="5121876" cy="374031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Geologic Column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 rot="20845167">
            <a:off x="4728600" y="2851949"/>
            <a:ext cx="2961067" cy="18620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11500" b="1" dirty="0">
                <a:latin typeface="Tempus Sans ITC" panose="04020404030D07020202" pitchFamily="82" charset="0"/>
              </a:rPr>
              <a:t>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34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562600" y="2514600"/>
            <a:ext cx="4191000" cy="362298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060900" y="4585262"/>
            <a:ext cx="25597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Eonothem</a:t>
            </a:r>
            <a:endParaRPr lang="en-US" sz="4400" dirty="0">
              <a:ln w="0"/>
              <a:solidFill>
                <a:srgbClr val="FFC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438400" y="2514601"/>
            <a:ext cx="3124200" cy="2899229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476500" y="5413829"/>
            <a:ext cx="30861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512747" y="838200"/>
            <a:ext cx="28410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Erathems</a:t>
            </a:r>
            <a:endParaRPr lang="en-US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867400" y="2514600"/>
            <a:ext cx="381000" cy="312420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5867400" y="1761530"/>
            <a:ext cx="381000" cy="60067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248400" y="2514600"/>
            <a:ext cx="3505200" cy="31242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543800" y="1515070"/>
            <a:ext cx="24581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Systems</a:t>
            </a:r>
          </a:p>
        </p:txBody>
      </p:sp>
      <p:sp>
        <p:nvSpPr>
          <p:cNvPr id="25" name="Curved Left Arrow 24"/>
          <p:cNvSpPr/>
          <p:nvPr/>
        </p:nvSpPr>
        <p:spPr>
          <a:xfrm>
            <a:off x="10026324" y="2061865"/>
            <a:ext cx="467505" cy="1376348"/>
          </a:xfrm>
          <a:prstGeom prst="curved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257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0" grpId="0" animBg="1"/>
      <p:bldP spid="21" grpId="0" animBg="1"/>
      <p:bldP spid="23" grpId="0" animBg="1"/>
      <p:bldP spid="24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200"/>
            <a:ext cx="5410200" cy="3606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895600"/>
            <a:ext cx="5388033" cy="357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65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562600" y="2514600"/>
            <a:ext cx="4191000" cy="362298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060900" y="4585262"/>
            <a:ext cx="25597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Eonothem</a:t>
            </a:r>
            <a:endParaRPr lang="en-US" sz="4400" dirty="0">
              <a:ln w="0"/>
              <a:solidFill>
                <a:srgbClr val="FFC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438400" y="2514601"/>
            <a:ext cx="3124200" cy="2899229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476500" y="5413829"/>
            <a:ext cx="30861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512747" y="838200"/>
            <a:ext cx="28410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Erathems</a:t>
            </a:r>
            <a:endParaRPr lang="en-US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867400" y="2514600"/>
            <a:ext cx="381000" cy="312420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5867400" y="1761530"/>
            <a:ext cx="381000" cy="60067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248400" y="2514600"/>
            <a:ext cx="3505200" cy="31242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543800" y="1515070"/>
            <a:ext cx="24581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Systems</a:t>
            </a:r>
          </a:p>
        </p:txBody>
      </p:sp>
      <p:sp>
        <p:nvSpPr>
          <p:cNvPr id="25" name="Curved Left Arrow 24"/>
          <p:cNvSpPr/>
          <p:nvPr/>
        </p:nvSpPr>
        <p:spPr>
          <a:xfrm>
            <a:off x="10026324" y="2061865"/>
            <a:ext cx="467505" cy="1376348"/>
          </a:xfrm>
          <a:prstGeom prst="curved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29487" y="3966774"/>
            <a:ext cx="104490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Eon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10200" y="219670"/>
            <a:ext cx="10826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Era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89244" y="981670"/>
            <a:ext cx="22739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Periods</a:t>
            </a:r>
          </a:p>
        </p:txBody>
      </p:sp>
    </p:spTree>
    <p:extLst>
      <p:ext uri="{BB962C8B-B14F-4D97-AF65-F5344CB8AC3E}">
        <p14:creationId xmlns:p14="http://schemas.microsoft.com/office/powerpoint/2010/main" val="318369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81940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ill Sans Ultra Bold" panose="020B0A02020104020203" pitchFamily="34" charset="0"/>
              </a:rPr>
              <a:t>The Geologic Column</a:t>
            </a:r>
            <a:endParaRPr lang="en-US" sz="48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Gill Sans Ultra Bold" panose="020B0A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5403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ill Sans Ultra Bold" panose="020B0A02020104020203" pitchFamily="34" charset="0"/>
              </a:rPr>
              <a:t>Important Terminology</a:t>
            </a:r>
            <a:endParaRPr lang="en-US" sz="28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31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r>
              <a:rPr lang="en-US" dirty="0" smtClean="0"/>
              <a:t>Recorded at</a:t>
            </a:r>
          </a:p>
          <a:p>
            <a:r>
              <a:rPr lang="en-US" sz="2800" dirty="0"/>
              <a:t>Chattanooga Public </a:t>
            </a:r>
            <a:r>
              <a:rPr lang="en-US" sz="2800" dirty="0" err="1"/>
              <a:t>Radio</a:t>
            </a:r>
            <a:r>
              <a:rPr lang="en-US" sz="2800" baseline="30000" dirty="0" err="1"/>
              <a:t>SM</a:t>
            </a:r>
            <a:endParaRPr lang="en-US" sz="2800" baseline="30000" dirty="0"/>
          </a:p>
          <a:p>
            <a:r>
              <a:rPr lang="en-US" sz="2800" dirty="0"/>
              <a:t>Classical 90.5 WSMC</a:t>
            </a:r>
          </a:p>
        </p:txBody>
      </p:sp>
    </p:spTree>
    <p:extLst>
      <p:ext uri="{BB962C8B-B14F-4D97-AF65-F5344CB8AC3E}">
        <p14:creationId xmlns:p14="http://schemas.microsoft.com/office/powerpoint/2010/main" val="1952635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394175" y="1881676"/>
            <a:ext cx="5364480" cy="400507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70454" y="1273215"/>
            <a:ext cx="11451470" cy="5301205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Images may appear on more than one slide. Citation is given on the first slide where each image appears.</a:t>
            </a:r>
          </a:p>
          <a:p>
            <a:pPr algn="l"/>
            <a:r>
              <a:rPr lang="en-US" dirty="0"/>
              <a:t>[1a] Zion National Park 489588635, </a:t>
            </a:r>
            <a:r>
              <a:rPr lang="en-US" dirty="0" err="1"/>
              <a:t>kaiborder</a:t>
            </a:r>
            <a:r>
              <a:rPr lang="en-US" dirty="0"/>
              <a:t>, Thinkstock, </a:t>
            </a:r>
            <a:r>
              <a:rPr lang="en-US" dirty="0">
                <a:ea typeface="Calibri" panose="020F0502020204030204" pitchFamily="34" charset="0"/>
              </a:rPr>
              <a:t>Thinkstock Image Subscription </a:t>
            </a:r>
            <a:r>
              <a:rPr lang="en-US" dirty="0" smtClean="0">
                <a:ea typeface="Calibri" panose="020F0502020204030204" pitchFamily="34" charset="0"/>
              </a:rPr>
              <a:t>Agreement</a:t>
            </a:r>
          </a:p>
          <a:p>
            <a:pPr algn="l"/>
            <a:r>
              <a:rPr lang="en-US" dirty="0" smtClean="0">
                <a:ea typeface="Calibri" panose="020F0502020204030204" pitchFamily="34" charset="0"/>
              </a:rPr>
              <a:t>[1b] </a:t>
            </a:r>
            <a:r>
              <a:rPr lang="en-US" dirty="0"/>
              <a:t>Folded rocks 24286621 </a:t>
            </a:r>
            <a:r>
              <a:rPr lang="en-US" dirty="0" err="1"/>
              <a:t>Matauw</a:t>
            </a:r>
            <a:r>
              <a:rPr lang="en-US" dirty="0"/>
              <a:t>, Getty Images (US), Inc. Subscription </a:t>
            </a:r>
            <a:r>
              <a:rPr lang="en-US" dirty="0" smtClean="0"/>
              <a:t>Agreement</a:t>
            </a:r>
            <a:endParaRPr lang="en-US" dirty="0" smtClean="0">
              <a:ea typeface="Calibri" panose="020F0502020204030204" pitchFamily="34" charset="0"/>
            </a:endParaRPr>
          </a:p>
          <a:p>
            <a:pPr algn="l"/>
            <a:r>
              <a:rPr lang="en-US" dirty="0" smtClean="0">
                <a:ea typeface="Calibri" panose="020F0502020204030204" pitchFamily="34" charset="0"/>
              </a:rPr>
              <a:t>[</a:t>
            </a:r>
            <a:r>
              <a:rPr lang="en-US" dirty="0">
                <a:ea typeface="Calibri" panose="020F0502020204030204" pitchFamily="34" charset="0"/>
              </a:rPr>
              <a:t>1c] Blue Mesa Petrified Forest National Park 479232619, </a:t>
            </a:r>
            <a:r>
              <a:rPr lang="en-US" dirty="0" err="1" smtClean="0">
                <a:ea typeface="Calibri" panose="020F0502020204030204" pitchFamily="34" charset="0"/>
              </a:rPr>
              <a:t>estivillml</a:t>
            </a:r>
            <a:r>
              <a:rPr lang="en-US" dirty="0" smtClean="0">
                <a:ea typeface="Calibri" panose="020F0502020204030204" pitchFamily="34" charset="0"/>
              </a:rPr>
              <a:t>, </a:t>
            </a:r>
            <a:r>
              <a:rPr lang="en-US" dirty="0"/>
              <a:t>Thinkstock, Thinkstock Image Subscription </a:t>
            </a:r>
            <a:r>
              <a:rPr lang="en-US" dirty="0" smtClean="0"/>
              <a:t>Agreement</a:t>
            </a:r>
            <a:endParaRPr lang="en-US" dirty="0" smtClean="0">
              <a:ea typeface="Calibri" panose="020F0502020204030204" pitchFamily="34" charset="0"/>
            </a:endParaRPr>
          </a:p>
          <a:p>
            <a:pPr algn="l"/>
            <a:r>
              <a:rPr lang="en-US" dirty="0" smtClean="0">
                <a:ea typeface="Calibri" panose="020F0502020204030204" pitchFamily="34" charset="0"/>
              </a:rPr>
              <a:t>[1d] </a:t>
            </a:r>
            <a:r>
              <a:rPr lang="en-US" dirty="0">
                <a:ea typeface="Calibri" panose="020F0502020204030204" pitchFamily="34" charset="0"/>
              </a:rPr>
              <a:t>Bryce Canyon National Park, Keith </a:t>
            </a:r>
            <a:r>
              <a:rPr lang="en-US" dirty="0" smtClean="0">
                <a:ea typeface="Calibri" panose="020F0502020204030204" pitchFamily="34" charset="0"/>
              </a:rPr>
              <a:t>Snyder</a:t>
            </a:r>
          </a:p>
          <a:p>
            <a:pPr algn="l"/>
            <a:r>
              <a:rPr lang="en-US" dirty="0" smtClean="0">
                <a:ea typeface="Calibri" panose="020F0502020204030204" pitchFamily="34" charset="0"/>
              </a:rPr>
              <a:t>[1e]</a:t>
            </a:r>
            <a:r>
              <a:rPr lang="en-US" dirty="0"/>
              <a:t> Folded rocks, Raul </a:t>
            </a:r>
            <a:r>
              <a:rPr lang="en-US" dirty="0" err="1"/>
              <a:t>Esperante</a:t>
            </a:r>
            <a:r>
              <a:rPr lang="en-US" dirty="0"/>
              <a:t>, used with </a:t>
            </a:r>
            <a:r>
              <a:rPr lang="en-US" dirty="0" smtClean="0"/>
              <a:t>permission</a:t>
            </a:r>
            <a:endParaRPr lang="en-US" dirty="0" smtClean="0">
              <a:ea typeface="Calibri" panose="020F0502020204030204" pitchFamily="34" charset="0"/>
            </a:endParaRPr>
          </a:p>
          <a:p>
            <a:pPr algn="l"/>
            <a:r>
              <a:rPr lang="en-US" dirty="0" smtClean="0">
                <a:ea typeface="Calibri" panose="020F0502020204030204" pitchFamily="34" charset="0"/>
              </a:rPr>
              <a:t>[1f] </a:t>
            </a:r>
            <a:r>
              <a:rPr lang="en-US" dirty="0" smtClean="0"/>
              <a:t>Grand Canyon, </a:t>
            </a:r>
            <a:r>
              <a:rPr lang="en-US" dirty="0"/>
              <a:t>taken by Ed </a:t>
            </a:r>
            <a:r>
              <a:rPr lang="en-US" dirty="0" err="1"/>
              <a:t>Chatelain</a:t>
            </a:r>
            <a:r>
              <a:rPr lang="en-US" dirty="0"/>
              <a:t>, used with </a:t>
            </a:r>
            <a:r>
              <a:rPr lang="en-US" dirty="0" smtClean="0"/>
              <a:t>permission</a:t>
            </a:r>
          </a:p>
          <a:p>
            <a:pPr algn="l"/>
            <a:r>
              <a:rPr lang="en-US" dirty="0" smtClean="0">
                <a:ea typeface="Calibri" panose="020F0502020204030204" pitchFamily="34" charset="0"/>
              </a:rPr>
              <a:t>[2a</a:t>
            </a:r>
            <a:r>
              <a:rPr lang="en-US" dirty="0">
                <a:ea typeface="Calibri" panose="020F0502020204030204" pitchFamily="34" charset="0"/>
              </a:rPr>
              <a:t>] Mammoth </a:t>
            </a:r>
            <a:r>
              <a:rPr lang="en-US" dirty="0" smtClean="0">
                <a:ea typeface="Calibri" panose="020F0502020204030204" pitchFamily="34" charset="0"/>
              </a:rPr>
              <a:t>skeleton 186043, </a:t>
            </a:r>
            <a:r>
              <a:rPr lang="en-US" dirty="0" err="1" smtClean="0">
                <a:ea typeface="Calibri" panose="020F0502020204030204" pitchFamily="34" charset="0"/>
              </a:rPr>
              <a:t>Escaflowne</a:t>
            </a:r>
            <a:r>
              <a:rPr lang="en-US" dirty="0" smtClean="0">
                <a:ea typeface="Calibri" panose="020F0502020204030204" pitchFamily="34" charset="0"/>
              </a:rPr>
              <a:t>, </a:t>
            </a:r>
            <a:r>
              <a:rPr lang="en-US" dirty="0"/>
              <a:t>Getty Images (US), Inc. </a:t>
            </a:r>
            <a:r>
              <a:rPr lang="en-US" dirty="0" smtClean="0"/>
              <a:t>Subscription</a:t>
            </a:r>
            <a:endParaRPr lang="en-US" dirty="0" smtClean="0">
              <a:ea typeface="Calibri" panose="020F0502020204030204" pitchFamily="34" charset="0"/>
            </a:endParaRPr>
          </a:p>
          <a:p>
            <a:pPr algn="l"/>
            <a:r>
              <a:rPr lang="en-US" dirty="0" smtClean="0">
                <a:ea typeface="Calibri" panose="020F0502020204030204" pitchFamily="34" charset="0"/>
              </a:rPr>
              <a:t>[2b]</a:t>
            </a:r>
            <a:r>
              <a:rPr lang="fi-FI" dirty="0">
                <a:ea typeface="Calibri" panose="020F0502020204030204" pitchFamily="34" charset="0"/>
              </a:rPr>
              <a:t> Tyrannosaurus Rex </a:t>
            </a:r>
            <a:r>
              <a:rPr lang="fi-FI" dirty="0" smtClean="0">
                <a:ea typeface="Calibri" panose="020F0502020204030204" pitchFamily="34" charset="0"/>
              </a:rPr>
              <a:t>skeleton, </a:t>
            </a:r>
            <a:r>
              <a:rPr lang="fi-FI" dirty="0">
                <a:ea typeface="Calibri" panose="020F0502020204030204" pitchFamily="34" charset="0"/>
              </a:rPr>
              <a:t>23393902 </a:t>
            </a:r>
            <a:r>
              <a:rPr lang="fi-FI" dirty="0" smtClean="0">
                <a:ea typeface="Calibri" panose="020F0502020204030204" pitchFamily="34" charset="0"/>
              </a:rPr>
              <a:t>LeventKonuk, </a:t>
            </a:r>
            <a:r>
              <a:rPr lang="en-US" dirty="0"/>
              <a:t>Getty Images (US), Inc. </a:t>
            </a:r>
            <a:r>
              <a:rPr lang="en-US" dirty="0" smtClean="0"/>
              <a:t>Subscription</a:t>
            </a:r>
            <a:endParaRPr lang="en-US" dirty="0" smtClean="0">
              <a:ea typeface="Calibri" panose="020F0502020204030204" pitchFamily="34" charset="0"/>
            </a:endParaRPr>
          </a:p>
          <a:p>
            <a:pPr algn="l"/>
            <a:r>
              <a:rPr lang="en-US" dirty="0" smtClean="0">
                <a:ea typeface="Calibri" panose="020F0502020204030204" pitchFamily="34" charset="0"/>
              </a:rPr>
              <a:t>[2c</a:t>
            </a:r>
            <a:r>
              <a:rPr lang="en-US" dirty="0">
                <a:ea typeface="Calibri" panose="020F0502020204030204" pitchFamily="34" charset="0"/>
              </a:rPr>
              <a:t>] Saber-toothed cat </a:t>
            </a:r>
            <a:r>
              <a:rPr lang="en-US" dirty="0" smtClean="0">
                <a:ea typeface="Calibri" panose="020F0502020204030204" pitchFamily="34" charset="0"/>
              </a:rPr>
              <a:t>skull 825334, </a:t>
            </a:r>
            <a:r>
              <a:rPr lang="en-US" dirty="0" err="1" smtClean="0">
                <a:ea typeface="Calibri" panose="020F0502020204030204" pitchFamily="34" charset="0"/>
              </a:rPr>
              <a:t>pixeldigits</a:t>
            </a:r>
            <a:r>
              <a:rPr lang="en-US" dirty="0" smtClean="0">
                <a:ea typeface="Calibri" panose="020F0502020204030204" pitchFamily="34" charset="0"/>
              </a:rPr>
              <a:t>, </a:t>
            </a:r>
            <a:r>
              <a:rPr lang="en-US" dirty="0"/>
              <a:t>Getty Images (US), Inc. </a:t>
            </a:r>
            <a:r>
              <a:rPr lang="en-US" dirty="0" smtClean="0"/>
              <a:t>Subscription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  <a:p>
            <a:pPr algn="l"/>
            <a:endParaRPr lang="en-US" dirty="0" smtClean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l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34849" y="599653"/>
            <a:ext cx="12257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Images </a:t>
            </a:r>
            <a:r>
              <a:rPr lang="en-US" sz="2000" dirty="0">
                <a:solidFill>
                  <a:srgbClr val="FFFFFF"/>
                </a:solidFill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3771577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394175" y="1881676"/>
            <a:ext cx="5364480" cy="400507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70454" y="1273215"/>
            <a:ext cx="11451470" cy="5301205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[3a] Seligman tracks, Leonard Brand, used with permission</a:t>
            </a:r>
          </a:p>
          <a:p>
            <a:pPr algn="l"/>
            <a:r>
              <a:rPr lang="en-US" dirty="0"/>
              <a:t>[3b] Fossil tracks, Leonard Brand, used with permission</a:t>
            </a:r>
          </a:p>
          <a:p>
            <a:pPr algn="l"/>
            <a:r>
              <a:rPr lang="en-US" dirty="0"/>
              <a:t>[3c] Large Coconino fossil tracks, Leonard Brand, used with permission</a:t>
            </a:r>
          </a:p>
          <a:p>
            <a:pPr algn="l"/>
            <a:r>
              <a:rPr lang="en-US" dirty="0"/>
              <a:t>[3d] Fossil tracks, Leonard Brand, used with permission</a:t>
            </a:r>
          </a:p>
          <a:p>
            <a:pPr algn="l">
              <a:lnSpc>
                <a:spcPct val="120000"/>
              </a:lnSpc>
            </a:pPr>
            <a:r>
              <a:rPr lang="en-US" dirty="0" smtClean="0"/>
              <a:t>[</a:t>
            </a:r>
            <a:r>
              <a:rPr lang="en-US" dirty="0"/>
              <a:t>4a] </a:t>
            </a:r>
            <a:r>
              <a:rPr lang="en-US" dirty="0" smtClean="0"/>
              <a:t>Fossilized </a:t>
            </a:r>
            <a:r>
              <a:rPr lang="en-US" dirty="0"/>
              <a:t>eggs of a </a:t>
            </a:r>
            <a:r>
              <a:rPr lang="en-US" dirty="0" err="1"/>
              <a:t>Hadrosaur</a:t>
            </a:r>
            <a:r>
              <a:rPr lang="en-US" dirty="0"/>
              <a:t> dinosaur 55805314, </a:t>
            </a:r>
            <a:r>
              <a:rPr lang="en-US" dirty="0" err="1"/>
              <a:t>xijian</a:t>
            </a:r>
            <a:r>
              <a:rPr lang="en-US" dirty="0" smtClean="0"/>
              <a:t>,</a:t>
            </a:r>
            <a:r>
              <a:rPr lang="en-US" dirty="0"/>
              <a:t> Getty Images (US), Inc. </a:t>
            </a:r>
            <a:r>
              <a:rPr lang="en-US" dirty="0" smtClean="0"/>
              <a:t>Subscription</a:t>
            </a:r>
          </a:p>
          <a:p>
            <a:pPr algn="l">
              <a:lnSpc>
                <a:spcPct val="120000"/>
              </a:lnSpc>
            </a:pPr>
            <a:r>
              <a:rPr lang="en-US" dirty="0" smtClean="0"/>
              <a:t>[</a:t>
            </a:r>
            <a:r>
              <a:rPr lang="en-US" dirty="0"/>
              <a:t>4b] </a:t>
            </a:r>
            <a:r>
              <a:rPr lang="en-US" dirty="0" smtClean="0"/>
              <a:t>Dinosaur </a:t>
            </a:r>
            <a:r>
              <a:rPr lang="en-US" dirty="0"/>
              <a:t>egg 734309, </a:t>
            </a:r>
            <a:r>
              <a:rPr lang="en-US" dirty="0" err="1"/>
              <a:t>samkee</a:t>
            </a:r>
            <a:r>
              <a:rPr lang="en-US" dirty="0" smtClean="0"/>
              <a:t>,</a:t>
            </a:r>
            <a:r>
              <a:rPr lang="en-US" dirty="0"/>
              <a:t> Getty Images (US), Inc. </a:t>
            </a:r>
            <a:r>
              <a:rPr lang="en-US" dirty="0" smtClean="0"/>
              <a:t>Subscription</a:t>
            </a:r>
          </a:p>
          <a:p>
            <a:pPr algn="l">
              <a:lnSpc>
                <a:spcPct val="120000"/>
              </a:lnSpc>
            </a:pPr>
            <a:r>
              <a:rPr lang="en-US" dirty="0" smtClean="0"/>
              <a:t>[5a] </a:t>
            </a:r>
            <a:r>
              <a:rPr lang="en-US" dirty="0"/>
              <a:t>Ammonite macro 5175661, </a:t>
            </a:r>
            <a:r>
              <a:rPr lang="en-US" dirty="0" err="1"/>
              <a:t>ManoAfrica</a:t>
            </a:r>
            <a:r>
              <a:rPr lang="en-US" dirty="0" smtClean="0"/>
              <a:t>,</a:t>
            </a:r>
            <a:r>
              <a:rPr lang="en-US" dirty="0"/>
              <a:t> Getty Images (US), Inc. </a:t>
            </a:r>
            <a:r>
              <a:rPr lang="en-US" dirty="0" smtClean="0"/>
              <a:t>Subscription</a:t>
            </a:r>
          </a:p>
          <a:p>
            <a:pPr algn="l">
              <a:lnSpc>
                <a:spcPct val="120000"/>
              </a:lnSpc>
            </a:pPr>
            <a:r>
              <a:rPr lang="en-US" dirty="0" smtClean="0"/>
              <a:t>[</a:t>
            </a:r>
            <a:r>
              <a:rPr lang="en-US" dirty="0"/>
              <a:t>5b] </a:t>
            </a:r>
            <a:r>
              <a:rPr lang="en-US" dirty="0" err="1"/>
              <a:t>Elrathia</a:t>
            </a:r>
            <a:r>
              <a:rPr lang="en-US" dirty="0"/>
              <a:t> </a:t>
            </a:r>
            <a:r>
              <a:rPr lang="en-US" dirty="0" err="1"/>
              <a:t>kingii</a:t>
            </a:r>
            <a:r>
              <a:rPr lang="en-US" dirty="0"/>
              <a:t> Trilobite 4974845, Tyrannosaur, Getty Images (US), Inc. </a:t>
            </a:r>
            <a:r>
              <a:rPr lang="en-US" dirty="0" smtClean="0"/>
              <a:t>Subscription</a:t>
            </a:r>
          </a:p>
          <a:p>
            <a:pPr algn="l">
              <a:lnSpc>
                <a:spcPct val="120000"/>
              </a:lnSpc>
            </a:pPr>
            <a:r>
              <a:rPr lang="en-US" dirty="0" smtClean="0"/>
              <a:t>[</a:t>
            </a:r>
            <a:r>
              <a:rPr lang="en-US" dirty="0"/>
              <a:t>5c] </a:t>
            </a:r>
            <a:r>
              <a:rPr lang="en-US" dirty="0" smtClean="0"/>
              <a:t>Fossil fish 36471134 </a:t>
            </a:r>
            <a:r>
              <a:rPr lang="en-US" dirty="0" err="1" smtClean="0"/>
              <a:t>gsaielli</a:t>
            </a:r>
            <a:r>
              <a:rPr lang="en-US" dirty="0" smtClean="0"/>
              <a:t>,</a:t>
            </a:r>
            <a:r>
              <a:rPr lang="en-US" dirty="0"/>
              <a:t> Getty Images (US), Inc. </a:t>
            </a:r>
            <a:r>
              <a:rPr lang="en-US" dirty="0" smtClean="0"/>
              <a:t>Subscription</a:t>
            </a:r>
          </a:p>
          <a:p>
            <a:pPr algn="l">
              <a:lnSpc>
                <a:spcPct val="120000"/>
              </a:lnSpc>
            </a:pPr>
            <a:r>
              <a:rPr lang="en-US" dirty="0" smtClean="0"/>
              <a:t>[</a:t>
            </a:r>
            <a:r>
              <a:rPr lang="en-US" dirty="0"/>
              <a:t>5d] Coprolite 177443097, </a:t>
            </a:r>
            <a:r>
              <a:rPr lang="en-US" dirty="0" err="1" smtClean="0"/>
              <a:t>Gfrandsen</a:t>
            </a:r>
            <a:r>
              <a:rPr lang="en-US" dirty="0" smtClean="0"/>
              <a:t>,</a:t>
            </a:r>
            <a:r>
              <a:rPr lang="en-US" dirty="0"/>
              <a:t> Thinkstock, Thinkstock Image Subscription </a:t>
            </a:r>
            <a:r>
              <a:rPr lang="en-US" dirty="0" smtClean="0"/>
              <a:t>Agreement</a:t>
            </a:r>
          </a:p>
          <a:p>
            <a:pPr algn="l">
              <a:lnSpc>
                <a:spcPct val="120000"/>
              </a:lnSpc>
            </a:pPr>
            <a:r>
              <a:rPr lang="en-US" dirty="0" smtClean="0"/>
              <a:t>[</a:t>
            </a:r>
            <a:r>
              <a:rPr lang="en-US" dirty="0"/>
              <a:t>8c] </a:t>
            </a:r>
            <a:r>
              <a:rPr lang="en-US" dirty="0" smtClean="0"/>
              <a:t>Cliff 105813791</a:t>
            </a:r>
            <a:r>
              <a:rPr lang="en-US" dirty="0"/>
              <a:t>, </a:t>
            </a:r>
            <a:r>
              <a:rPr lang="en-US" dirty="0" err="1"/>
              <a:t>Dejan</a:t>
            </a:r>
            <a:r>
              <a:rPr lang="en-US" dirty="0"/>
              <a:t> </a:t>
            </a:r>
            <a:r>
              <a:rPr lang="en-US" dirty="0" smtClean="0"/>
              <a:t>Nikolic, </a:t>
            </a:r>
            <a:r>
              <a:rPr lang="en-US" dirty="0"/>
              <a:t>Thinkstock, Thinkstock Image Subscription </a:t>
            </a:r>
            <a:r>
              <a:rPr lang="en-US" dirty="0" smtClean="0"/>
              <a:t>Agreement</a:t>
            </a:r>
          </a:p>
          <a:p>
            <a:pPr algn="l">
              <a:lnSpc>
                <a:spcPct val="120000"/>
              </a:lnSpc>
            </a:pPr>
            <a:r>
              <a:rPr lang="en-US" dirty="0" smtClean="0"/>
              <a:t>[8d] </a:t>
            </a:r>
            <a:r>
              <a:rPr lang="en-US" dirty="0"/>
              <a:t>Colorado </a:t>
            </a:r>
            <a:r>
              <a:rPr lang="en-US" dirty="0" smtClean="0"/>
              <a:t>River </a:t>
            </a:r>
            <a:r>
              <a:rPr lang="en-US" dirty="0"/>
              <a:t>in the </a:t>
            </a:r>
            <a:r>
              <a:rPr lang="en-US" dirty="0" smtClean="0"/>
              <a:t>Grand </a:t>
            </a:r>
            <a:r>
              <a:rPr lang="en-US" dirty="0"/>
              <a:t>Canyon 33169492, </a:t>
            </a:r>
            <a:r>
              <a:rPr lang="en-US" dirty="0" err="1"/>
              <a:t>OlegBogdan</a:t>
            </a:r>
            <a:r>
              <a:rPr lang="en-US" dirty="0"/>
              <a:t>, Getty Images (US), Inc. Subscription</a:t>
            </a:r>
          </a:p>
          <a:p>
            <a:pPr algn="l">
              <a:lnSpc>
                <a:spcPct val="120000"/>
              </a:lnSpc>
            </a:pPr>
            <a:endParaRPr lang="en-US" dirty="0" smtClean="0"/>
          </a:p>
          <a:p>
            <a:pPr algn="l"/>
            <a:endParaRPr lang="en-US" dirty="0" smtClean="0">
              <a:solidFill>
                <a:schemeClr val="bg1"/>
              </a:solidFill>
            </a:endParaRPr>
          </a:p>
          <a:p>
            <a:pPr algn="l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34849" y="599653"/>
            <a:ext cx="12257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Images </a:t>
            </a:r>
            <a:r>
              <a:rPr lang="en-US" sz="2000" dirty="0">
                <a:solidFill>
                  <a:srgbClr val="FFFFFF"/>
                </a:solidFill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4291185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394175" y="1881676"/>
            <a:ext cx="5364480" cy="400507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70454" y="1273215"/>
            <a:ext cx="11451470" cy="5301205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dirty="0"/>
              <a:t>[13] Grand Stair Case, Ron Hight</a:t>
            </a:r>
          </a:p>
          <a:p>
            <a:pPr algn="l">
              <a:lnSpc>
                <a:spcPct val="120000"/>
              </a:lnSpc>
            </a:pPr>
            <a:r>
              <a:rPr lang="en-US" dirty="0"/>
              <a:t>[17] Clarence Dutton, http://commons.wikimedia.org/wiki/File:Clarence_Dutton_NOAA.jpg, public domain</a:t>
            </a:r>
          </a:p>
          <a:p>
            <a:pPr algn="l">
              <a:lnSpc>
                <a:spcPct val="120000"/>
              </a:lnSpc>
            </a:pPr>
            <a:r>
              <a:rPr lang="en-US" dirty="0" smtClean="0"/>
              <a:t>[</a:t>
            </a:r>
            <a:r>
              <a:rPr lang="en-US" dirty="0"/>
              <a:t>26a] Ancient Lizard Fossil 21484571, </a:t>
            </a:r>
            <a:r>
              <a:rPr lang="en-US" dirty="0" err="1"/>
              <a:t>kvkirillov</a:t>
            </a:r>
            <a:r>
              <a:rPr lang="en-US" dirty="0"/>
              <a:t>, Getty Images (US), Inc. Subscription</a:t>
            </a:r>
          </a:p>
          <a:p>
            <a:pPr algn="l">
              <a:lnSpc>
                <a:spcPct val="120000"/>
              </a:lnSpc>
            </a:pPr>
            <a:r>
              <a:rPr lang="en-US" dirty="0"/>
              <a:t>[26b] Fossil 125989606, Top Photo Corporation, Thinkstock, Thinkstock Image Subscription Agreement</a:t>
            </a:r>
          </a:p>
          <a:p>
            <a:pPr algn="l">
              <a:lnSpc>
                <a:spcPct val="120000"/>
              </a:lnSpc>
            </a:pPr>
            <a:r>
              <a:rPr lang="en-US" dirty="0"/>
              <a:t>[26c] </a:t>
            </a:r>
            <a:r>
              <a:rPr lang="en-US" dirty="0" err="1"/>
              <a:t>Elrathia</a:t>
            </a:r>
            <a:r>
              <a:rPr lang="en-US" dirty="0"/>
              <a:t> </a:t>
            </a:r>
            <a:r>
              <a:rPr lang="en-US" dirty="0" err="1"/>
              <a:t>kingii</a:t>
            </a:r>
            <a:r>
              <a:rPr lang="en-US" dirty="0"/>
              <a:t> Trilobite 4974845, Tyrannosaur, Getty Images (US), Inc. Subscription</a:t>
            </a:r>
          </a:p>
          <a:p>
            <a:pPr algn="l">
              <a:lnSpc>
                <a:spcPct val="120000"/>
              </a:lnSpc>
            </a:pPr>
            <a:r>
              <a:rPr lang="en-US" dirty="0"/>
              <a:t>[26d] Triceratops fossil skull 43436804, </a:t>
            </a:r>
            <a:r>
              <a:rPr lang="en-US" dirty="0" err="1"/>
              <a:t>herraez</a:t>
            </a:r>
            <a:r>
              <a:rPr lang="en-US" dirty="0"/>
              <a:t>, Getty Images (US), Inc. Subscription [26e] Fish fossil background 91825184, Chris Crowley, Thinkstock, Thinkstock Image Subscription Agreement</a:t>
            </a:r>
          </a:p>
          <a:p>
            <a:pPr algn="l">
              <a:lnSpc>
                <a:spcPct val="120000"/>
              </a:lnSpc>
            </a:pPr>
            <a:r>
              <a:rPr lang="en-US" dirty="0"/>
              <a:t>[26f] Fossil opal ammonite 23873239, </a:t>
            </a:r>
            <a:r>
              <a:rPr lang="en-US" dirty="0" err="1"/>
              <a:t>hsvrs</a:t>
            </a:r>
            <a:r>
              <a:rPr lang="en-US" dirty="0"/>
              <a:t>,, Getty Images (US), Inc. Subscription</a:t>
            </a:r>
          </a:p>
          <a:p>
            <a:pPr algn="l">
              <a:lnSpc>
                <a:spcPct val="120000"/>
              </a:lnSpc>
            </a:pPr>
            <a:r>
              <a:rPr lang="en-US" dirty="0"/>
              <a:t>[29] Paleozoic community painting, Katherine Holder</a:t>
            </a:r>
          </a:p>
          <a:p>
            <a:pPr algn="l">
              <a:lnSpc>
                <a:spcPct val="120000"/>
              </a:lnSpc>
            </a:pPr>
            <a:r>
              <a:rPr lang="en-US" dirty="0"/>
              <a:t>[32b] Ichthyosaur 5364039 Tyrannosaur, Getty Images (US), Inc. Subscription</a:t>
            </a:r>
          </a:p>
          <a:p>
            <a:pPr algn="l"/>
            <a:endParaRPr lang="en-US" sz="2400" dirty="0" smtClean="0">
              <a:solidFill>
                <a:schemeClr val="bg1"/>
              </a:solidFill>
            </a:endParaRPr>
          </a:p>
          <a:p>
            <a:pPr algn="l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34849" y="599653"/>
            <a:ext cx="12257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Images </a:t>
            </a:r>
            <a:r>
              <a:rPr lang="en-US" sz="2000" dirty="0">
                <a:solidFill>
                  <a:srgbClr val="FFFFFF"/>
                </a:solidFill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1044031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981200" y="914400"/>
            <a:ext cx="8229600" cy="5181600"/>
          </a:xfrm>
        </p:spPr>
        <p:txBody>
          <a:bodyPr/>
          <a:lstStyle/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Special Thanks</a:t>
            </a:r>
            <a:endParaRPr lang="en-US" b="1" dirty="0"/>
          </a:p>
          <a:p>
            <a:endParaRPr lang="en-US" b="1" dirty="0"/>
          </a:p>
          <a:p>
            <a:r>
              <a:rPr lang="en-US" sz="2800" dirty="0"/>
              <a:t>Foundation for Adventist Education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081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272138"/>
            <a:ext cx="4568511" cy="4075112"/>
          </a:xfrm>
        </p:spPr>
      </p:pic>
      <p:sp>
        <p:nvSpPr>
          <p:cNvPr id="2" name="TextBox 1"/>
          <p:cNvSpPr txBox="1"/>
          <p:nvPr/>
        </p:nvSpPr>
        <p:spPr>
          <a:xfrm>
            <a:off x="3808255" y="5317434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Origins Curriculum Resources 2015</a:t>
            </a:r>
          </a:p>
        </p:txBody>
      </p:sp>
    </p:spTree>
    <p:extLst>
      <p:ext uri="{BB962C8B-B14F-4D97-AF65-F5344CB8AC3E}">
        <p14:creationId xmlns:p14="http://schemas.microsoft.com/office/powerpoint/2010/main" val="3974899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4268"/>
            <a:ext cx="9144000" cy="51494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4268"/>
            <a:ext cx="9144000" cy="51494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72428"/>
            <a:ext cx="9117496" cy="51345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05101" y="5410201"/>
            <a:ext cx="678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Southern Adventist University 2015</a:t>
            </a:r>
          </a:p>
        </p:txBody>
      </p:sp>
    </p:spTree>
    <p:extLst>
      <p:ext uri="{BB962C8B-B14F-4D97-AF65-F5344CB8AC3E}">
        <p14:creationId xmlns:p14="http://schemas.microsoft.com/office/powerpoint/2010/main" val="3820731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654" y="1295401"/>
            <a:ext cx="6202693" cy="36027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90802" y="5410201"/>
            <a:ext cx="7086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Seventh-day Adventist North American Division 2015</a:t>
            </a:r>
          </a:p>
        </p:txBody>
      </p:sp>
    </p:spTree>
    <p:extLst>
      <p:ext uri="{BB962C8B-B14F-4D97-AF65-F5344CB8AC3E}">
        <p14:creationId xmlns:p14="http://schemas.microsoft.com/office/powerpoint/2010/main" val="3456583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57200"/>
            <a:ext cx="2743200" cy="36663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4233161"/>
            <a:ext cx="2971800" cy="20442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886201"/>
            <a:ext cx="3542793" cy="2362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393" y="879080"/>
            <a:ext cx="3810000" cy="253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92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1" y="1676401"/>
            <a:ext cx="5230895" cy="3024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1" y="5410201"/>
            <a:ext cx="678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General Conference of Seventh-day Adventists 2015</a:t>
            </a:r>
          </a:p>
        </p:txBody>
      </p:sp>
    </p:spTree>
    <p:extLst>
      <p:ext uri="{BB962C8B-B14F-4D97-AF65-F5344CB8AC3E}">
        <p14:creationId xmlns:p14="http://schemas.microsoft.com/office/powerpoint/2010/main" val="148919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5269469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SCORE Southern Center for Origins Research &amp; Education 2015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81339"/>
            <a:ext cx="9144000" cy="289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41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29485" y="2401669"/>
            <a:ext cx="19330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Terms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57318" y="3446860"/>
            <a:ext cx="207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Fossils</a:t>
            </a:r>
          </a:p>
        </p:txBody>
      </p:sp>
      <p:sp>
        <p:nvSpPr>
          <p:cNvPr id="5" name="Rectangle 4"/>
          <p:cNvSpPr/>
          <p:nvPr/>
        </p:nvSpPr>
        <p:spPr>
          <a:xfrm>
            <a:off x="5242252" y="4457822"/>
            <a:ext cx="1737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Ideas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9801" y="5468784"/>
            <a:ext cx="2782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Evidence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2727942" y="762001"/>
            <a:ext cx="676659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Geologic Column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397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7566" y="2967336"/>
            <a:ext cx="80368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What is the Geologic Column?</a:t>
            </a:r>
          </a:p>
        </p:txBody>
      </p:sp>
    </p:spTree>
    <p:extLst>
      <p:ext uri="{BB962C8B-B14F-4D97-AF65-F5344CB8AC3E}">
        <p14:creationId xmlns:p14="http://schemas.microsoft.com/office/powerpoint/2010/main" val="2698094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S11-179-Naranco-Fm-El-Tranqueru-Asturias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270" y="3657600"/>
            <a:ext cx="4224930" cy="28360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60842"/>
            <a:ext cx="3990109" cy="27566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26720"/>
            <a:ext cx="3990109" cy="29260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978" y="438240"/>
            <a:ext cx="4224222" cy="29145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0" y="1524000"/>
            <a:ext cx="2703038" cy="40545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6262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1066800"/>
            <a:ext cx="9144000" cy="4724400"/>
          </a:xfrm>
          <a:prstGeom prst="rect">
            <a:avLst/>
          </a:prstGeom>
          <a:solidFill>
            <a:srgbClr val="B49F50">
              <a:alpha val="25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1400" y="1828800"/>
            <a:ext cx="4953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Layers = Strata</a:t>
            </a:r>
          </a:p>
          <a:p>
            <a:pPr algn="ct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empus Sans ITC" panose="04020404030D07020202" pitchFamily="82" charset="0"/>
              </a:rPr>
              <a:t>(plural)</a:t>
            </a:r>
          </a:p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79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5.4|2.8|3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18359</TotalTime>
  <Words>1475</Words>
  <Application>Microsoft Office PowerPoint</Application>
  <PresentationFormat>Widescreen</PresentationFormat>
  <Paragraphs>275</Paragraphs>
  <Slides>51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51</vt:i4>
      </vt:variant>
    </vt:vector>
  </HeadingPairs>
  <TitlesOfParts>
    <vt:vector size="62" baseType="lpstr">
      <vt:lpstr>Arial</vt:lpstr>
      <vt:lpstr>Calibri</vt:lpstr>
      <vt:lpstr>Garamond</vt:lpstr>
      <vt:lpstr>Gill Sans Ultra Bold</vt:lpstr>
      <vt:lpstr>Tahoma</vt:lpstr>
      <vt:lpstr>Tempus Sans ITC</vt:lpstr>
      <vt:lpstr>Tunga</vt:lpstr>
      <vt:lpstr>1_Office Theme</vt:lpstr>
      <vt:lpstr>2_Office Theme</vt:lpstr>
      <vt:lpstr>BlackTie</vt:lpstr>
      <vt:lpstr>2_BlackTie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Grand Staircase</vt:lpstr>
      <vt:lpstr>Grand Staircase</vt:lpstr>
      <vt:lpstr>Grand Staircase</vt:lpstr>
      <vt:lpstr>Grand Staircase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Geologic Column</vt:lpstr>
      <vt:lpstr>The Geologic Column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 Raney</dc:creator>
  <cp:lastModifiedBy>Carol Raney</cp:lastModifiedBy>
  <cp:revision>256</cp:revision>
  <dcterms:created xsi:type="dcterms:W3CDTF">2012-08-15T17:52:08Z</dcterms:created>
  <dcterms:modified xsi:type="dcterms:W3CDTF">2017-01-30T22:23:05Z</dcterms:modified>
</cp:coreProperties>
</file>