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3.xml" ContentType="application/vnd.openxmlformats-officedocument.presentationml.tags+xml"/>
  <Override PartName="/ppt/notesSlides/notesSlide20.xml" ContentType="application/vnd.openxmlformats-officedocument.presentationml.notesSlide+xml"/>
  <Override PartName="/ppt/tags/tag4.xml" ContentType="application/vnd.openxmlformats-officedocument.presentationml.tags+xml"/>
  <Override PartName="/ppt/notesSlides/notesSlide21.xml" ContentType="application/vnd.openxmlformats-officedocument.presentationml.notesSlide+xml"/>
  <Override PartName="/ppt/tags/tag5.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6.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7.xml" ContentType="application/vnd.openxmlformats-officedocument.presentationml.tags+xml"/>
  <Override PartName="/ppt/notesSlides/notesSlide28.xml" ContentType="application/vnd.openxmlformats-officedocument.presentationml.notesSlide+xml"/>
  <Override PartName="/ppt/tags/tag8.xml" ContentType="application/vnd.openxmlformats-officedocument.presentationml.tags+xml"/>
  <Override PartName="/ppt/notesSlides/notesSlide29.xml" ContentType="application/vnd.openxmlformats-officedocument.presentationml.notesSlide+xml"/>
  <Override PartName="/ppt/tags/tag9.xml" ContentType="application/vnd.openxmlformats-officedocument.presentationml.tags+xml"/>
  <Override PartName="/ppt/notesSlides/notesSlide30.xml" ContentType="application/vnd.openxmlformats-officedocument.presentationml.notesSlide+xml"/>
  <Override PartName="/ppt/tags/tag10.xml" ContentType="application/vnd.openxmlformats-officedocument.presentationml.tags+xml"/>
  <Override PartName="/ppt/notesSlides/notesSlide31.xml" ContentType="application/vnd.openxmlformats-officedocument.presentationml.notesSlide+xml"/>
  <Override PartName="/ppt/tags/tag11.xml" ContentType="application/vnd.openxmlformats-officedocument.presentationml.tags+xml"/>
  <Override PartName="/ppt/notesSlides/notesSlide32.xml" ContentType="application/vnd.openxmlformats-officedocument.presentationml.notesSlide+xml"/>
  <Override PartName="/ppt/tags/tag12.xml" ContentType="application/vnd.openxmlformats-officedocument.presentationml.tags+xml"/>
  <Override PartName="/ppt/notesSlides/notesSlide33.xml" ContentType="application/vnd.openxmlformats-officedocument.presentationml.notesSlide+xml"/>
  <Override PartName="/ppt/tags/tag13.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tags/tag14.xml" ContentType="application/vnd.openxmlformats-officedocument.presentationml.tags+xml"/>
  <Override PartName="/ppt/notesSlides/notesSlide65.xml" ContentType="application/vnd.openxmlformats-officedocument.presentationml.notesSlide+xml"/>
  <Override PartName="/ppt/tags/tag15.xml" ContentType="application/vnd.openxmlformats-officedocument.presentationml.tags+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tags/tag16.xml" ContentType="application/vnd.openxmlformats-officedocument.presentationml.tags+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tags/tag17.xml" ContentType="application/vnd.openxmlformats-officedocument.presentationml.tags+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 id="2147483698" r:id="rId4"/>
  </p:sldMasterIdLst>
  <p:notesMasterIdLst>
    <p:notesMasterId r:id="rId123"/>
  </p:notesMasterIdLst>
  <p:sldIdLst>
    <p:sldId id="334" r:id="rId5"/>
    <p:sldId id="335" r:id="rId6"/>
    <p:sldId id="417" r:id="rId7"/>
    <p:sldId id="260" r:id="rId8"/>
    <p:sldId id="336" r:id="rId9"/>
    <p:sldId id="337" r:id="rId10"/>
    <p:sldId id="394" r:id="rId11"/>
    <p:sldId id="395" r:id="rId12"/>
    <p:sldId id="416" r:id="rId13"/>
    <p:sldId id="349" r:id="rId14"/>
    <p:sldId id="351" r:id="rId15"/>
    <p:sldId id="352" r:id="rId16"/>
    <p:sldId id="261" r:id="rId17"/>
    <p:sldId id="346" r:id="rId18"/>
    <p:sldId id="347" r:id="rId19"/>
    <p:sldId id="348" r:id="rId20"/>
    <p:sldId id="397" r:id="rId21"/>
    <p:sldId id="398" r:id="rId22"/>
    <p:sldId id="399" r:id="rId23"/>
    <p:sldId id="272" r:id="rId24"/>
    <p:sldId id="273" r:id="rId25"/>
    <p:sldId id="274" r:id="rId26"/>
    <p:sldId id="275" r:id="rId27"/>
    <p:sldId id="276" r:id="rId28"/>
    <p:sldId id="278" r:id="rId29"/>
    <p:sldId id="277" r:id="rId30"/>
    <p:sldId id="279" r:id="rId31"/>
    <p:sldId id="280" r:id="rId32"/>
    <p:sldId id="283" r:id="rId33"/>
    <p:sldId id="284" r:id="rId34"/>
    <p:sldId id="285" r:id="rId35"/>
    <p:sldId id="286" r:id="rId36"/>
    <p:sldId id="287" r:id="rId37"/>
    <p:sldId id="288" r:id="rId38"/>
    <p:sldId id="289" r:id="rId39"/>
    <p:sldId id="387" r:id="rId40"/>
    <p:sldId id="422" r:id="rId41"/>
    <p:sldId id="354" r:id="rId42"/>
    <p:sldId id="388" r:id="rId43"/>
    <p:sldId id="290" r:id="rId44"/>
    <p:sldId id="389" r:id="rId45"/>
    <p:sldId id="403" r:id="rId46"/>
    <p:sldId id="291" r:id="rId47"/>
    <p:sldId id="359" r:id="rId48"/>
    <p:sldId id="362" r:id="rId49"/>
    <p:sldId id="322" r:id="rId50"/>
    <p:sldId id="319" r:id="rId51"/>
    <p:sldId id="401" r:id="rId52"/>
    <p:sldId id="405" r:id="rId53"/>
    <p:sldId id="409" r:id="rId54"/>
    <p:sldId id="408" r:id="rId55"/>
    <p:sldId id="406" r:id="rId56"/>
    <p:sldId id="407" r:id="rId57"/>
    <p:sldId id="410" r:id="rId58"/>
    <p:sldId id="320" r:id="rId59"/>
    <p:sldId id="321" r:id="rId60"/>
    <p:sldId id="360" r:id="rId61"/>
    <p:sldId id="400" r:id="rId62"/>
    <p:sldId id="323" r:id="rId63"/>
    <p:sldId id="358" r:id="rId64"/>
    <p:sldId id="402" r:id="rId65"/>
    <p:sldId id="390" r:id="rId66"/>
    <p:sldId id="404" r:id="rId67"/>
    <p:sldId id="327" r:id="rId68"/>
    <p:sldId id="325" r:id="rId69"/>
    <p:sldId id="293" r:id="rId70"/>
    <p:sldId id="318" r:id="rId71"/>
    <p:sldId id="411" r:id="rId72"/>
    <p:sldId id="391" r:id="rId73"/>
    <p:sldId id="264" r:id="rId74"/>
    <p:sldId id="294" r:id="rId75"/>
    <p:sldId id="295" r:id="rId76"/>
    <p:sldId id="296" r:id="rId77"/>
    <p:sldId id="301" r:id="rId78"/>
    <p:sldId id="302" r:id="rId79"/>
    <p:sldId id="297" r:id="rId80"/>
    <p:sldId id="299" r:id="rId81"/>
    <p:sldId id="298" r:id="rId82"/>
    <p:sldId id="300" r:id="rId83"/>
    <p:sldId id="412" r:id="rId84"/>
    <p:sldId id="392" r:id="rId85"/>
    <p:sldId id="304" r:id="rId86"/>
    <p:sldId id="413" r:id="rId87"/>
    <p:sldId id="414" r:id="rId88"/>
    <p:sldId id="311" r:id="rId89"/>
    <p:sldId id="312" r:id="rId90"/>
    <p:sldId id="306" r:id="rId91"/>
    <p:sldId id="268" r:id="rId92"/>
    <p:sldId id="269" r:id="rId93"/>
    <p:sldId id="419" r:id="rId94"/>
    <p:sldId id="420" r:id="rId95"/>
    <p:sldId id="330" r:id="rId96"/>
    <p:sldId id="307" r:id="rId97"/>
    <p:sldId id="421" r:id="rId98"/>
    <p:sldId id="370" r:id="rId99"/>
    <p:sldId id="369" r:id="rId100"/>
    <p:sldId id="371" r:id="rId101"/>
    <p:sldId id="331" r:id="rId102"/>
    <p:sldId id="374" r:id="rId103"/>
    <p:sldId id="267" r:id="rId104"/>
    <p:sldId id="386" r:id="rId105"/>
    <p:sldId id="423" r:id="rId106"/>
    <p:sldId id="376" r:id="rId107"/>
    <p:sldId id="377" r:id="rId108"/>
    <p:sldId id="379" r:id="rId109"/>
    <p:sldId id="380" r:id="rId110"/>
    <p:sldId id="381" r:id="rId111"/>
    <p:sldId id="382" r:id="rId112"/>
    <p:sldId id="383" r:id="rId113"/>
    <p:sldId id="384" r:id="rId114"/>
    <p:sldId id="385" r:id="rId115"/>
    <p:sldId id="338" r:id="rId116"/>
    <p:sldId id="339" r:id="rId117"/>
    <p:sldId id="340" r:id="rId118"/>
    <p:sldId id="341" r:id="rId119"/>
    <p:sldId id="342" r:id="rId120"/>
    <p:sldId id="343" r:id="rId121"/>
    <p:sldId id="345" r:id="rId1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CC99FF"/>
    <a:srgbClr val="FF9933"/>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8010" autoAdjust="0"/>
  </p:normalViewPr>
  <p:slideViewPr>
    <p:cSldViewPr snapToGrid="0">
      <p:cViewPr varScale="1">
        <p:scale>
          <a:sx n="53" d="100"/>
          <a:sy n="53" d="100"/>
        </p:scale>
        <p:origin x="117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notesMaster" Target="notesMasters/notesMaster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12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22178-F62E-42A4-8810-A341F14646DD}" type="datetimeFigureOut">
              <a:rPr lang="en-US" smtClean="0"/>
              <a:t>8/7/2018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A089FF-243F-4C6B-A05B-26112D629A11}" type="slidenum">
              <a:rPr lang="en-US" smtClean="0"/>
              <a:t>‹#›</a:t>
            </a:fld>
            <a:endParaRPr lang="en-US"/>
          </a:p>
        </p:txBody>
      </p:sp>
    </p:spTree>
    <p:extLst>
      <p:ext uri="{BB962C8B-B14F-4D97-AF65-F5344CB8AC3E}">
        <p14:creationId xmlns:p14="http://schemas.microsoft.com/office/powerpoint/2010/main" val="264619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1</a:t>
            </a:fld>
            <a:endParaRPr lang="en-US"/>
          </a:p>
        </p:txBody>
      </p:sp>
    </p:spTree>
    <p:extLst>
      <p:ext uri="{BB962C8B-B14F-4D97-AF65-F5344CB8AC3E}">
        <p14:creationId xmlns:p14="http://schemas.microsoft.com/office/powerpoint/2010/main" val="2808352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start with data and interpretation…</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13</a:t>
            </a:fld>
            <a:endParaRPr lang="en-US"/>
          </a:p>
        </p:txBody>
      </p:sp>
    </p:spTree>
    <p:extLst>
      <p:ext uri="{BB962C8B-B14F-4D97-AF65-F5344CB8AC3E}">
        <p14:creationId xmlns:p14="http://schemas.microsoft.com/office/powerpoint/2010/main" val="159396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video describes the scientific process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A94AF9-248B-4FA1-8BFD-CCB296CC0E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9179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5:38 – 6:05 “Let’s review.  Data are facts…in ways that make sense to us.”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A94AF9-248B-4FA1-8BFD-CCB296CC0E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7380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dinosaurs to help us</a:t>
            </a:r>
            <a:r>
              <a:rPr lang="en-US" baseline="0" dirty="0" smtClean="0"/>
              <a:t> understand how the process of science works, focusing specifically on the distinction between data and interpretation</a:t>
            </a:r>
          </a:p>
          <a:p>
            <a:r>
              <a:rPr lang="en-US" baseline="0" dirty="0" smtClean="0"/>
              <a:t>Science – like an onion with multiple layers to peel back.</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1CAA66-1C07-4687-A0B1-0F42F139F1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1909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…it’s important to think about some important foundational information. This is outside the scope of this breakout session, </a:t>
            </a:r>
            <a:r>
              <a:rPr lang="en-US" baseline="0" dirty="0" smtClean="0"/>
              <a:t>but here’s where to find them.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A089FF-243F-4C6B-A05B-26112D629A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64442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important content is also covered in the Science Skills section at the beginning of the ByDesign textbooks.  The content builds throughout grades 5-8, with a comprehensive summary in the grade 8 book.</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A089FF-243F-4C6B-A05B-26112D629A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9730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Follow these steps to see which ones we recommend for each grade level in the Science Skills section at the beginning of</a:t>
            </a:r>
            <a:r>
              <a:rPr lang="en-US" baseline="0" dirty="0" smtClean="0"/>
              <a:t> each book.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A089FF-243F-4C6B-A05B-26112D629A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1717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Origins 101—Data, Interpretation, and Evaluating Scientific Claims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2300806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the video clip pointed out, data are facts or pieces of information</a:t>
            </a:r>
            <a:r>
              <a:rPr lang="en-US" baseline="0" dirty="0" smtClean="0"/>
              <a:t> that we gather using our senses.  Things we can see, hear, touch, taste, count, measure, etc.</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8688170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Examples of data gathered by</a:t>
            </a:r>
            <a:r>
              <a:rPr lang="en-US" baseline="0" dirty="0" smtClean="0"/>
              <a:t> observation…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827192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A94AF9-248B-4FA1-8BFD-CCB296CC0E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0108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Examples</a:t>
            </a:r>
            <a:r>
              <a:rPr lang="en-US" baseline="0" dirty="0" smtClean="0"/>
              <a:t> of data gathered by counting or measuring…</a:t>
            </a:r>
            <a:endParaRPr lang="en-US"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9643830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 interpretation is a conclusion we draw about the data.  / It</a:t>
            </a:r>
            <a:r>
              <a:rPr lang="en-US" baseline="0" dirty="0" smtClean="0"/>
              <a:t> may be as simple as one tree  is taller than the other, / or i</a:t>
            </a:r>
            <a:r>
              <a:rPr lang="en-US" dirty="0" smtClean="0"/>
              <a:t>t may deal with how or</a:t>
            </a:r>
            <a:r>
              <a:rPr lang="en-US" baseline="0" dirty="0" smtClean="0"/>
              <a:t> why something happens.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2415290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VIDEO 1--Interplay back and forth between data and interpretation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baseline="0" dirty="0" smtClean="0"/>
              <a:t>What often puts the scientific process into motion is data.  We notice something and begin to ask questions.  Then we gather more data as we experiment to try to answer the question.</a:t>
            </a:r>
          </a:p>
          <a:p>
            <a:r>
              <a:rPr lang="en-US" baseline="0" dirty="0" smtClean="0"/>
              <a:t>Our hypothesis is kind of like a preliminary interpretation, but our final interpretation comes after we have gathered the data.</a:t>
            </a:r>
            <a:endParaRPr lang="en-US"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665896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can condense the scientific process into two steps:  gathering data and interpreting data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42935964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can be more than one interpretation of the same data (we see this a lot in origins)</a:t>
            </a:r>
          </a:p>
          <a:p>
            <a:r>
              <a:rPr lang="en-US" dirty="0" smtClean="0"/>
              <a:t>Interpretations can be right / or they</a:t>
            </a:r>
            <a:r>
              <a:rPr lang="en-US" baseline="0" dirty="0" smtClean="0"/>
              <a:t> can be wrong.</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0782752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And sometimes different interpretations are mutually exclusive—which means that they both can’t be true at the same time.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7845176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It’s important to be able to recognize whether something is data or interpretation and to be able to think carefully and evaluate interpretations faithfully.  Dinosaurs provide excellent practice!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6517712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a:t>
            </a:r>
            <a:r>
              <a:rPr lang="en-US" baseline="0" dirty="0" smtClean="0"/>
              <a:t> important point:</a:t>
            </a:r>
            <a:endParaRPr lang="en-US" dirty="0" smtClean="0"/>
          </a:p>
          <a:p>
            <a:r>
              <a:rPr lang="en-US" dirty="0" smtClean="0"/>
              <a:t>Interpretations are affected by the worldview of the scientist who makes them.  A worldview is like a lens</a:t>
            </a:r>
            <a:r>
              <a:rPr lang="en-US" baseline="0" dirty="0" smtClean="0"/>
              <a:t> through which we view the world.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746423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define two</a:t>
            </a:r>
            <a:r>
              <a:rPr lang="en-US" baseline="0" dirty="0" smtClean="0"/>
              <a:t> worldviews: Naturalism is a worldview that believes nature is all that exists and uses the scientific method to investigate reality.  A biblical worldview believes that reality includes both the natural and the supernatural, and looks to the Bible for ultimate truth.</a:t>
            </a:r>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0544155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Both of these worldviews</a:t>
            </a:r>
            <a:r>
              <a:rPr lang="en-US" baseline="0" dirty="0" smtClean="0"/>
              <a:t> value science and look for natural explanations about reality / by gathering data through our senses.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2086466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3</a:t>
            </a:fld>
            <a:endParaRPr lang="en-US"/>
          </a:p>
        </p:txBody>
      </p:sp>
    </p:spTree>
    <p:extLst>
      <p:ext uri="{BB962C8B-B14F-4D97-AF65-F5344CB8AC3E}">
        <p14:creationId xmlns:p14="http://schemas.microsoft.com/office/powerpoint/2010/main" val="15921823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a biblical worldview will also consider the possibility of divine intervention—/ which naturalism will not.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3539151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 to</a:t>
            </a:r>
            <a:r>
              <a:rPr lang="en-US" baseline="0" dirty="0" smtClean="0"/>
              <a:t> practice…</a:t>
            </a:r>
            <a:endParaRPr lang="en-US" dirty="0" smtClean="0"/>
          </a:p>
          <a:p>
            <a:r>
              <a:rPr lang="en-US" dirty="0" smtClean="0"/>
              <a:t>Lots of animals have the same pattern of bone structure in their forearms. /  This is data that can be observed by anyone.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21744219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Scientists</a:t>
            </a:r>
            <a:r>
              <a:rPr lang="en-US" baseline="0" dirty="0" smtClean="0"/>
              <a:t> with different worldviews look at the same data but arrive at different interpretations of the data.  / A scientist with a naturalistic worldview will conclude that all these animals have the same pattern of bone structure because they evolved from a common ancestor.  / But a scientist with a biblical worldview will conclude that God efficiently used an effective design in multiple animals.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25306807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8495129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location</a:t>
            </a:r>
            <a:r>
              <a:rPr lang="en-US" baseline="0" dirty="0" smtClean="0"/>
              <a:t> of dinosaur fossils in certain layers is observable data.  / Using their relative location to draw conclusions about when they existed is interpretation</a:t>
            </a:r>
            <a:r>
              <a:rPr lang="en-US" baseline="0" dirty="0" smtClean="0"/>
              <a:t>.  </a:t>
            </a:r>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6844626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answers</a:t>
            </a:r>
            <a:r>
              <a:rPr lang="en-US" baseline="0" dirty="0" smtClean="0"/>
              <a:t> to these questions are all interpretations of data</a:t>
            </a:r>
            <a:endParaRPr lang="en-US" dirty="0" smtClean="0"/>
          </a:p>
          <a:p>
            <a:r>
              <a:rPr lang="en-US" dirty="0" smtClean="0"/>
              <a:t>Naturalistic scientists – evolution and extinction by meteorite</a:t>
            </a:r>
          </a:p>
          <a:p>
            <a:r>
              <a:rPr lang="en-US" dirty="0" smtClean="0"/>
              <a:t>Scientists</a:t>
            </a:r>
            <a:r>
              <a:rPr lang="en-US" baseline="0" dirty="0" smtClean="0"/>
              <a:t> with a biblical worldview – creation, amalgamation (Adventists only); still occasionally hear some say that they didn’t really exist</a:t>
            </a:r>
          </a:p>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38</a:t>
            </a:fld>
            <a:endParaRPr lang="en-US"/>
          </a:p>
        </p:txBody>
      </p:sp>
    </p:spTree>
    <p:extLst>
      <p:ext uri="{BB962C8B-B14F-4D97-AF65-F5344CB8AC3E}">
        <p14:creationId xmlns:p14="http://schemas.microsoft.com/office/powerpoint/2010/main" val="32767353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all interpretations are that controversial.  I</a:t>
            </a:r>
            <a:r>
              <a:rPr lang="en-US" baseline="0" dirty="0" smtClean="0"/>
              <a:t> picture a continuum like this…  Scientists from different worldviews may disagree about their interpretations of where dinosaurs came from but there are lots of simpler interpretations where there is probably agreement—like dinosaur bones being the remains of previously living creatures of a certain size and shape.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A089FF-243F-4C6B-A05B-26112D629A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375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a:t>
            </a:r>
            <a:r>
              <a:rPr lang="en-US" baseline="0" dirty="0" smtClean="0"/>
              <a:t> if you can differentiate between data and interpretation in this video… (especially look for observable data)</a:t>
            </a:r>
          </a:p>
          <a:p>
            <a:r>
              <a:rPr lang="en-US" dirty="0" smtClean="0"/>
              <a:t>Stop at 7:20 (after Leonardo’s last meal)</a:t>
            </a:r>
          </a:p>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40</a:t>
            </a:fld>
            <a:endParaRPr lang="en-US"/>
          </a:p>
        </p:txBody>
      </p:sp>
    </p:spTree>
    <p:extLst>
      <p:ext uri="{BB962C8B-B14F-4D97-AF65-F5344CB8AC3E}">
        <p14:creationId xmlns:p14="http://schemas.microsoft.com/office/powerpoint/2010/main" val="42370302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Mostly data (this bone</a:t>
            </a:r>
            <a:r>
              <a:rPr lang="en-US" baseline="0" dirty="0" smtClean="0"/>
              <a:t> was found here…)</a:t>
            </a:r>
          </a:p>
          <a:p>
            <a:r>
              <a:rPr lang="en-US" baseline="0" dirty="0" smtClean="0"/>
              <a:t>Some interpretations/conclusions</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43</a:t>
            </a:fld>
            <a:endParaRPr lang="en-US"/>
          </a:p>
        </p:txBody>
      </p:sp>
    </p:spTree>
    <p:extLst>
      <p:ext uri="{BB962C8B-B14F-4D97-AF65-F5344CB8AC3E}">
        <p14:creationId xmlns:p14="http://schemas.microsoft.com/office/powerpoint/2010/main" val="9301857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Video 1 – mostly telling about data, with some basic interpretations (previously</a:t>
            </a:r>
            <a:r>
              <a:rPr lang="en-US" baseline="0" dirty="0" smtClean="0"/>
              <a:t> living, size and shape, how they walked or ate)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A089FF-243F-4C6B-A05B-26112D629A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3401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Pass out list of resources here…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A94AF9-248B-4FA1-8BFD-CCB296CC0E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10819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Scientists are pretty</a:t>
            </a:r>
            <a:r>
              <a:rPr lang="en-US" baseline="0" dirty="0" smtClean="0"/>
              <a:t> good at figuring out the probable size and shape of dinosaurs from the bones they find and their knowledge of comparative anatomy.</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45</a:t>
            </a:fld>
            <a:endParaRPr lang="en-US"/>
          </a:p>
        </p:txBody>
      </p:sp>
    </p:spTree>
    <p:extLst>
      <p:ext uri="{BB962C8B-B14F-4D97-AF65-F5344CB8AC3E}">
        <p14:creationId xmlns:p14="http://schemas.microsoft.com/office/powerpoint/2010/main" val="31973403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As mentioned in the video…sometimes </a:t>
            </a:r>
            <a:r>
              <a:rPr lang="en-US" sz="1200" b="0" i="0" kern="1200" dirty="0" err="1" smtClean="0">
                <a:solidFill>
                  <a:schemeClr val="tx1"/>
                </a:solidFill>
                <a:effectLst/>
                <a:latin typeface="+mn-lt"/>
                <a:ea typeface="+mn-ea"/>
                <a:cs typeface="+mn-cs"/>
              </a:rPr>
              <a:t>dinsoaurs</a:t>
            </a:r>
            <a:r>
              <a:rPr lang="en-US" sz="1200" b="0" i="0" kern="1200" dirty="0" smtClean="0">
                <a:solidFill>
                  <a:schemeClr val="tx1"/>
                </a:solidFill>
                <a:effectLst/>
                <a:latin typeface="+mn-lt"/>
                <a:ea typeface="+mn-ea"/>
                <a:cs typeface="+mn-cs"/>
              </a:rPr>
              <a:t> are known from only a single/few bones or teeth.  When that happens, interpretations are understandably more tentative.  (notice they say this is LIKE a triceratops, not that is </a:t>
            </a:r>
            <a:r>
              <a:rPr lang="en-US" sz="1200" b="0" i="0" kern="1200" dirty="0" err="1" smtClean="0">
                <a:solidFill>
                  <a:schemeClr val="tx1"/>
                </a:solidFill>
                <a:effectLst/>
                <a:latin typeface="+mn-lt"/>
                <a:ea typeface="+mn-ea"/>
                <a:cs typeface="+mn-cs"/>
              </a:rPr>
              <a:t>IS</a:t>
            </a:r>
            <a:r>
              <a:rPr lang="en-US" sz="1200" b="0" i="0" kern="1200" dirty="0" smtClean="0">
                <a:solidFill>
                  <a:schemeClr val="tx1"/>
                </a:solidFill>
                <a:effectLst/>
                <a:latin typeface="+mn-lt"/>
                <a:ea typeface="+mn-ea"/>
                <a:cs typeface="+mn-cs"/>
              </a:rPr>
              <a:t> one)</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 fossilized tooth of a horned dinosaur found in Mississippi.</a:t>
            </a:r>
          </a:p>
          <a:p>
            <a:r>
              <a:rPr lang="en-US" sz="1200" b="0" i="1" kern="1200" dirty="0" smtClean="0">
                <a:solidFill>
                  <a:schemeClr val="tx1"/>
                </a:solidFill>
                <a:effectLst/>
                <a:latin typeface="+mn-lt"/>
                <a:ea typeface="+mn-ea"/>
                <a:cs typeface="+mn-cs"/>
              </a:rPr>
              <a:t>George Phillips, MDWFP Museum of Natural Science.</a:t>
            </a:r>
          </a:p>
          <a:p>
            <a:r>
              <a:rPr lang="en-US" dirty="0" smtClean="0"/>
              <a:t>https://www.popsci.com/dinosaur-tooth-north-america</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46</a:t>
            </a:fld>
            <a:endParaRPr lang="en-US"/>
          </a:p>
        </p:txBody>
      </p:sp>
    </p:spTree>
    <p:extLst>
      <p:ext uri="{BB962C8B-B14F-4D97-AF65-F5344CB8AC3E}">
        <p14:creationId xmlns:p14="http://schemas.microsoft.com/office/powerpoint/2010/main" val="12323656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times much more complete</a:t>
            </a:r>
            <a:r>
              <a:rPr lang="en-US" baseline="0" dirty="0" smtClean="0"/>
              <a:t> skeletons are found.  </a:t>
            </a:r>
            <a:r>
              <a:rPr lang="en-US" dirty="0" smtClean="0"/>
              <a:t>Most complete dinosaur ever discovered to date. Found/described</a:t>
            </a:r>
            <a:r>
              <a:rPr lang="en-US" baseline="0" dirty="0" smtClean="0"/>
              <a:t> in Ha</a:t>
            </a:r>
            <a:r>
              <a:rPr lang="en-US" dirty="0" smtClean="0"/>
              <a:t>ddonfield NJ by William </a:t>
            </a:r>
            <a:r>
              <a:rPr lang="en-US" dirty="0" err="1" smtClean="0"/>
              <a:t>Foulke</a:t>
            </a:r>
            <a:r>
              <a:rPr lang="en-US" dirty="0" smtClean="0"/>
              <a:t> in 1858. Mount of skeleton displayed in 1868.  Incidentally—interesting</a:t>
            </a:r>
            <a:r>
              <a:rPr lang="en-US" baseline="0" dirty="0" smtClean="0"/>
              <a:t> to teach students how species names are assigned (often named in interesting ways).  AND fun to include study of </a:t>
            </a:r>
            <a:r>
              <a:rPr lang="en-US" baseline="0" dirty="0" err="1" smtClean="0"/>
              <a:t>dino</a:t>
            </a:r>
            <a:r>
              <a:rPr lang="en-US" baseline="0" dirty="0" smtClean="0"/>
              <a:t> discoveries in social studies unit about the American west (many discoveries as people explored and made the transcontinental railway.  Cope and Marsh competition.</a:t>
            </a:r>
            <a:endParaRPr lang="en-US" dirty="0" smtClean="0"/>
          </a:p>
          <a:p>
            <a:endParaRPr lang="en-US" dirty="0" smtClean="0"/>
          </a:p>
          <a:p>
            <a:r>
              <a:rPr lang="en-US" dirty="0" smtClean="0"/>
              <a:t>Left picture:  </a:t>
            </a:r>
            <a:r>
              <a:rPr lang="en-US" sz="1200" b="0" i="0" kern="1200" dirty="0" smtClean="0">
                <a:solidFill>
                  <a:schemeClr val="tx1"/>
                </a:solidFill>
                <a:effectLst/>
                <a:latin typeface="+mn-lt"/>
                <a:ea typeface="+mn-ea"/>
                <a:cs typeface="+mn-cs"/>
              </a:rPr>
              <a:t>credit: Katie O’Toole Clark/ ANSP, via NJEnjoy.com</a:t>
            </a:r>
          </a:p>
          <a:p>
            <a:r>
              <a:rPr lang="en-US" dirty="0" smtClean="0"/>
              <a:t>http://www.youdontknowjersey.com/2012/06/get-to-know-your-nj-symbols-hadrosaurus-foulkii/#!prettyPhoto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Right picture:  http://hadrosaurus.com/</a:t>
            </a:r>
          </a:p>
          <a:p>
            <a:endParaRPr lang="en-US" dirty="0" smtClean="0"/>
          </a:p>
          <a:p>
            <a:r>
              <a:rPr lang="en-US" dirty="0" smtClean="0"/>
              <a:t>https://www.youtube.com/watch?v=9NwXn5C6S8Q</a:t>
            </a:r>
          </a:p>
          <a:p>
            <a:r>
              <a:rPr lang="en-US" dirty="0" smtClean="0"/>
              <a:t>http://jerseymanmagazine.com/when-hadrosaurs-roamed-haddonfield/</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47</a:t>
            </a:fld>
            <a:endParaRPr lang="en-US"/>
          </a:p>
        </p:txBody>
      </p:sp>
    </p:spTree>
    <p:extLst>
      <p:ext uri="{BB962C8B-B14F-4D97-AF65-F5344CB8AC3E}">
        <p14:creationId xmlns:p14="http://schemas.microsoft.com/office/powerpoint/2010/main" val="17390466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Southern.edu/origins…Resources by topic…Dinosaurs (scroll to the bottom of the page)</a:t>
            </a:r>
          </a:p>
          <a:p>
            <a:r>
              <a:rPr lang="en-US" dirty="0" smtClean="0"/>
              <a:t>If you click on the map/timeline</a:t>
            </a:r>
            <a:r>
              <a:rPr lang="en-US" baseline="0" dirty="0" smtClean="0"/>
              <a:t> options…</a:t>
            </a:r>
            <a:endParaRPr lang="en-US" dirty="0" smtClean="0"/>
          </a:p>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48</a:t>
            </a:fld>
            <a:endParaRPr lang="en-US"/>
          </a:p>
        </p:txBody>
      </p:sp>
    </p:spTree>
    <p:extLst>
      <p:ext uri="{BB962C8B-B14F-4D97-AF65-F5344CB8AC3E}">
        <p14:creationId xmlns:p14="http://schemas.microsoft.com/office/powerpoint/2010/main" val="19834812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what you will see.  You</a:t>
            </a:r>
            <a:r>
              <a:rPr lang="en-US" baseline="0" dirty="0" smtClean="0"/>
              <a:t> can either click on the dates or the places on the map to learn about specific dinosaur discoveries.</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49</a:t>
            </a:fld>
            <a:endParaRPr lang="en-US"/>
          </a:p>
        </p:txBody>
      </p:sp>
    </p:spTree>
    <p:extLst>
      <p:ext uri="{BB962C8B-B14F-4D97-AF65-F5344CB8AC3E}">
        <p14:creationId xmlns:p14="http://schemas.microsoft.com/office/powerpoint/2010/main" val="8792385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click on the one in Australia, you see this…they named the discovery of a juvenile dinosaur after their daughter</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50</a:t>
            </a:fld>
            <a:endParaRPr lang="en-US"/>
          </a:p>
        </p:txBody>
      </p:sp>
    </p:spTree>
    <p:extLst>
      <p:ext uri="{BB962C8B-B14F-4D97-AF65-F5344CB8AC3E}">
        <p14:creationId xmlns:p14="http://schemas.microsoft.com/office/powerpoint/2010/main" val="29700966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click on this option instead…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A089FF-243F-4C6B-A05B-26112D629A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27426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takes you to this activity that compares sizes of various</a:t>
            </a:r>
            <a:r>
              <a:rPr lang="en-US" baseline="0" dirty="0" smtClean="0"/>
              <a:t> dinosaurs with things like people and school buses </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52</a:t>
            </a:fld>
            <a:endParaRPr lang="en-US"/>
          </a:p>
        </p:txBody>
      </p:sp>
    </p:spTree>
    <p:extLst>
      <p:ext uri="{BB962C8B-B14F-4D97-AF65-F5344CB8AC3E}">
        <p14:creationId xmlns:p14="http://schemas.microsoft.com/office/powerpoint/2010/main" val="12475454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near-complete</a:t>
            </a:r>
            <a:r>
              <a:rPr lang="en-US" baseline="0" dirty="0" smtClean="0"/>
              <a:t> skeleton was found.  Really fun story—team about to leave for season…flat tire…Sue took a walk while she waited and found part of this guy sticking out of the hill!  Kids’ book about this.</a:t>
            </a:r>
            <a:endParaRPr lang="en-US" dirty="0" smtClean="0"/>
          </a:p>
          <a:p>
            <a:r>
              <a:rPr lang="en-US" dirty="0" smtClean="0"/>
              <a:t>https://en.wikipedia.org/wiki/Sue_(dinosaur)</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55</a:t>
            </a:fld>
            <a:endParaRPr lang="en-US"/>
          </a:p>
        </p:txBody>
      </p:sp>
    </p:spTree>
    <p:extLst>
      <p:ext uri="{BB962C8B-B14F-4D97-AF65-F5344CB8AC3E}">
        <p14:creationId xmlns:p14="http://schemas.microsoft.com/office/powerpoint/2010/main" val="13704450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Group from Black Hills Institute searching in South Dakota.  Season about over, ready to leave, flat tire…</a:t>
            </a:r>
          </a:p>
          <a:p>
            <a:r>
              <a:rPr lang="en-US" dirty="0" smtClean="0"/>
              <a:t>Sue Hendrickson explore a nearby cliff while they fixed the tire.  A record 90% complete.  </a:t>
            </a:r>
          </a:p>
          <a:p>
            <a:endParaRPr lang="en-US" dirty="0" smtClean="0"/>
          </a:p>
          <a:p>
            <a:r>
              <a:rPr lang="en-US" dirty="0" smtClean="0"/>
              <a:t>Picture credit: (left) https://en.wikipedia.org/wiki/Sue_(dinosaur)#/media/File:Field_fg06.jpg</a:t>
            </a:r>
          </a:p>
          <a:p>
            <a:r>
              <a:rPr lang="en-US" dirty="0" smtClean="0"/>
              <a:t>(right) By Connie Ma from Chicago, United States of America - Sue, the world's largest and most complete dinosaur skeleton. Uploaded by </a:t>
            </a:r>
            <a:r>
              <a:rPr lang="en-US" dirty="0" err="1" smtClean="0"/>
              <a:t>FunkMonk</a:t>
            </a:r>
            <a:r>
              <a:rPr lang="en-US" dirty="0" smtClean="0"/>
              <a:t>, CC BY-SA 2.0, https://commons.wikimedia.org/w/index.php?curid=20207230</a:t>
            </a:r>
          </a:p>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56</a:t>
            </a:fld>
            <a:endParaRPr lang="en-US"/>
          </a:p>
        </p:txBody>
      </p:sp>
    </p:spTree>
    <p:extLst>
      <p:ext uri="{BB962C8B-B14F-4D97-AF65-F5344CB8AC3E}">
        <p14:creationId xmlns:p14="http://schemas.microsoft.com/office/powerpoint/2010/main" val="660420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Origins Resources</a:t>
            </a:r>
            <a:r>
              <a:rPr lang="en-US" baseline="0" dirty="0" smtClean="0"/>
              <a:t> were created with funding from the Faith and Science Council of the General Conference.  They are available online for free at southern.edu/origins.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A94AF9-248B-4FA1-8BFD-CCB296CC0E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43380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Let’s go back to this tooth and distinguish between the data and interpretation.  Teach your</a:t>
            </a:r>
            <a:r>
              <a:rPr lang="en-US" sz="1200" b="0" i="0" kern="1200" baseline="0" dirty="0" smtClean="0">
                <a:solidFill>
                  <a:schemeClr val="tx1"/>
                </a:solidFill>
                <a:effectLst/>
                <a:latin typeface="+mn-lt"/>
                <a:ea typeface="+mn-ea"/>
                <a:cs typeface="+mn-cs"/>
              </a:rPr>
              <a:t> kids to peel back the various layers and then evaluate the pieces.</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 fossilized tooth of a horned dinosaur found in Mississippi.</a:t>
            </a:r>
          </a:p>
          <a:p>
            <a:r>
              <a:rPr lang="en-US" sz="1200" b="0" i="1" kern="1200" dirty="0" smtClean="0">
                <a:solidFill>
                  <a:schemeClr val="tx1"/>
                </a:solidFill>
                <a:effectLst/>
                <a:latin typeface="+mn-lt"/>
                <a:ea typeface="+mn-ea"/>
                <a:cs typeface="+mn-cs"/>
              </a:rPr>
              <a:t>George Phillips, MDWFP Museum of Natural Science.</a:t>
            </a:r>
          </a:p>
          <a:p>
            <a:r>
              <a:rPr lang="en-US" dirty="0" smtClean="0"/>
              <a:t>https://www.popsci.com/dinosaur-tooth-north-america</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57</a:t>
            </a:fld>
            <a:endParaRPr lang="en-US"/>
          </a:p>
        </p:txBody>
      </p:sp>
    </p:spTree>
    <p:extLst>
      <p:ext uri="{BB962C8B-B14F-4D97-AF65-F5344CB8AC3E}">
        <p14:creationId xmlns:p14="http://schemas.microsoft.com/office/powerpoint/2010/main" val="6231917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A089FF-243F-4C6B-A05B-26112D629A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63696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Very famous “fighting dinosaurs” vs. jumbled bones at Dinosaur National Monument</a:t>
            </a:r>
          </a:p>
          <a:p>
            <a:endParaRPr lang="en-US" dirty="0" smtClean="0"/>
          </a:p>
          <a:p>
            <a:r>
              <a:rPr lang="en-US" dirty="0" smtClean="0"/>
              <a:t>https://www.amnh.org/exhibitions/fighting-dinos/the-fighting-dinosaurs/</a:t>
            </a:r>
          </a:p>
          <a:p>
            <a:r>
              <a:rPr lang="en-US" dirty="0" smtClean="0"/>
              <a:t>Picture from https://www.gastondesign.com/wp-content/uploads/velo-proto-fighting-pair-plq-email.jpg</a:t>
            </a:r>
          </a:p>
          <a:p>
            <a:r>
              <a:rPr lang="en-US" dirty="0" smtClean="0"/>
              <a:t>Dinosaur National</a:t>
            </a:r>
            <a:r>
              <a:rPr lang="en-US" baseline="0" dirty="0" smtClean="0"/>
              <a:t> Monument, Quarry Exhibit Hall</a:t>
            </a:r>
          </a:p>
          <a:p>
            <a:r>
              <a:rPr lang="en-US" baseline="0" dirty="0" smtClean="0"/>
              <a:t>https://www.nps.gov/dino/planyourvisit/quarry-exhibit-hall.htm</a:t>
            </a:r>
          </a:p>
          <a:p>
            <a:endParaRPr lang="en-US" baseline="0"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59</a:t>
            </a:fld>
            <a:endParaRPr lang="en-US"/>
          </a:p>
        </p:txBody>
      </p:sp>
    </p:spTree>
    <p:extLst>
      <p:ext uri="{BB962C8B-B14F-4D97-AF65-F5344CB8AC3E}">
        <p14:creationId xmlns:p14="http://schemas.microsoft.com/office/powerpoint/2010/main" val="29153188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factor:  condition of the data</a:t>
            </a:r>
          </a:p>
          <a:p>
            <a:endParaRPr lang="en-US" dirty="0" smtClean="0"/>
          </a:p>
          <a:p>
            <a:r>
              <a:rPr lang="en-US" dirty="0" smtClean="0"/>
              <a:t>Quotation from the American Museum of Natural History</a:t>
            </a:r>
          </a:p>
          <a:p>
            <a:r>
              <a:rPr lang="en-US" dirty="0" smtClean="0"/>
              <a:t>https://www.amnh.org/exhibitions/fighting-dinos/the-fighting-dinosaurs/</a:t>
            </a:r>
          </a:p>
          <a:p>
            <a:r>
              <a:rPr lang="en-US" dirty="0" smtClean="0"/>
              <a:t>Picture from https://www.gastondesign.com/wp-content/uploads/velo-proto-fighting-pair-plq-email.jpg</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60</a:t>
            </a:fld>
            <a:endParaRPr lang="en-US"/>
          </a:p>
        </p:txBody>
      </p:sp>
    </p:spTree>
    <p:extLst>
      <p:ext uri="{BB962C8B-B14F-4D97-AF65-F5344CB8AC3E}">
        <p14:creationId xmlns:p14="http://schemas.microsoft.com/office/powerpoint/2010/main" val="31379457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A089FF-243F-4C6B-A05B-26112D629A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30406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64</a:t>
            </a:fld>
            <a:endParaRPr lang="en-US"/>
          </a:p>
        </p:txBody>
      </p:sp>
    </p:spTree>
    <p:extLst>
      <p:ext uri="{BB962C8B-B14F-4D97-AF65-F5344CB8AC3E}">
        <p14:creationId xmlns:p14="http://schemas.microsoft.com/office/powerpoint/2010/main" val="13059235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Round</a:t>
            </a:r>
            <a:r>
              <a:rPr lang="en-US" baseline="0" dirty="0" smtClean="0"/>
              <a:t> or polygon-shaped plates or scales</a:t>
            </a:r>
          </a:p>
          <a:p>
            <a:r>
              <a:rPr lang="en-US" baseline="0" dirty="0" smtClean="0"/>
              <a:t>Thick wrinkled skin with bony knobs or bumps</a:t>
            </a:r>
          </a:p>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65</a:t>
            </a:fld>
            <a:endParaRPr lang="en-US"/>
          </a:p>
        </p:txBody>
      </p:sp>
    </p:spTree>
    <p:extLst>
      <p:ext uri="{BB962C8B-B14F-4D97-AF65-F5344CB8AC3E}">
        <p14:creationId xmlns:p14="http://schemas.microsoft.com/office/powerpoint/2010/main" val="15041432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or bad parents – interpretations change</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66</a:t>
            </a:fld>
            <a:endParaRPr lang="en-US"/>
          </a:p>
        </p:txBody>
      </p:sp>
    </p:spTree>
    <p:extLst>
      <p:ext uri="{BB962C8B-B14F-4D97-AF65-F5344CB8AC3E}">
        <p14:creationId xmlns:p14="http://schemas.microsoft.com/office/powerpoint/2010/main" val="146816183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a:t>
            </a:r>
            <a:r>
              <a:rPr lang="en-US" sz="1200" b="1" i="0" kern="1200" dirty="0" err="1" smtClean="0">
                <a:solidFill>
                  <a:schemeClr val="tx1"/>
                </a:solidFill>
                <a:effectLst/>
                <a:latin typeface="+mn-lt"/>
                <a:ea typeface="+mn-ea"/>
                <a:cs typeface="+mn-cs"/>
              </a:rPr>
              <a:t>Oviraptor</a:t>
            </a:r>
            <a:r>
              <a:rPr lang="en-US" sz="1200" b="1" i="0" kern="1200" dirty="0" smtClean="0">
                <a:solidFill>
                  <a:schemeClr val="tx1"/>
                </a:solidFill>
                <a:effectLst/>
                <a:latin typeface="+mn-lt"/>
                <a:ea typeface="+mn-ea"/>
                <a:cs typeface="+mn-cs"/>
              </a:rPr>
              <a:t> Egg </a:t>
            </a:r>
            <a:r>
              <a:rPr lang="en-US" sz="1200" b="0" i="0" kern="1200" dirty="0" smtClean="0">
                <a:solidFill>
                  <a:schemeClr val="tx1"/>
                </a:solidFill>
                <a:effectLst/>
                <a:latin typeface="+mn-lt"/>
                <a:ea typeface="+mn-ea"/>
                <a:cs typeface="+mn-cs"/>
              </a:rPr>
              <a:t>On top of one of the nests of dinosaur eggs discovered in 1923 lay the skeleton of an animal thought to be stealing the eggs, </a:t>
            </a:r>
            <a:r>
              <a:rPr lang="en-US" sz="1200" b="0" i="0" kern="1200" dirty="0" err="1" smtClean="0">
                <a:solidFill>
                  <a:schemeClr val="tx1"/>
                </a:solidFill>
                <a:effectLst/>
                <a:latin typeface="+mn-lt"/>
                <a:ea typeface="+mn-ea"/>
                <a:cs typeface="+mn-cs"/>
              </a:rPr>
              <a:t>O</a:t>
            </a:r>
            <a:r>
              <a:rPr lang="en-US" sz="1200" b="0" i="1" kern="1200" dirty="0" err="1" smtClean="0">
                <a:solidFill>
                  <a:schemeClr val="tx1"/>
                </a:solidFill>
                <a:effectLst/>
                <a:latin typeface="+mn-lt"/>
                <a:ea typeface="+mn-ea"/>
                <a:cs typeface="+mn-cs"/>
              </a:rPr>
              <a:t>viraptor</a:t>
            </a:r>
            <a:r>
              <a:rPr lang="en-US" sz="1200" b="0" i="1" kern="120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philaceratops</a:t>
            </a:r>
            <a:r>
              <a:rPr lang="en-US" sz="1200" b="0" i="0" kern="1200" dirty="0" smtClean="0">
                <a:solidFill>
                  <a:schemeClr val="tx1"/>
                </a:solidFill>
                <a:effectLst/>
                <a:latin typeface="+mn-lt"/>
                <a:ea typeface="+mn-ea"/>
                <a:cs typeface="+mn-cs"/>
              </a:rPr>
              <a:t>. In 1993, additional eggs were found in the Gobi that closely resembled those of 70 years earlier. One of the eggs contained a fossilized embryo, which researchers identified as a developing </a:t>
            </a:r>
            <a:r>
              <a:rPr lang="en-US" sz="1200" b="0" i="0" kern="1200" dirty="0" err="1" smtClean="0">
                <a:solidFill>
                  <a:schemeClr val="tx1"/>
                </a:solidFill>
                <a:effectLst/>
                <a:latin typeface="+mn-lt"/>
                <a:ea typeface="+mn-ea"/>
                <a:cs typeface="+mn-cs"/>
              </a:rPr>
              <a:t>oviraptorid</a:t>
            </a:r>
            <a:r>
              <a:rPr lang="en-US" sz="1200" b="0" i="0" kern="1200" dirty="0" smtClean="0">
                <a:solidFill>
                  <a:schemeClr val="tx1"/>
                </a:solidFill>
                <a:effectLst/>
                <a:latin typeface="+mn-lt"/>
                <a:ea typeface="+mn-ea"/>
                <a:cs typeface="+mn-cs"/>
              </a:rPr>
              <a:t> -- a member of the group that includes </a:t>
            </a:r>
            <a:r>
              <a:rPr lang="en-US" sz="1200" b="0" i="1" kern="1200" dirty="0" err="1" smtClean="0">
                <a:solidFill>
                  <a:schemeClr val="tx1"/>
                </a:solidFill>
                <a:effectLst/>
                <a:latin typeface="+mn-lt"/>
                <a:ea typeface="+mn-ea"/>
                <a:cs typeface="+mn-cs"/>
              </a:rPr>
              <a:t>Oviraptor</a:t>
            </a:r>
            <a:r>
              <a:rPr lang="en-US" sz="1200" b="1" i="0" kern="1200" dirty="0" smtClean="0">
                <a:solidFill>
                  <a:schemeClr val="tx1"/>
                </a:solidFill>
                <a:effectLst/>
                <a:latin typeface="+mn-lt"/>
                <a:ea typeface="+mn-ea"/>
                <a:cs typeface="+mn-cs"/>
              </a:rPr>
              <a:t>. Later discoveries of two adult </a:t>
            </a:r>
            <a:r>
              <a:rPr lang="en-US" sz="1200" b="1" i="0" kern="1200" dirty="0" err="1" smtClean="0">
                <a:solidFill>
                  <a:schemeClr val="tx1"/>
                </a:solidFill>
                <a:effectLst/>
                <a:latin typeface="+mn-lt"/>
                <a:ea typeface="+mn-ea"/>
                <a:cs typeface="+mn-cs"/>
              </a:rPr>
              <a:t>oviraptorids</a:t>
            </a:r>
            <a:r>
              <a:rPr lang="en-US" sz="1200" b="1" i="0" kern="1200" dirty="0" smtClean="0">
                <a:solidFill>
                  <a:schemeClr val="tx1"/>
                </a:solidFill>
                <a:effectLst/>
                <a:latin typeface="+mn-lt"/>
                <a:ea typeface="+mn-ea"/>
                <a:cs typeface="+mn-cs"/>
              </a:rPr>
              <a:t> sitting on groups of eggs </a:t>
            </a:r>
            <a:r>
              <a:rPr lang="en-US" sz="1200" b="0" i="0" kern="1200" dirty="0" smtClean="0">
                <a:solidFill>
                  <a:schemeClr val="tx1"/>
                </a:solidFill>
                <a:effectLst/>
                <a:latin typeface="+mn-lt"/>
                <a:ea typeface="+mn-ea"/>
                <a:cs typeface="+mn-cs"/>
              </a:rPr>
              <a:t>confirmed that they nested in the manner of modern birds -- transforming the image of </a:t>
            </a:r>
            <a:r>
              <a:rPr lang="en-US" sz="1200" b="0" i="1" kern="1200" dirty="0" err="1" smtClean="0">
                <a:solidFill>
                  <a:schemeClr val="tx1"/>
                </a:solidFill>
                <a:effectLst/>
                <a:latin typeface="+mn-lt"/>
                <a:ea typeface="+mn-ea"/>
                <a:cs typeface="+mn-cs"/>
              </a:rPr>
              <a:t>Oviraptor</a:t>
            </a:r>
            <a:r>
              <a:rPr lang="en-US" sz="1200" b="0" i="0" kern="1200" dirty="0" err="1" smtClean="0">
                <a:solidFill>
                  <a:schemeClr val="tx1"/>
                </a:solidFill>
                <a:effectLst/>
                <a:latin typeface="+mn-lt"/>
                <a:ea typeface="+mn-ea"/>
                <a:cs typeface="+mn-cs"/>
              </a:rPr>
              <a:t>from</a:t>
            </a:r>
            <a:r>
              <a:rPr lang="en-US" sz="1200" b="0" i="0" kern="1200" dirty="0" smtClean="0">
                <a:solidFill>
                  <a:schemeClr val="tx1"/>
                </a:solidFill>
                <a:effectLst/>
                <a:latin typeface="+mn-lt"/>
                <a:ea typeface="+mn-ea"/>
                <a:cs typeface="+mn-cs"/>
              </a:rPr>
              <a:t> that of egg thief to protective parent.”</a:t>
            </a:r>
          </a:p>
          <a:p>
            <a:r>
              <a:rPr lang="en-US" sz="1200" b="0" i="0" kern="1200" dirty="0" smtClean="0">
                <a:solidFill>
                  <a:schemeClr val="tx1"/>
                </a:solidFill>
                <a:effectLst/>
                <a:latin typeface="+mn-lt"/>
                <a:ea typeface="+mn-ea"/>
                <a:cs typeface="+mn-cs"/>
              </a:rPr>
              <a:t>https://www.amnh.org/dinosaurs/dinosaur-eggs/</a:t>
            </a:r>
          </a:p>
          <a:p>
            <a:r>
              <a:rPr lang="en-US" sz="1200" b="0" i="0" kern="1200" dirty="0" smtClean="0">
                <a:solidFill>
                  <a:schemeClr val="tx1"/>
                </a:solidFill>
                <a:effectLst/>
                <a:latin typeface="+mn-lt"/>
                <a:ea typeface="+mn-ea"/>
                <a:cs typeface="+mn-cs"/>
              </a:rPr>
              <a:t>Nest photo (left): https://www.amnh.org/dinosaurs/dinosaur-eggs/</a:t>
            </a:r>
          </a:p>
          <a:p>
            <a:r>
              <a:rPr lang="en-US" sz="1200" b="0" i="0" kern="1200" dirty="0" err="1" smtClean="0">
                <a:solidFill>
                  <a:schemeClr val="tx1"/>
                </a:solidFill>
                <a:effectLst/>
                <a:latin typeface="+mn-lt"/>
                <a:ea typeface="+mn-ea"/>
                <a:cs typeface="+mn-cs"/>
              </a:rPr>
              <a:t>Oviraptor</a:t>
            </a:r>
            <a:r>
              <a:rPr lang="en-US" sz="1200" b="0" i="0" kern="1200" dirty="0" smtClean="0">
                <a:solidFill>
                  <a:schemeClr val="tx1"/>
                </a:solidFill>
                <a:effectLst/>
                <a:latin typeface="+mn-lt"/>
                <a:ea typeface="+mn-ea"/>
                <a:cs typeface="+mn-cs"/>
              </a:rPr>
              <a:t> fossil with eggs (right) from Flaming Cliffs in Mongolia</a:t>
            </a:r>
          </a:p>
          <a:p>
            <a:r>
              <a:rPr lang="en-US" sz="1200" b="0" i="0" kern="1200" dirty="0" smtClean="0">
                <a:solidFill>
                  <a:schemeClr val="tx1"/>
                </a:solidFill>
                <a:effectLst/>
                <a:latin typeface="+mn-lt"/>
                <a:ea typeface="+mn-ea"/>
                <a:cs typeface="+mn-cs"/>
              </a:rPr>
              <a:t>American Museum of Natural History © AMNH/D. </a:t>
            </a:r>
            <a:r>
              <a:rPr lang="en-US" sz="1200" b="0" i="0" kern="1200" dirty="0" err="1" smtClean="0">
                <a:solidFill>
                  <a:schemeClr val="tx1"/>
                </a:solidFill>
                <a:effectLst/>
                <a:latin typeface="+mn-lt"/>
                <a:ea typeface="+mn-ea"/>
                <a:cs typeface="+mn-cs"/>
              </a:rPr>
              <a:t>Finnin</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67</a:t>
            </a:fld>
            <a:endParaRPr lang="en-US"/>
          </a:p>
        </p:txBody>
      </p:sp>
    </p:spTree>
    <p:extLst>
      <p:ext uri="{BB962C8B-B14F-4D97-AF65-F5344CB8AC3E}">
        <p14:creationId xmlns:p14="http://schemas.microsoft.com/office/powerpoint/2010/main" val="33205297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Scutellosaurus</a:t>
            </a:r>
            <a:r>
              <a:rPr lang="en-US" dirty="0" smtClean="0"/>
              <a:t>:  https://www.youtube.com/watch?v=U7Bm7pdJcoo</a:t>
            </a:r>
          </a:p>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70</a:t>
            </a:fld>
            <a:endParaRPr lang="en-US"/>
          </a:p>
        </p:txBody>
      </p:sp>
    </p:spTree>
    <p:extLst>
      <p:ext uri="{BB962C8B-B14F-4D97-AF65-F5344CB8AC3E}">
        <p14:creationId xmlns:p14="http://schemas.microsoft.com/office/powerpoint/2010/main" val="2781626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Please come see us at Booth 1019 in the Exhibit Hall.</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A94AF9-248B-4FA1-8BFD-CCB296CC0E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54651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 through…then…</a:t>
            </a:r>
          </a:p>
          <a:p>
            <a:r>
              <a:rPr lang="en-US" dirty="0" smtClean="0"/>
              <a:t>Arizona – what clues might tell you whether</a:t>
            </a:r>
            <a:r>
              <a:rPr lang="en-US" baseline="0" dirty="0" smtClean="0"/>
              <a:t> he actually lived in Arizona or not? (as opposed to having been washed in from elsewhere)</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71</a:t>
            </a:fld>
            <a:endParaRPr lang="en-US"/>
          </a:p>
        </p:txBody>
      </p:sp>
    </p:spTree>
    <p:extLst>
      <p:ext uri="{BB962C8B-B14F-4D97-AF65-F5344CB8AC3E}">
        <p14:creationId xmlns:p14="http://schemas.microsoft.com/office/powerpoint/2010/main" val="117364111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 Geologic Column—Important Terminology</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B0C517-DB3C-4F02-9F00-104D489456B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98397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interesting rock layers around the world make up the geologic column.  Scientists have illustrated it in a chart with several major divisions…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B0C517-DB3C-4F02-9F00-104D489456B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056855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Mesozoic layers are the ones that contain the dinosaur fossils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B0C517-DB3C-4F02-9F00-104D489456B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61616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Mesozoic is divided into three sections:  Triassic, Jurassic, and Cretaceous.  According</a:t>
            </a:r>
            <a:r>
              <a:rPr lang="en-US" sz="1200" kern="1200" baseline="0" dirty="0" smtClean="0">
                <a:solidFill>
                  <a:schemeClr val="tx1"/>
                </a:solidFill>
                <a:effectLst/>
                <a:latin typeface="+mn-lt"/>
                <a:ea typeface="+mn-ea"/>
                <a:cs typeface="+mn-cs"/>
              </a:rPr>
              <a:t> to the video clip, </a:t>
            </a:r>
            <a:r>
              <a:rPr lang="en-US" sz="1200" kern="1200" baseline="0" dirty="0" err="1" smtClean="0">
                <a:solidFill>
                  <a:schemeClr val="tx1"/>
                </a:solidFill>
                <a:effectLst/>
                <a:latin typeface="+mn-lt"/>
                <a:ea typeface="+mn-ea"/>
                <a:cs typeface="+mn-cs"/>
              </a:rPr>
              <a:t>Scutellosaurus</a:t>
            </a:r>
            <a:r>
              <a:rPr lang="en-US" sz="1200" kern="1200" baseline="0" dirty="0" smtClean="0">
                <a:solidFill>
                  <a:schemeClr val="tx1"/>
                </a:solidFill>
                <a:effectLst/>
                <a:latin typeface="+mn-lt"/>
                <a:ea typeface="+mn-ea"/>
                <a:cs typeface="+mn-cs"/>
              </a:rPr>
              <a:t> was from the “early Jurassic period.”</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B0C517-DB3C-4F02-9F00-104D489456B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367787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There are two sets of terminology used to describe the geologic column.  / Chronostratigraphic terms  refer just to the rock layers themselves, / while geochronologic terms refer to the rock layers </a:t>
            </a:r>
            <a:r>
              <a:rPr lang="en-US" sz="1200" i="1" kern="1200" dirty="0" smtClean="0">
                <a:solidFill>
                  <a:schemeClr val="tx1"/>
                </a:solidFill>
                <a:effectLst/>
                <a:latin typeface="+mn-lt"/>
                <a:ea typeface="+mn-ea"/>
                <a:cs typeface="+mn-cs"/>
              </a:rPr>
              <a:t>and </a:t>
            </a:r>
            <a:r>
              <a:rPr lang="en-US" sz="1200" kern="1200" dirty="0" smtClean="0">
                <a:solidFill>
                  <a:schemeClr val="tx1"/>
                </a:solidFill>
                <a:effectLst/>
                <a:latin typeface="+mn-lt"/>
                <a:ea typeface="+mn-ea"/>
                <a:cs typeface="+mn-cs"/>
              </a:rPr>
              <a:t>the millions of years associated with them. </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B0C517-DB3C-4F02-9F00-104D489456B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06464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…early Jurassic PERIOD…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B0C517-DB3C-4F02-9F00-104D489456B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316037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Periods</a:t>
            </a:r>
            <a:r>
              <a:rPr lang="en-US" baseline="0" dirty="0" smtClean="0"/>
              <a:t> (or systems) are divided further.  Early is lowest…</a:t>
            </a:r>
            <a:endParaRPr lang="en-US" dirty="0" smtClean="0"/>
          </a:p>
          <a:p>
            <a:r>
              <a:rPr lang="en-US" dirty="0" smtClean="0"/>
              <a:t>(We could also say the “lower” Jurassic, if we want to avoid the words with the connotations of millions of years)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79</a:t>
            </a:fld>
            <a:endParaRPr lang="en-US" dirty="0">
              <a:solidFill>
                <a:prstClr val="black"/>
              </a:solidFill>
            </a:endParaRPr>
          </a:p>
        </p:txBody>
      </p:sp>
    </p:spTree>
    <p:extLst>
      <p:ext uri="{BB962C8B-B14F-4D97-AF65-F5344CB8AC3E}">
        <p14:creationId xmlns:p14="http://schemas.microsoft.com/office/powerpoint/2010/main" val="205950186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https://www.youtube.com/watch?v=TiDDRfLHCew</a:t>
            </a:r>
          </a:p>
          <a:p>
            <a:endParaRPr lang="en-US" dirty="0" smtClean="0"/>
          </a:p>
          <a:p>
            <a:r>
              <a:rPr lang="en-US" dirty="0" smtClean="0"/>
              <a:t>DIFFERENT</a:t>
            </a:r>
            <a:r>
              <a:rPr lang="en-US" baseline="0" dirty="0" smtClean="0"/>
              <a:t> TIME PERIOD</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82</a:t>
            </a:fld>
            <a:endParaRPr lang="en-US"/>
          </a:p>
        </p:txBody>
      </p:sp>
    </p:spTree>
    <p:extLst>
      <p:ext uri="{BB962C8B-B14F-4D97-AF65-F5344CB8AC3E}">
        <p14:creationId xmlns:p14="http://schemas.microsoft.com/office/powerpoint/2010/main" val="299766939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 through…then…</a:t>
            </a:r>
          </a:p>
          <a:p>
            <a:r>
              <a:rPr lang="en-US" dirty="0" smtClean="0"/>
              <a:t>Arizona – what clues might tell you whether</a:t>
            </a:r>
            <a:r>
              <a:rPr lang="en-US" baseline="0" dirty="0" smtClean="0"/>
              <a:t> he actually lived in Arizona or not? (as opposed to having been washed in from elsewhere)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A089FF-243F-4C6B-A05B-26112D629A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7036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10</a:t>
            </a:fld>
            <a:endParaRPr lang="en-US"/>
          </a:p>
        </p:txBody>
      </p:sp>
    </p:spTree>
    <p:extLst>
      <p:ext uri="{BB962C8B-B14F-4D97-AF65-F5344CB8AC3E}">
        <p14:creationId xmlns:p14="http://schemas.microsoft.com/office/powerpoint/2010/main" val="17938536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Late cretaceous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B0C517-DB3C-4F02-9F00-104D489456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909941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about their origin and demise?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A089FF-243F-4C6B-A05B-26112D629A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810041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88</a:t>
            </a:fld>
            <a:endParaRPr lang="en-US"/>
          </a:p>
        </p:txBody>
      </p:sp>
    </p:spTree>
    <p:extLst>
      <p:ext uri="{BB962C8B-B14F-4D97-AF65-F5344CB8AC3E}">
        <p14:creationId xmlns:p14="http://schemas.microsoft.com/office/powerpoint/2010/main" val="12978053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would be pretty hard to argue that they didn’t actually exist.  Lots</a:t>
            </a:r>
            <a:r>
              <a:rPr lang="en-US" baseline="0" dirty="0" smtClean="0"/>
              <a:t> of evidence more consistent with creation than evolution.  That leaves…</a:t>
            </a:r>
            <a:endParaRPr lang="en-US" dirty="0" smtClean="0"/>
          </a:p>
          <a:p>
            <a:r>
              <a:rPr lang="en-US" dirty="0" smtClean="0"/>
              <a:t>Adventists are the only ones I’ve ever heard suggesting amalgamation </a:t>
            </a:r>
          </a:p>
          <a:p>
            <a:endParaRPr lang="en-US" dirty="0" smtClean="0"/>
          </a:p>
        </p:txBody>
      </p:sp>
      <p:sp>
        <p:nvSpPr>
          <p:cNvPr id="4" name="Slide Number Placeholder 3"/>
          <p:cNvSpPr>
            <a:spLocks noGrp="1"/>
          </p:cNvSpPr>
          <p:nvPr>
            <p:ph type="sldNum" sz="quarter" idx="10"/>
          </p:nvPr>
        </p:nvSpPr>
        <p:spPr/>
        <p:txBody>
          <a:bodyPr/>
          <a:lstStyle/>
          <a:p>
            <a:fld id="{D2A089FF-243F-4C6B-A05B-26112D629A11}" type="slidenum">
              <a:rPr lang="en-US" smtClean="0"/>
              <a:t>89</a:t>
            </a:fld>
            <a:endParaRPr lang="en-US"/>
          </a:p>
        </p:txBody>
      </p:sp>
    </p:spTree>
    <p:extLst>
      <p:ext uri="{BB962C8B-B14F-4D97-AF65-F5344CB8AC3E}">
        <p14:creationId xmlns:p14="http://schemas.microsoft.com/office/powerpoint/2010/main" val="178390592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only quote</a:t>
            </a:r>
            <a:r>
              <a:rPr lang="en-US" baseline="0" dirty="0" smtClean="0"/>
              <a:t> I could find about Satan and the laboratories of nature was this one.   The context is very clearly in relation to controlling the elements.  No mention of experimenting with animals.</a:t>
            </a:r>
            <a:endParaRPr lang="en-US" dirty="0" smtClean="0"/>
          </a:p>
        </p:txBody>
      </p:sp>
      <p:sp>
        <p:nvSpPr>
          <p:cNvPr id="4" name="Slide Number Placeholder 3"/>
          <p:cNvSpPr>
            <a:spLocks noGrp="1"/>
          </p:cNvSpPr>
          <p:nvPr>
            <p:ph type="sldNum" sz="quarter" idx="10"/>
          </p:nvPr>
        </p:nvSpPr>
        <p:spPr/>
        <p:txBody>
          <a:bodyPr/>
          <a:lstStyle/>
          <a:p>
            <a:fld id="{D2A089FF-243F-4C6B-A05B-26112D629A11}" type="slidenum">
              <a:rPr lang="en-US" smtClean="0"/>
              <a:t>90</a:t>
            </a:fld>
            <a:endParaRPr lang="en-US"/>
          </a:p>
        </p:txBody>
      </p:sp>
    </p:spTree>
    <p:extLst>
      <p:ext uri="{BB962C8B-B14F-4D97-AF65-F5344CB8AC3E}">
        <p14:creationId xmlns:p14="http://schemas.microsoft.com/office/powerpoint/2010/main" val="380015973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describing the great sin that caused for the destruction of the race by the flood, Ellen White describes what she calls the “base crime” of amalgamation of man and beast.  Some have suggested that this might be where dinosaurs came from.  Questions:  I have no trouble believing people before the flood were smart enough…but would the amalgamation of man and beast produce a dinosaur?  What kind of evidence…?</a:t>
            </a:r>
            <a:endParaRPr lang="en-US" dirty="0" smtClean="0"/>
          </a:p>
        </p:txBody>
      </p:sp>
      <p:sp>
        <p:nvSpPr>
          <p:cNvPr id="4" name="Slide Number Placeholder 3"/>
          <p:cNvSpPr>
            <a:spLocks noGrp="1"/>
          </p:cNvSpPr>
          <p:nvPr>
            <p:ph type="sldNum" sz="quarter" idx="10"/>
          </p:nvPr>
        </p:nvSpPr>
        <p:spPr/>
        <p:txBody>
          <a:bodyPr/>
          <a:lstStyle/>
          <a:p>
            <a:fld id="{D2A089FF-243F-4C6B-A05B-26112D629A11}" type="slidenum">
              <a:rPr lang="en-US" smtClean="0"/>
              <a:t>91</a:t>
            </a:fld>
            <a:endParaRPr lang="en-US"/>
          </a:p>
        </p:txBody>
      </p:sp>
    </p:spTree>
    <p:extLst>
      <p:ext uri="{BB962C8B-B14F-4D97-AF65-F5344CB8AC3E}">
        <p14:creationId xmlns:p14="http://schemas.microsoft.com/office/powerpoint/2010/main" val="339619309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how the White Estate explains the statement, but i</a:t>
            </a:r>
            <a:r>
              <a:rPr lang="en-US" dirty="0" smtClean="0"/>
              <a:t>s </a:t>
            </a:r>
            <a:r>
              <a:rPr lang="en-US" dirty="0" smtClean="0"/>
              <a:t>this the simplest explanation?</a:t>
            </a:r>
          </a:p>
          <a:p>
            <a:endParaRPr lang="en-US" dirty="0" smtClean="0"/>
          </a:p>
          <a:p>
            <a:r>
              <a:rPr lang="en-US" dirty="0" smtClean="0"/>
              <a:t>http://www.whiteestate.org/issues/amalg.html</a:t>
            </a:r>
          </a:p>
          <a:p>
            <a:r>
              <a:rPr lang="en-US" dirty="0" smtClean="0"/>
              <a:t>No mention of dinosaurs in the EGW estate paper</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92</a:t>
            </a:fld>
            <a:endParaRPr lang="en-US"/>
          </a:p>
        </p:txBody>
      </p:sp>
    </p:spTree>
    <p:extLst>
      <p:ext uri="{BB962C8B-B14F-4D97-AF65-F5344CB8AC3E}">
        <p14:creationId xmlns:p14="http://schemas.microsoft.com/office/powerpoint/2010/main" val="372308392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 really interesting book—written by a lawyer—that takes that view.</a:t>
            </a:r>
            <a:endParaRPr lang="en-US" dirty="0" smtClean="0"/>
          </a:p>
          <a:p>
            <a:r>
              <a:rPr lang="en-US" dirty="0" smtClean="0"/>
              <a:t>Unfortunate title.  Reflects the view of some</a:t>
            </a:r>
            <a:r>
              <a:rPr lang="en-US" baseline="0" dirty="0" smtClean="0"/>
              <a:t> Adventist scientists that I know but definitely not all of them.</a:t>
            </a:r>
          </a:p>
          <a:p>
            <a:r>
              <a:rPr lang="en-US" baseline="0" dirty="0" smtClean="0"/>
              <a:t>If they WERE experimenting with amalgamation, maybe they did tinker with dinosaurs, but would that mean that ALL dinosaurs originated that way?</a:t>
            </a:r>
          </a:p>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93</a:t>
            </a:fld>
            <a:endParaRPr lang="en-US"/>
          </a:p>
        </p:txBody>
      </p:sp>
    </p:spTree>
    <p:extLst>
      <p:ext uri="{BB962C8B-B14F-4D97-AF65-F5344CB8AC3E}">
        <p14:creationId xmlns:p14="http://schemas.microsoft.com/office/powerpoint/2010/main" val="79209299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different “take” on the question has been suggested…</a:t>
            </a:r>
          </a:p>
          <a:p>
            <a:r>
              <a:rPr lang="en-US" dirty="0" smtClean="0"/>
              <a:t>Rather than dismissing all the suggested intermediates, Dr. Lee Spencer has suggested that the hominid sequence might contain evidence of the amalgamation of man and beast</a:t>
            </a:r>
            <a:endParaRPr lang="en-US"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A089FF-243F-4C6B-A05B-26112D629A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798600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quote from EGW that has been used in reference to dinosaurs:</a:t>
            </a:r>
          </a:p>
          <a:p>
            <a:r>
              <a:rPr lang="en-US" dirty="0" smtClean="0"/>
              <a:t>COULD </a:t>
            </a:r>
            <a:r>
              <a:rPr lang="en-US" dirty="0" smtClean="0"/>
              <a:t>they have been dinosaurs?  Could</a:t>
            </a:r>
            <a:r>
              <a:rPr lang="en-US" baseline="0" dirty="0" smtClean="0"/>
              <a:t> they be something OTHER than dinosaurs?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1FD52A-4C52-4676-BE4D-0BCC752A957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4146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A94AF9-248B-4FA1-8BFD-CCB296CC0E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6877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96</a:t>
            </a:fld>
            <a:endParaRPr lang="en-US"/>
          </a:p>
        </p:txBody>
      </p:sp>
    </p:spTree>
    <p:extLst>
      <p:ext uri="{BB962C8B-B14F-4D97-AF65-F5344CB8AC3E}">
        <p14:creationId xmlns:p14="http://schemas.microsoft.com/office/powerpoint/2010/main" val="399298286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1FD52A-4C52-4676-BE4D-0BCC752A957A}" type="slidenum">
              <a:rPr lang="en-US" smtClean="0"/>
              <a:t>97</a:t>
            </a:fld>
            <a:endParaRPr lang="en-US"/>
          </a:p>
        </p:txBody>
      </p:sp>
    </p:spTree>
    <p:extLst>
      <p:ext uri="{BB962C8B-B14F-4D97-AF65-F5344CB8AC3E}">
        <p14:creationId xmlns:p14="http://schemas.microsoft.com/office/powerpoint/2010/main" val="140779366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Great compare and contrast activity for your students (comparing Behemoth with elephant,</a:t>
            </a:r>
            <a:r>
              <a:rPr lang="en-US" baseline="0" dirty="0" smtClean="0"/>
              <a:t> comparing Leviathan with alligator, etc.)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point isn’t to make a definitive decision but to teach your students how to make observations, compare and contrast, support opinions with evidence, etc.</a:t>
            </a:r>
            <a:endParaRPr lang="en-US" dirty="0" smtClean="0"/>
          </a:p>
          <a:p>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98</a:t>
            </a:fld>
            <a:endParaRPr lang="en-US"/>
          </a:p>
        </p:txBody>
      </p:sp>
    </p:spTree>
    <p:extLst>
      <p:ext uri="{BB962C8B-B14F-4D97-AF65-F5344CB8AC3E}">
        <p14:creationId xmlns:p14="http://schemas.microsoft.com/office/powerpoint/2010/main" val="283761865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millions of years vs. the Bible; millions of years vs. the Bible and other scientific data</a:t>
            </a:r>
          </a:p>
          <a:p>
            <a:r>
              <a:rPr lang="en-US" dirty="0" smtClean="0"/>
              <a:t>Can’t explain</a:t>
            </a:r>
            <a:r>
              <a:rPr lang="en-US" baseline="0" dirty="0" smtClean="0"/>
              <a:t> the radiometric dates…but neither can we explain quantum physics yet either…</a:t>
            </a:r>
            <a:endParaRPr lang="en-US" dirty="0"/>
          </a:p>
        </p:txBody>
      </p:sp>
      <p:sp>
        <p:nvSpPr>
          <p:cNvPr id="4" name="Slide Number Placeholder 3"/>
          <p:cNvSpPr>
            <a:spLocks noGrp="1"/>
          </p:cNvSpPr>
          <p:nvPr>
            <p:ph type="sldNum" sz="quarter" idx="10"/>
          </p:nvPr>
        </p:nvSpPr>
        <p:spPr/>
        <p:txBody>
          <a:bodyPr/>
          <a:lstStyle/>
          <a:p>
            <a:fld id="{D2A089FF-243F-4C6B-A05B-26112D629A11}" type="slidenum">
              <a:rPr lang="en-US" smtClean="0"/>
              <a:t>100</a:t>
            </a:fld>
            <a:endParaRPr lang="en-US"/>
          </a:p>
        </p:txBody>
      </p:sp>
    </p:spTree>
    <p:extLst>
      <p:ext uri="{BB962C8B-B14F-4D97-AF65-F5344CB8AC3E}">
        <p14:creationId xmlns:p14="http://schemas.microsoft.com/office/powerpoint/2010/main" val="407186654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Story</a:t>
            </a:r>
            <a:r>
              <a:rPr lang="en-US" baseline="0" dirty="0" smtClean="0"/>
              <a:t> in Smithsonian.com</a:t>
            </a:r>
            <a:endParaRPr lang="en-US" dirty="0" smtClean="0"/>
          </a:p>
          <a:p>
            <a:r>
              <a:rPr lang="en-US" dirty="0" smtClean="0"/>
              <a:t>https://www.smithsonianmag.com/science-nature/dinosaur-shocker-115306469/</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A089FF-243F-4C6B-A05B-26112D629A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773847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what we set out to </a:t>
            </a:r>
            <a:r>
              <a:rPr lang="en-US" dirty="0" smtClean="0"/>
              <a:t>do…let’s end with a couple</a:t>
            </a:r>
            <a:r>
              <a:rPr lang="en-US" baseline="0" dirty="0" smtClean="0"/>
              <a:t> more opportunities to practice…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A94AF9-248B-4FA1-8BFD-CCB296CC0E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566258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Listen to each of these statements and decide whether you think it is</a:t>
            </a:r>
            <a:r>
              <a:rPr lang="en-US" baseline="0" dirty="0" smtClean="0"/>
              <a:t> data or interpretation.  Pause the video if you need more time to think about it.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8500887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two</a:t>
            </a:r>
            <a:r>
              <a:rPr lang="en-US" baseline="0" dirty="0" smtClean="0"/>
              <a:t> statements in yellow are data  The fact that dinosaur bones are only found in the Mesozoic layers—not below the Triassic or above the Cretaceous in the Cenozoic—is data.  It can be verified by anyone who does the research.  The other three statements about what happened to the dinosaurs are not things that can be verified by observation or experimentation.  They are interpretations of the data that are derived from implications of the respective worldviews.</a:t>
            </a:r>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17637004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another set of statements.  Let’s differentiate between data and interpretation</a:t>
            </a:r>
          </a:p>
          <a:p>
            <a:r>
              <a:rPr lang="en-US" dirty="0" smtClean="0"/>
              <a:t>The </a:t>
            </a:r>
            <a:r>
              <a:rPr lang="en-US" dirty="0" smtClean="0"/>
              <a:t>fact that birds have feathers is observable data that can be easily verified.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6128504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fossil evidence indicates that certain creatures with dinosaurian skeletons also had feathers, so this is data as well.</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4027477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point of this</a:t>
            </a:r>
            <a:r>
              <a:rPr lang="en-US" baseline="0" dirty="0" smtClean="0"/>
              <a:t> breakout session is NOT to definitively answer the questions about the origin and demise of the dinosaurs, but hopefully it will give you some useful things to think about…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A94AF9-248B-4FA1-8BFD-CCB296CC0E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160175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claim that dinosaurs evolved into birds is</a:t>
            </a:r>
            <a:r>
              <a:rPr lang="en-US" baseline="0" dirty="0" smtClean="0"/>
              <a:t> an interpretation of that data just mentioned showing that some fossils with dinosaurian skeletons also have feathers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69492136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idea that God created both birds and some dinosaurs with feathers is also an interpretation of data.  Both</a:t>
            </a:r>
            <a:r>
              <a:rPr lang="en-US" baseline="0" dirty="0" smtClean="0"/>
              <a:t> of these interpretations are influenced by the worldviews of the scientists who make them.  Remember that interpretations can be true or they can be false.  And sometimes—like in this case—interpretations can be mutually exclusive.  Dinosaurs cannot have both evolved from birds AND been created by God with feathers.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51954446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last statement</a:t>
            </a:r>
            <a:r>
              <a:rPr lang="en-US" baseline="0" dirty="0" smtClean="0"/>
              <a:t> is also an interpretation, that suggests </a:t>
            </a:r>
            <a:r>
              <a:rPr lang="en-US" i="1" baseline="0" dirty="0" smtClean="0"/>
              <a:t>why </a:t>
            </a:r>
            <a:r>
              <a:rPr lang="en-US" i="0" baseline="0" dirty="0" smtClean="0"/>
              <a:t>dinosaurs might have benefited from having feathers.  It is not directly observable but would be based on a combination of several kinds of evidence.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25228544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interpretations are more specific than others.  / The more specific an interpretation, the more data</a:t>
            </a:r>
            <a:r>
              <a:rPr lang="en-US" baseline="0" dirty="0" smtClean="0"/>
              <a:t> is needed to support it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9558813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we wouldn’t expect soft tissue to be preserved for millions of years, a reasonable interpretation </a:t>
            </a:r>
            <a:r>
              <a:rPr lang="en-US" smtClean="0"/>
              <a:t>of this </a:t>
            </a:r>
            <a:r>
              <a:rPr lang="en-US" dirty="0" smtClean="0"/>
              <a:t>data would be that dinosaur bones are</a:t>
            </a:r>
            <a:r>
              <a:rPr lang="en-US" baseline="0" dirty="0" smtClean="0"/>
              <a:t> only thousands rather than millions of years old.  Without any additional evidence, speculating on how the dinosaur died goes beyond this particular data.</a:t>
            </a:r>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31704-7F19-4A50-9080-CE9E4D6823FA}"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49635186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A94AF9-248B-4FA1-8BFD-CCB296CC0E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24222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9421EDA-BFD6-4482-A2A0-28EA1ADEADB7}" type="datetimeFigureOut">
              <a:rPr lang="en-US" smtClean="0"/>
              <a:t>8/7/2018</a:t>
            </a:fld>
            <a:endParaRPr lang="en-US"/>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9CCA1B1-333C-44B4-B872-469D8D382064}" type="slidenum">
              <a:rPr lang="en-US" smtClean="0"/>
              <a:t>‹#›</a:t>
            </a:fld>
            <a:endParaRPr lang="en-US"/>
          </a:p>
        </p:txBody>
      </p:sp>
    </p:spTree>
    <p:extLst>
      <p:ext uri="{BB962C8B-B14F-4D97-AF65-F5344CB8AC3E}">
        <p14:creationId xmlns:p14="http://schemas.microsoft.com/office/powerpoint/2010/main" val="41377201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9421EDA-BFD6-4482-A2A0-28EA1ADEADB7}" type="datetimeFigureOut">
              <a:rPr lang="en-US" smtClean="0"/>
              <a:t>8/7/2018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CA1B1-333C-44B4-B872-469D8D382064}" type="slidenum">
              <a:rPr lang="en-US" smtClean="0"/>
              <a:t>‹#›</a:t>
            </a:fld>
            <a:endParaRPr lang="en-US"/>
          </a:p>
        </p:txBody>
      </p:sp>
    </p:spTree>
    <p:extLst>
      <p:ext uri="{BB962C8B-B14F-4D97-AF65-F5344CB8AC3E}">
        <p14:creationId xmlns:p14="http://schemas.microsoft.com/office/powerpoint/2010/main" val="2983088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9421EDA-BFD6-4482-A2A0-28EA1ADEADB7}" type="datetimeFigureOut">
              <a:rPr lang="en-US" smtClean="0"/>
              <a:t>8/7/2018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CA1B1-333C-44B4-B872-469D8D382064}" type="slidenum">
              <a:rPr lang="en-US" smtClean="0"/>
              <a:t>‹#›</a:t>
            </a:fld>
            <a:endParaRPr lang="en-US"/>
          </a:p>
        </p:txBody>
      </p:sp>
    </p:spTree>
    <p:extLst>
      <p:ext uri="{BB962C8B-B14F-4D97-AF65-F5344CB8AC3E}">
        <p14:creationId xmlns:p14="http://schemas.microsoft.com/office/powerpoint/2010/main" val="809774296"/>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Century Gothic" panose="020B0502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pPr/>
              <a:t>8/7/2018</a:t>
            </a:fld>
            <a:endParaRPr lang="en-US" dirty="0"/>
          </a:p>
        </p:txBody>
      </p:sp>
      <p:sp>
        <p:nvSpPr>
          <p:cNvPr id="5" name="Footer Placeholder 4"/>
          <p:cNvSpPr>
            <a:spLocks noGrp="1"/>
          </p:cNvSpPr>
          <p:nvPr>
            <p:ph type="ftr" sz="quarter" idx="11"/>
          </p:nvPr>
        </p:nvSpPr>
        <p:spPr/>
        <p:txBody>
          <a:bodyPr/>
          <a:lstStyle>
            <a:lvl1pPr>
              <a:defRPr>
                <a:latin typeface="Century Gothic" panose="020B0502020202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pPr/>
              <a:t>‹#›</a:t>
            </a:fld>
            <a:endParaRPr lang="en-US" dirty="0"/>
          </a:p>
        </p:txBody>
      </p:sp>
    </p:spTree>
    <p:extLst>
      <p:ext uri="{BB962C8B-B14F-4D97-AF65-F5344CB8AC3E}">
        <p14:creationId xmlns:p14="http://schemas.microsoft.com/office/powerpoint/2010/main" val="717512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pPr/>
              <a:t>8/7/2018</a:t>
            </a:fld>
            <a:endParaRPr lang="en-US" dirty="0"/>
          </a:p>
        </p:txBody>
      </p:sp>
      <p:sp>
        <p:nvSpPr>
          <p:cNvPr id="5" name="Footer Placeholder 4"/>
          <p:cNvSpPr>
            <a:spLocks noGrp="1"/>
          </p:cNvSpPr>
          <p:nvPr>
            <p:ph type="ftr" sz="quarter" idx="11"/>
          </p:nvPr>
        </p:nvSpPr>
        <p:spPr/>
        <p:txBody>
          <a:bodyPr/>
          <a:lstStyle>
            <a:lvl1pPr>
              <a:defRPr>
                <a:latin typeface="Century Gothic" panose="020B0502020202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pPr/>
              <a:t>‹#›</a:t>
            </a:fld>
            <a:endParaRPr lang="en-US" dirty="0"/>
          </a:p>
        </p:txBody>
      </p:sp>
    </p:spTree>
    <p:extLst>
      <p:ext uri="{BB962C8B-B14F-4D97-AF65-F5344CB8AC3E}">
        <p14:creationId xmlns:p14="http://schemas.microsoft.com/office/powerpoint/2010/main" val="2764165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atin typeface="Century Gothic" panose="020B0502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pPr/>
              <a:t>8/7/2018</a:t>
            </a:fld>
            <a:endParaRPr lang="en-US" dirty="0"/>
          </a:p>
        </p:txBody>
      </p:sp>
      <p:sp>
        <p:nvSpPr>
          <p:cNvPr id="5" name="Footer Placeholder 4"/>
          <p:cNvSpPr>
            <a:spLocks noGrp="1"/>
          </p:cNvSpPr>
          <p:nvPr>
            <p:ph type="ftr" sz="quarter" idx="11"/>
          </p:nvPr>
        </p:nvSpPr>
        <p:spPr/>
        <p:txBody>
          <a:bodyPr/>
          <a:lstStyle>
            <a:lvl1pPr>
              <a:defRPr>
                <a:latin typeface="Century Gothic" panose="020B0502020202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pPr/>
              <a:t>‹#›</a:t>
            </a:fld>
            <a:endParaRPr lang="en-US" dirty="0"/>
          </a:p>
        </p:txBody>
      </p:sp>
    </p:spTree>
    <p:extLst>
      <p:ext uri="{BB962C8B-B14F-4D97-AF65-F5344CB8AC3E}">
        <p14:creationId xmlns:p14="http://schemas.microsoft.com/office/powerpoint/2010/main" val="3244295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pPr/>
              <a:t>8/7/2018</a:t>
            </a:fld>
            <a:endParaRPr lang="en-US" dirty="0"/>
          </a:p>
        </p:txBody>
      </p:sp>
      <p:sp>
        <p:nvSpPr>
          <p:cNvPr id="6" name="Footer Placeholder 5"/>
          <p:cNvSpPr>
            <a:spLocks noGrp="1"/>
          </p:cNvSpPr>
          <p:nvPr>
            <p:ph type="ftr" sz="quarter" idx="11"/>
          </p:nvPr>
        </p:nvSpPr>
        <p:spPr/>
        <p:txBody>
          <a:bodyPr/>
          <a:lstStyle>
            <a:lvl1pPr>
              <a:defRPr>
                <a:latin typeface="Century Gothic" panose="020B050202020202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pPr/>
              <a:t>‹#›</a:t>
            </a:fld>
            <a:endParaRPr lang="en-US" dirty="0"/>
          </a:p>
        </p:txBody>
      </p:sp>
    </p:spTree>
    <p:extLst>
      <p:ext uri="{BB962C8B-B14F-4D97-AF65-F5344CB8AC3E}">
        <p14:creationId xmlns:p14="http://schemas.microsoft.com/office/powerpoint/2010/main" val="3617369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atin typeface="Century Gothic" panose="020B0502020202020204" pitchFamily="34" charset="0"/>
              </a:defRPr>
            </a:lvl1pPr>
            <a:lvl2pPr>
              <a:defRPr sz="2000">
                <a:latin typeface="Century Gothic" panose="020B0502020202020204" pitchFamily="34" charset="0"/>
              </a:defRPr>
            </a:lvl2pPr>
            <a:lvl3pPr>
              <a:defRPr sz="1800">
                <a:latin typeface="Century Gothic" panose="020B0502020202020204" pitchFamily="34" charset="0"/>
              </a:defRPr>
            </a:lvl3pPr>
            <a:lvl4pPr>
              <a:defRPr sz="1600">
                <a:latin typeface="Century Gothic" panose="020B0502020202020204" pitchFamily="34" charset="0"/>
              </a:defRPr>
            </a:lvl4pPr>
            <a:lvl5pPr>
              <a:defRPr sz="1600">
                <a:latin typeface="Century Gothic" panose="020B0502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atin typeface="Century Gothic" panose="020B0502020202020204" pitchFamily="34" charset="0"/>
              </a:defRPr>
            </a:lvl1pPr>
            <a:lvl2pPr>
              <a:defRPr sz="2000">
                <a:latin typeface="Century Gothic" panose="020B0502020202020204" pitchFamily="34" charset="0"/>
              </a:defRPr>
            </a:lvl2pPr>
            <a:lvl3pPr>
              <a:defRPr sz="1800">
                <a:latin typeface="Century Gothic" panose="020B0502020202020204" pitchFamily="34" charset="0"/>
              </a:defRPr>
            </a:lvl3pPr>
            <a:lvl4pPr>
              <a:defRPr sz="1600">
                <a:latin typeface="Century Gothic" panose="020B0502020202020204" pitchFamily="34" charset="0"/>
              </a:defRPr>
            </a:lvl4pPr>
            <a:lvl5pPr>
              <a:defRPr sz="1600">
                <a:latin typeface="Century Gothic" panose="020B0502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pPr/>
              <a:t>8/7/2018</a:t>
            </a:fld>
            <a:endParaRPr lang="en-US" dirty="0"/>
          </a:p>
        </p:txBody>
      </p:sp>
      <p:sp>
        <p:nvSpPr>
          <p:cNvPr id="8" name="Footer Placeholder 7"/>
          <p:cNvSpPr>
            <a:spLocks noGrp="1"/>
          </p:cNvSpPr>
          <p:nvPr>
            <p:ph type="ftr" sz="quarter" idx="11"/>
          </p:nvPr>
        </p:nvSpPr>
        <p:spPr/>
        <p:txBody>
          <a:bodyPr/>
          <a:lstStyle>
            <a:lvl1pPr>
              <a:defRPr>
                <a:latin typeface="Century Gothic" panose="020B0502020202020204" pitchFamily="34" charset="0"/>
              </a:defRPr>
            </a:lvl1pPr>
          </a:lstStyle>
          <a:p>
            <a:endParaRPr lang="en-US" dirty="0"/>
          </a:p>
        </p:txBody>
      </p:sp>
      <p:sp>
        <p:nvSpPr>
          <p:cNvPr id="9" name="Slide Number Placeholder 8"/>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pPr/>
              <a:t>‹#›</a:t>
            </a:fld>
            <a:endParaRPr lang="en-US" dirty="0"/>
          </a:p>
        </p:txBody>
      </p:sp>
    </p:spTree>
    <p:extLst>
      <p:ext uri="{BB962C8B-B14F-4D97-AF65-F5344CB8AC3E}">
        <p14:creationId xmlns:p14="http://schemas.microsoft.com/office/powerpoint/2010/main" val="1068331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pPr/>
              <a:t>8/7/2018</a:t>
            </a:fld>
            <a:endParaRPr lang="en-US" dirty="0"/>
          </a:p>
        </p:txBody>
      </p:sp>
      <p:sp>
        <p:nvSpPr>
          <p:cNvPr id="4" name="Footer Placeholder 3"/>
          <p:cNvSpPr>
            <a:spLocks noGrp="1"/>
          </p:cNvSpPr>
          <p:nvPr>
            <p:ph type="ftr" sz="quarter" idx="11"/>
          </p:nvPr>
        </p:nvSpPr>
        <p:spPr/>
        <p:txBody>
          <a:bodyPr/>
          <a:lstStyle>
            <a:lvl1pPr>
              <a:defRPr>
                <a:latin typeface="Century Gothic" panose="020B0502020202020204" pitchFamily="34" charset="0"/>
              </a:defRPr>
            </a:lvl1pPr>
          </a:lstStyle>
          <a:p>
            <a:endParaRPr lang="en-US" dirty="0"/>
          </a:p>
        </p:txBody>
      </p:sp>
      <p:sp>
        <p:nvSpPr>
          <p:cNvPr id="5" name="Slide Number Placeholder 4"/>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pPr/>
              <a:t>‹#›</a:t>
            </a:fld>
            <a:endParaRPr lang="en-US" dirty="0"/>
          </a:p>
        </p:txBody>
      </p:sp>
    </p:spTree>
    <p:extLst>
      <p:ext uri="{BB962C8B-B14F-4D97-AF65-F5344CB8AC3E}">
        <p14:creationId xmlns:p14="http://schemas.microsoft.com/office/powerpoint/2010/main" val="40753843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pPr/>
              <a:t>8/7/2018</a:t>
            </a:fld>
            <a:endParaRPr lang="en-US" dirty="0"/>
          </a:p>
        </p:txBody>
      </p:sp>
      <p:sp>
        <p:nvSpPr>
          <p:cNvPr id="3" name="Footer Placeholder 2"/>
          <p:cNvSpPr>
            <a:spLocks noGrp="1"/>
          </p:cNvSpPr>
          <p:nvPr>
            <p:ph type="ftr" sz="quarter" idx="11"/>
          </p:nvPr>
        </p:nvSpPr>
        <p:spPr/>
        <p:txBody>
          <a:bodyPr/>
          <a:lstStyle>
            <a:lvl1pPr>
              <a:defRPr>
                <a:latin typeface="Century Gothic" panose="020B0502020202020204" pitchFamily="34" charset="0"/>
              </a:defRPr>
            </a:lvl1pPr>
          </a:lstStyle>
          <a:p>
            <a:endParaRPr lang="en-US" dirty="0"/>
          </a:p>
        </p:txBody>
      </p:sp>
      <p:sp>
        <p:nvSpPr>
          <p:cNvPr id="4" name="Slide Number Placeholder 3"/>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pPr/>
              <a:t>‹#›</a:t>
            </a:fld>
            <a:endParaRPr lang="en-US" dirty="0"/>
          </a:p>
        </p:txBody>
      </p:sp>
    </p:spTree>
    <p:extLst>
      <p:ext uri="{BB962C8B-B14F-4D97-AF65-F5344CB8AC3E}">
        <p14:creationId xmlns:p14="http://schemas.microsoft.com/office/powerpoint/2010/main" val="10580799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atin typeface="Century Gothic" panose="020B0502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atin typeface="Century Gothic" panose="020B0502020202020204" pitchFamily="34" charset="0"/>
              </a:defRPr>
            </a:lvl1pPr>
            <a:lvl2pPr>
              <a:defRPr sz="2800">
                <a:latin typeface="Century Gothic" panose="020B0502020202020204" pitchFamily="34" charset="0"/>
              </a:defRPr>
            </a:lvl2pPr>
            <a:lvl3pPr>
              <a:defRPr sz="2400">
                <a:latin typeface="Century Gothic" panose="020B0502020202020204" pitchFamily="34" charset="0"/>
              </a:defRPr>
            </a:lvl3pPr>
            <a:lvl4pPr>
              <a:defRPr sz="2000">
                <a:latin typeface="Century Gothic" panose="020B0502020202020204" pitchFamily="34" charset="0"/>
              </a:defRPr>
            </a:lvl4pPr>
            <a:lvl5pPr>
              <a:defRPr sz="2000">
                <a:latin typeface="Century Gothic" panose="020B050202020202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atin typeface="Century Gothic" panose="020B0502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pPr/>
              <a:t>8/7/2018</a:t>
            </a:fld>
            <a:endParaRPr lang="en-US" dirty="0"/>
          </a:p>
        </p:txBody>
      </p:sp>
      <p:sp>
        <p:nvSpPr>
          <p:cNvPr id="6" name="Footer Placeholder 5"/>
          <p:cNvSpPr>
            <a:spLocks noGrp="1"/>
          </p:cNvSpPr>
          <p:nvPr>
            <p:ph type="ftr" sz="quarter" idx="11"/>
          </p:nvPr>
        </p:nvSpPr>
        <p:spPr/>
        <p:txBody>
          <a:bodyPr/>
          <a:lstStyle>
            <a:lvl1pPr>
              <a:defRPr>
                <a:latin typeface="Century Gothic" panose="020B050202020202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pPr/>
              <a:t>‹#›</a:t>
            </a:fld>
            <a:endParaRPr lang="en-US" dirty="0"/>
          </a:p>
        </p:txBody>
      </p:sp>
    </p:spTree>
    <p:extLst>
      <p:ext uri="{BB962C8B-B14F-4D97-AF65-F5344CB8AC3E}">
        <p14:creationId xmlns:p14="http://schemas.microsoft.com/office/powerpoint/2010/main" val="3465697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9421EDA-BFD6-4482-A2A0-28EA1ADEADB7}" type="datetimeFigureOut">
              <a:rPr lang="en-US" smtClean="0"/>
              <a:t>8/7/2018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CCA1B1-333C-44B4-B872-469D8D382064}" type="slidenum">
              <a:rPr lang="en-US" smtClean="0"/>
              <a:t>‹#›</a:t>
            </a:fld>
            <a:endParaRPr lang="en-US"/>
          </a:p>
        </p:txBody>
      </p:sp>
    </p:spTree>
    <p:extLst>
      <p:ext uri="{BB962C8B-B14F-4D97-AF65-F5344CB8AC3E}">
        <p14:creationId xmlns:p14="http://schemas.microsoft.com/office/powerpoint/2010/main" val="943082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atin typeface="Century Gothic" panose="020B0502020202020204"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atin typeface="Century Gothic" panose="020B0502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atin typeface="Century Gothic" panose="020B0502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pPr/>
              <a:t>8/7/2018</a:t>
            </a:fld>
            <a:endParaRPr lang="en-US" dirty="0"/>
          </a:p>
        </p:txBody>
      </p:sp>
      <p:sp>
        <p:nvSpPr>
          <p:cNvPr id="6" name="Footer Placeholder 5"/>
          <p:cNvSpPr>
            <a:spLocks noGrp="1"/>
          </p:cNvSpPr>
          <p:nvPr>
            <p:ph type="ftr" sz="quarter" idx="11"/>
          </p:nvPr>
        </p:nvSpPr>
        <p:spPr/>
        <p:txBody>
          <a:bodyPr/>
          <a:lstStyle>
            <a:lvl1pPr>
              <a:defRPr>
                <a:latin typeface="Century Gothic" panose="020B050202020202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pPr/>
              <a:t>‹#›</a:t>
            </a:fld>
            <a:endParaRPr lang="en-US" dirty="0"/>
          </a:p>
        </p:txBody>
      </p:sp>
    </p:spTree>
    <p:extLst>
      <p:ext uri="{BB962C8B-B14F-4D97-AF65-F5344CB8AC3E}">
        <p14:creationId xmlns:p14="http://schemas.microsoft.com/office/powerpoint/2010/main" val="2231005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pPr/>
              <a:t>8/7/2018</a:t>
            </a:fld>
            <a:endParaRPr lang="en-US" dirty="0"/>
          </a:p>
        </p:txBody>
      </p:sp>
      <p:sp>
        <p:nvSpPr>
          <p:cNvPr id="5" name="Footer Placeholder 4"/>
          <p:cNvSpPr>
            <a:spLocks noGrp="1"/>
          </p:cNvSpPr>
          <p:nvPr>
            <p:ph type="ftr" sz="quarter" idx="11"/>
          </p:nvPr>
        </p:nvSpPr>
        <p:spPr/>
        <p:txBody>
          <a:bodyPr/>
          <a:lstStyle>
            <a:lvl1pPr>
              <a:defRPr>
                <a:latin typeface="Century Gothic" panose="020B0502020202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pPr/>
              <a:t>‹#›</a:t>
            </a:fld>
            <a:endParaRPr lang="en-US" dirty="0"/>
          </a:p>
        </p:txBody>
      </p:sp>
    </p:spTree>
    <p:extLst>
      <p:ext uri="{BB962C8B-B14F-4D97-AF65-F5344CB8AC3E}">
        <p14:creationId xmlns:p14="http://schemas.microsoft.com/office/powerpoint/2010/main" val="42166541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pPr/>
              <a:t>8/7/2018</a:t>
            </a:fld>
            <a:endParaRPr lang="en-US" dirty="0"/>
          </a:p>
        </p:txBody>
      </p:sp>
      <p:sp>
        <p:nvSpPr>
          <p:cNvPr id="5" name="Footer Placeholder 4"/>
          <p:cNvSpPr>
            <a:spLocks noGrp="1"/>
          </p:cNvSpPr>
          <p:nvPr>
            <p:ph type="ftr" sz="quarter" idx="11"/>
          </p:nvPr>
        </p:nvSpPr>
        <p:spPr/>
        <p:txBody>
          <a:bodyPr/>
          <a:lstStyle>
            <a:lvl1pPr>
              <a:defRPr>
                <a:latin typeface="Century Gothic" panose="020B0502020202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pPr/>
              <a:t>‹#›</a:t>
            </a:fld>
            <a:endParaRPr lang="en-US" dirty="0"/>
          </a:p>
        </p:txBody>
      </p:sp>
    </p:spTree>
    <p:extLst>
      <p:ext uri="{BB962C8B-B14F-4D97-AF65-F5344CB8AC3E}">
        <p14:creationId xmlns:p14="http://schemas.microsoft.com/office/powerpoint/2010/main" val="20664738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12192000" cy="6858000"/>
          </a:xfrm>
        </p:spPr>
        <p:txBody>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19396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accent5"/>
                </a:solidFill>
                <a:latin typeface="Century Gothic" panose="020B0502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solidFill>
                  <a:prstClr val="black">
                    <a:tint val="75000"/>
                  </a:prstClr>
                </a:solidFill>
              </a:rPr>
              <a:pPr/>
              <a:t>8/7/2018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entury Gothic" panose="020B0502020202020204" pitchFamily="34"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956390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solidFill>
                  <a:prstClr val="black">
                    <a:tint val="75000"/>
                  </a:prstClr>
                </a:solidFill>
              </a:rPr>
              <a:pPr/>
              <a:t>8/7/2018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entury Gothic" panose="020B0502020202020204" pitchFamily="34"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081083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atin typeface="Century Gothic" panose="020B0502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solidFill>
                  <a:prstClr val="black">
                    <a:tint val="75000"/>
                  </a:prstClr>
                </a:solidFill>
              </a:rPr>
              <a:pPr/>
              <a:t>8/7/2018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entury Gothic" panose="020B0502020202020204" pitchFamily="34"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925051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solidFill>
                  <a:prstClr val="black">
                    <a:tint val="75000"/>
                  </a:prstClr>
                </a:solidFill>
              </a:rPr>
              <a:pPr/>
              <a:t>8/7/2018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entury Gothic" panose="020B0502020202020204" pitchFamily="34" charset="0"/>
              </a:defRPr>
            </a:lvl1p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236195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atin typeface="Century Gothic" panose="020B0502020202020204" pitchFamily="34" charset="0"/>
              </a:defRPr>
            </a:lvl1pPr>
            <a:lvl2pPr>
              <a:defRPr sz="2000">
                <a:latin typeface="Century Gothic" panose="020B0502020202020204" pitchFamily="34" charset="0"/>
              </a:defRPr>
            </a:lvl2pPr>
            <a:lvl3pPr>
              <a:defRPr sz="1800">
                <a:latin typeface="Century Gothic" panose="020B0502020202020204" pitchFamily="34" charset="0"/>
              </a:defRPr>
            </a:lvl3pPr>
            <a:lvl4pPr>
              <a:defRPr sz="1600">
                <a:latin typeface="Century Gothic" panose="020B0502020202020204" pitchFamily="34" charset="0"/>
              </a:defRPr>
            </a:lvl4pPr>
            <a:lvl5pPr>
              <a:defRPr sz="1600">
                <a:latin typeface="Century Gothic" panose="020B0502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atin typeface="Century Gothic" panose="020B0502020202020204" pitchFamily="34" charset="0"/>
              </a:defRPr>
            </a:lvl1pPr>
            <a:lvl2pPr>
              <a:defRPr sz="2000">
                <a:latin typeface="Century Gothic" panose="020B0502020202020204" pitchFamily="34" charset="0"/>
              </a:defRPr>
            </a:lvl2pPr>
            <a:lvl3pPr>
              <a:defRPr sz="1800">
                <a:latin typeface="Century Gothic" panose="020B0502020202020204" pitchFamily="34" charset="0"/>
              </a:defRPr>
            </a:lvl3pPr>
            <a:lvl4pPr>
              <a:defRPr sz="1600">
                <a:latin typeface="Century Gothic" panose="020B0502020202020204" pitchFamily="34" charset="0"/>
              </a:defRPr>
            </a:lvl4pPr>
            <a:lvl5pPr>
              <a:defRPr sz="1600">
                <a:latin typeface="Century Gothic" panose="020B0502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solidFill>
                  <a:prstClr val="black">
                    <a:tint val="75000"/>
                  </a:prstClr>
                </a:solidFill>
              </a:rPr>
              <a:pPr/>
              <a:t>8/7/2018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Century Gothic" panose="020B0502020202020204" pitchFamily="34" charset="0"/>
              </a:defRPr>
            </a:lvl1p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002390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solidFill>
                  <a:prstClr val="black">
                    <a:tint val="75000"/>
                  </a:prstClr>
                </a:solidFill>
              </a:rPr>
              <a:pPr/>
              <a:t>8/7/2018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Century Gothic" panose="020B0502020202020204" pitchFamily="34" charset="0"/>
              </a:defRPr>
            </a:lvl1p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97252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D9421EDA-BFD6-4482-A2A0-28EA1ADEADB7}" type="datetimeFigureOut">
              <a:rPr lang="en-US" smtClean="0"/>
              <a:t>8/7/2018</a:t>
            </a:fld>
            <a:endParaRPr lang="en-US"/>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a:p>
        </p:txBody>
      </p:sp>
      <p:sp>
        <p:nvSpPr>
          <p:cNvPr id="6" name="Slide Number Placeholder 5"/>
          <p:cNvSpPr>
            <a:spLocks noGrp="1"/>
          </p:cNvSpPr>
          <p:nvPr>
            <p:ph type="sldNum" sz="quarter" idx="12"/>
          </p:nvPr>
        </p:nvSpPr>
        <p:spPr>
          <a:xfrm>
            <a:off x="8604504" y="5211060"/>
            <a:ext cx="2112264" cy="228600"/>
          </a:xfrm>
        </p:spPr>
        <p:txBody>
          <a:bodyPr/>
          <a:lstStyle/>
          <a:p>
            <a:fld id="{49CCA1B1-333C-44B4-B872-469D8D382064}" type="slidenum">
              <a:rPr lang="en-US" smtClean="0"/>
              <a:t>‹#›</a:t>
            </a:fld>
            <a:endParaRPr lang="en-US"/>
          </a:p>
        </p:txBody>
      </p:sp>
    </p:spTree>
    <p:extLst>
      <p:ext uri="{BB962C8B-B14F-4D97-AF65-F5344CB8AC3E}">
        <p14:creationId xmlns:p14="http://schemas.microsoft.com/office/powerpoint/2010/main" val="1715994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solidFill>
                  <a:prstClr val="black">
                    <a:tint val="75000"/>
                  </a:prstClr>
                </a:solidFill>
              </a:rPr>
              <a:pPr/>
              <a:t>8/7/2018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lvl1pPr>
              <a:defRPr>
                <a:latin typeface="Century Gothic" panose="020B0502020202020204" pitchFamily="34" charset="0"/>
              </a:defRPr>
            </a:lvl1p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688896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atin typeface="Century Gothic" panose="020B0502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atin typeface="Century Gothic" panose="020B0502020202020204" pitchFamily="34" charset="0"/>
              </a:defRPr>
            </a:lvl1pPr>
            <a:lvl2pPr>
              <a:defRPr sz="2800">
                <a:latin typeface="Century Gothic" panose="020B0502020202020204" pitchFamily="34" charset="0"/>
              </a:defRPr>
            </a:lvl2pPr>
            <a:lvl3pPr>
              <a:defRPr sz="2400">
                <a:latin typeface="Century Gothic" panose="020B0502020202020204" pitchFamily="34" charset="0"/>
              </a:defRPr>
            </a:lvl3pPr>
            <a:lvl4pPr>
              <a:defRPr sz="2000">
                <a:latin typeface="Century Gothic" panose="020B0502020202020204" pitchFamily="34" charset="0"/>
              </a:defRPr>
            </a:lvl4pPr>
            <a:lvl5pPr>
              <a:defRPr sz="2000">
                <a:latin typeface="Century Gothic" panose="020B050202020202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atin typeface="Century Gothic" panose="020B0502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solidFill>
                  <a:prstClr val="black">
                    <a:tint val="75000"/>
                  </a:prstClr>
                </a:solidFill>
              </a:rPr>
              <a:pPr/>
              <a:t>8/7/2018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entury Gothic" panose="020B0502020202020204" pitchFamily="34" charset="0"/>
              </a:defRPr>
            </a:lvl1p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924461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atin typeface="Century Gothic" panose="020B0502020202020204"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atin typeface="Century Gothic" panose="020B0502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atin typeface="Century Gothic" panose="020B0502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solidFill>
                  <a:prstClr val="black">
                    <a:tint val="75000"/>
                  </a:prstClr>
                </a:solidFill>
              </a:rPr>
              <a:pPr/>
              <a:t>8/7/2018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entury Gothic" panose="020B0502020202020204" pitchFamily="34" charset="0"/>
              </a:defRPr>
            </a:lvl1p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326811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solidFill>
                  <a:prstClr val="black">
                    <a:tint val="75000"/>
                  </a:prstClr>
                </a:solidFill>
              </a:rPr>
              <a:pPr/>
              <a:t>8/7/2018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entury Gothic" panose="020B0502020202020204" pitchFamily="34"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223912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latin typeface="Century Gothic" panose="020B0502020202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DB80DD9D-2887-4CBD-8FDB-5717333ADD95}" type="datetimeFigureOut">
              <a:rPr lang="en-US" smtClean="0">
                <a:solidFill>
                  <a:prstClr val="black">
                    <a:tint val="75000"/>
                  </a:prstClr>
                </a:solidFill>
              </a:rPr>
              <a:pPr/>
              <a:t>8/7/2018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entury Gothic" panose="020B0502020202020204" pitchFamily="34"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entury Gothic" panose="020B0502020202020204" pitchFamily="34" charset="0"/>
              </a:defRPr>
            </a:lvl1pPr>
          </a:lstStyle>
          <a:p>
            <a:fld id="{127D091D-7281-44B6-8FB8-DC8F054F302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82051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2" y="3308581"/>
            <a:ext cx="10131425" cy="1468800"/>
          </a:xfrm>
        </p:spPr>
        <p:txBody>
          <a:bodyPr anchor="b">
            <a:normAutofit/>
          </a:bodyPr>
          <a:lstStyle>
            <a:lvl1pPr algn="l">
              <a:defRPr sz="3200" b="0" cap="none">
                <a:latin typeface="Century Gothic" panose="020B0502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5442BAB0-2FC1-475D-A323-9FB593C2CF15}" type="datetimeFigureOut">
              <a:rPr lang="en-US" smtClean="0">
                <a:solidFill>
                  <a:prstClr val="black">
                    <a:tint val="75000"/>
                  </a:prstClr>
                </a:solidFill>
              </a:rPr>
              <a:pPr/>
              <a:t>8/7/2018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entury Gothic" panose="020B0502020202020204" pitchFamily="34"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entury Gothic" panose="020B0502020202020204" pitchFamily="34" charset="0"/>
              </a:defRPr>
            </a:lvl1pPr>
          </a:lstStyle>
          <a:p>
            <a:fld id="{61470B1E-A3AA-46E4-9871-06CF6D334BA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460377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8/7/2018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5898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8/7/2018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024556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8/7/2018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16195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8/7/2018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28360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9421EDA-BFD6-4482-A2A0-28EA1ADEADB7}" type="datetimeFigureOut">
              <a:rPr lang="en-US" smtClean="0"/>
              <a:t>8/7/2018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CCA1B1-333C-44B4-B872-469D8D382064}" type="slidenum">
              <a:rPr lang="en-US" smtClean="0"/>
              <a:t>‹#›</a:t>
            </a:fld>
            <a:endParaRPr lang="en-US"/>
          </a:p>
        </p:txBody>
      </p:sp>
    </p:spTree>
    <p:extLst>
      <p:ext uri="{BB962C8B-B14F-4D97-AF65-F5344CB8AC3E}">
        <p14:creationId xmlns:p14="http://schemas.microsoft.com/office/powerpoint/2010/main" val="21334744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348662-62CB-49A1-90D6-E99DEF1AE965}" type="datetimeFigureOut">
              <a:rPr lang="en-US" smtClean="0">
                <a:solidFill>
                  <a:prstClr val="black">
                    <a:tint val="75000"/>
                  </a:prstClr>
                </a:solidFill>
              </a:rPr>
              <a:pPr/>
              <a:t>8/7/2018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06812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348662-62CB-49A1-90D6-E99DEF1AE965}" type="datetimeFigureOut">
              <a:rPr lang="en-US" smtClean="0">
                <a:solidFill>
                  <a:prstClr val="black">
                    <a:tint val="75000"/>
                  </a:prstClr>
                </a:solidFill>
              </a:rPr>
              <a:pPr/>
              <a:t>8/7/2018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273403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48662-62CB-49A1-90D6-E99DEF1AE965}" type="datetimeFigureOut">
              <a:rPr lang="en-US" smtClean="0">
                <a:solidFill>
                  <a:prstClr val="black">
                    <a:tint val="75000"/>
                  </a:prstClr>
                </a:solidFill>
              </a:rPr>
              <a:pPr/>
              <a:t>8/7/2018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813056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8/7/2018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69821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8/7/2018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67921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8/7/2018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73943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8/7/2018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33400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9421EDA-BFD6-4482-A2A0-28EA1ADEADB7}" type="datetimeFigureOut">
              <a:rPr lang="en-US" smtClean="0"/>
              <a:t>8/7/2018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CCA1B1-333C-44B4-B872-469D8D382064}" type="slidenum">
              <a:rPr lang="en-US" smtClean="0"/>
              <a:t>‹#›</a:t>
            </a:fld>
            <a:endParaRPr lang="en-US"/>
          </a:p>
        </p:txBody>
      </p:sp>
    </p:spTree>
    <p:extLst>
      <p:ext uri="{BB962C8B-B14F-4D97-AF65-F5344CB8AC3E}">
        <p14:creationId xmlns:p14="http://schemas.microsoft.com/office/powerpoint/2010/main" val="920743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9421EDA-BFD6-4482-A2A0-28EA1ADEADB7}" type="datetimeFigureOut">
              <a:rPr lang="en-US" smtClean="0"/>
              <a:t>8/7/2018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CCA1B1-333C-44B4-B872-469D8D382064}" type="slidenum">
              <a:rPr lang="en-US" smtClean="0"/>
              <a:t>‹#›</a:t>
            </a:fld>
            <a:endParaRPr lang="en-US"/>
          </a:p>
        </p:txBody>
      </p:sp>
    </p:spTree>
    <p:extLst>
      <p:ext uri="{BB962C8B-B14F-4D97-AF65-F5344CB8AC3E}">
        <p14:creationId xmlns:p14="http://schemas.microsoft.com/office/powerpoint/2010/main" val="197738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421EDA-BFD6-4482-A2A0-28EA1ADEADB7}" type="datetimeFigureOut">
              <a:rPr lang="en-US" smtClean="0"/>
              <a:t>8/7/2018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CCA1B1-333C-44B4-B872-469D8D382064}" type="slidenum">
              <a:rPr lang="en-US" smtClean="0"/>
              <a:t>‹#›</a:t>
            </a:fld>
            <a:endParaRPr lang="en-US"/>
          </a:p>
        </p:txBody>
      </p:sp>
    </p:spTree>
    <p:extLst>
      <p:ext uri="{BB962C8B-B14F-4D97-AF65-F5344CB8AC3E}">
        <p14:creationId xmlns:p14="http://schemas.microsoft.com/office/powerpoint/2010/main" val="327474551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fld id="{D9421EDA-BFD6-4482-A2A0-28EA1ADEADB7}" type="datetimeFigureOut">
              <a:rPr lang="en-US" smtClean="0"/>
              <a:t>8/7/2018</a:t>
            </a:fld>
            <a:endParaRPr lang="en-US"/>
          </a:p>
        </p:txBody>
      </p:sp>
      <p:sp>
        <p:nvSpPr>
          <p:cNvPr id="9" name="Footer Placeholder 8"/>
          <p:cNvSpPr>
            <a:spLocks noGrp="1"/>
          </p:cNvSpPr>
          <p:nvPr>
            <p:ph type="ftr" sz="quarter" idx="11"/>
          </p:nvPr>
        </p:nvSpPr>
        <p:spPr/>
        <p:txBody>
          <a:bodyPr/>
          <a:lstStyle>
            <a:lvl1pPr algn="r">
              <a:defRPr/>
            </a:lvl1pPr>
          </a:lstStyle>
          <a:p>
            <a:endParaRPr lang="en-U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9CCA1B1-333C-44B4-B872-469D8D382064}" type="slidenum">
              <a:rPr lang="en-US" smtClean="0"/>
              <a:t>‹#›</a:t>
            </a:fld>
            <a:endParaRPr lang="en-U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8985864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D9421EDA-BFD6-4482-A2A0-28EA1ADEADB7}" type="datetimeFigureOut">
              <a:rPr lang="en-US" smtClean="0"/>
              <a:t>8/7/2018</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9CCA1B1-333C-44B4-B872-469D8D382064}" type="slidenum">
              <a:rPr lang="en-US" smtClean="0"/>
              <a:t>‹#›</a:t>
            </a:fld>
            <a:endParaRPr lang="en-U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66565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3.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86C75194-85BC-43BB-AFE2-8EE8A1A971B1}" type="datetimeFigureOut">
              <a:rPr lang="en-US" smtClean="0"/>
              <a:t>8/7/2018</a:t>
            </a:fld>
            <a:endParaRPr lang="en-U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E27E7CC0-301C-4423-AC44-484D6BE487BC}" type="slidenum">
              <a:rPr lang="en-US" smtClean="0"/>
              <a:t>‹#›</a:t>
            </a:fld>
            <a:endParaRPr lang="en-US"/>
          </a:p>
        </p:txBody>
      </p:sp>
    </p:spTree>
    <p:extLst>
      <p:ext uri="{BB962C8B-B14F-4D97-AF65-F5344CB8AC3E}">
        <p14:creationId xmlns:p14="http://schemas.microsoft.com/office/powerpoint/2010/main" val="3675517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Century Gothic" panose="020B0502020202020204" pitchFamily="34" charset="0"/>
              </a:defRPr>
            </a:lvl1pPr>
          </a:lstStyle>
          <a:p>
            <a:fld id="{DB80DD9D-2887-4CBD-8FDB-5717333ADD95}" type="datetimeFigureOut">
              <a:rPr lang="en-US" smtClean="0"/>
              <a:pPr/>
              <a:t>8/7/2018</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Century Gothic" panose="020B0502020202020204" pitchFamily="34" charset="0"/>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anose="020B0502020202020204" pitchFamily="34" charset="0"/>
              </a:defRPr>
            </a:lvl1pPr>
          </a:lstStyle>
          <a:p>
            <a:fld id="{127D091D-7281-44B6-8FB8-DC8F054F3022}" type="slidenum">
              <a:rPr lang="en-US" smtClean="0"/>
              <a:pPr/>
              <a:t>‹#›</a:t>
            </a:fld>
            <a:endParaRPr lang="en-US" dirty="0"/>
          </a:p>
        </p:txBody>
      </p:sp>
    </p:spTree>
    <p:extLst>
      <p:ext uri="{BB962C8B-B14F-4D97-AF65-F5344CB8AC3E}">
        <p14:creationId xmlns:p14="http://schemas.microsoft.com/office/powerpoint/2010/main" val="18593804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914400" rtl="0" eaLnBrk="1" latinLnBrk="0" hangingPunct="1">
        <a:spcBef>
          <a:spcPct val="0"/>
        </a:spcBef>
        <a:buNone/>
        <a:defRPr sz="4400" kern="1200">
          <a:solidFill>
            <a:schemeClr val="tx1"/>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Century Gothic" panose="020B0502020202020204" pitchFamily="34" charset="0"/>
              </a:defRPr>
            </a:lvl1pPr>
          </a:lstStyle>
          <a:p>
            <a:fld id="{DB80DD9D-2887-4CBD-8FDB-5717333ADD95}" type="datetimeFigureOut">
              <a:rPr lang="en-US" smtClean="0">
                <a:solidFill>
                  <a:prstClr val="black">
                    <a:tint val="75000"/>
                  </a:prstClr>
                </a:solidFill>
              </a:rPr>
              <a:pPr/>
              <a:t>8/7/2018</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Century Gothic" panose="020B0502020202020204" pitchFamily="34"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anose="020B0502020202020204" pitchFamily="34" charset="0"/>
              </a:defRPr>
            </a:lvl1pPr>
          </a:lstStyle>
          <a:p>
            <a:fld id="{127D091D-7281-44B6-8FB8-DC8F054F302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4100955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ctr" defTabSz="914400" rtl="0" eaLnBrk="1" latinLnBrk="0" hangingPunct="1">
        <a:spcBef>
          <a:spcPct val="0"/>
        </a:spcBef>
        <a:buNone/>
        <a:defRPr sz="4400" kern="1200">
          <a:solidFill>
            <a:schemeClr val="accent4">
              <a:lumMod val="60000"/>
              <a:lumOff val="40000"/>
            </a:schemeClr>
          </a:solidFill>
          <a:latin typeface="Century Gothic" panose="020B0502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2">
              <a:lumMod val="20000"/>
              <a:lumOff val="80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2">
              <a:lumMod val="20000"/>
              <a:lumOff val="80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2">
              <a:lumMod val="20000"/>
              <a:lumOff val="80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48662-62CB-49A1-90D6-E99DEF1AE965}" type="datetimeFigureOut">
              <a:rPr lang="en-US" smtClean="0">
                <a:solidFill>
                  <a:prstClr val="black">
                    <a:tint val="75000"/>
                  </a:prstClr>
                </a:solidFill>
              </a:rPr>
              <a:pPr/>
              <a:t>8/7/2018</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3984433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27.xml"/><Relationship Id="rId1" Type="http://schemas.openxmlformats.org/officeDocument/2006/relationships/tags" Target="../tags/tag16.xml"/><Relationship Id="rId4" Type="http://schemas.openxmlformats.org/officeDocument/2006/relationships/image" Target="../media/image97.png"/></Relationships>
</file>

<file path=ppt/slides/_rels/slide10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87.xml"/><Relationship Id="rId1" Type="http://schemas.openxmlformats.org/officeDocument/2006/relationships/slideLayout" Target="../slideLayouts/slideLayout27.xml"/></Relationships>
</file>

<file path=ppt/slides/_rels/slide10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88.xml"/><Relationship Id="rId1" Type="http://schemas.openxmlformats.org/officeDocument/2006/relationships/slideLayout" Target="../slideLayouts/slideLayout27.xml"/></Relationships>
</file>

<file path=ppt/slides/_rels/slide10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89.xml"/><Relationship Id="rId1" Type="http://schemas.openxmlformats.org/officeDocument/2006/relationships/slideLayout" Target="../slideLayouts/slideLayout27.xml"/></Relationships>
</file>

<file path=ppt/slides/_rels/slide10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90.xml"/><Relationship Id="rId1" Type="http://schemas.openxmlformats.org/officeDocument/2006/relationships/slideLayout" Target="../slideLayouts/slideLayout27.xml"/></Relationships>
</file>

<file path=ppt/slides/_rels/slide10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91.xml"/><Relationship Id="rId1" Type="http://schemas.openxmlformats.org/officeDocument/2006/relationships/slideLayout" Target="../slideLayouts/slideLayout27.xml"/></Relationships>
</file>

<file path=ppt/slides/_rels/slide109.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92.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29.xml"/><Relationship Id="rId1" Type="http://schemas.openxmlformats.org/officeDocument/2006/relationships/tags" Target="../tags/tag17.xml"/></Relationships>
</file>

<file path=ppt/slides/_rels/slide11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94.xml"/><Relationship Id="rId1" Type="http://schemas.openxmlformats.org/officeDocument/2006/relationships/slideLayout" Target="../slideLayouts/slideLayout27.xml"/><Relationship Id="rId4" Type="http://schemas.microsoft.com/office/2007/relationships/hdphoto" Target="../media/hdphoto5.wdp"/></Relationships>
</file>

<file path=ppt/slides/_rels/slide11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7.xml"/><Relationship Id="rId5" Type="http://schemas.openxmlformats.org/officeDocument/2006/relationships/image" Target="../media/image109.png"/><Relationship Id="rId4" Type="http://schemas.openxmlformats.org/officeDocument/2006/relationships/image" Target="../media/image108.png"/></Relationships>
</file>

<file path=ppt/slides/_rels/slide11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95.xml"/><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13.xml"/><Relationship Id="rId7" Type="http://schemas.openxmlformats.org/officeDocument/2006/relationships/image" Target="../media/image25.png"/><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5.xml"/><Relationship Id="rId1" Type="http://schemas.openxmlformats.org/officeDocument/2006/relationships/tags" Target="../tags/tag2.xml"/></Relationships>
</file>

<file path=ppt/slides/_rels/slide2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8.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 Id="rId9"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42.png"/><Relationship Id="rId2" Type="http://schemas.openxmlformats.org/officeDocument/2006/relationships/slideLayout" Target="../slideLayouts/slideLayout25.xml"/><Relationship Id="rId1" Type="http://schemas.openxmlformats.org/officeDocument/2006/relationships/tags" Target="../tags/tag3.xml"/><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5.xml"/><Relationship Id="rId1" Type="http://schemas.openxmlformats.org/officeDocument/2006/relationships/tags" Target="../tags/tag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9.xml"/><Relationship Id="rId1" Type="http://schemas.openxmlformats.org/officeDocument/2006/relationships/tags" Target="../tags/tag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7.xml"/><Relationship Id="rId1" Type="http://schemas.openxmlformats.org/officeDocument/2006/relationships/tags" Target="../tags/tag6.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25.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28.xml"/><Relationship Id="rId7" Type="http://schemas.microsoft.com/office/2007/relationships/hdphoto" Target="../media/hdphoto2.wdp"/><Relationship Id="rId2" Type="http://schemas.openxmlformats.org/officeDocument/2006/relationships/slideLayout" Target="../slideLayouts/slideLayout25.xml"/><Relationship Id="rId1" Type="http://schemas.openxmlformats.org/officeDocument/2006/relationships/tags" Target="../tags/tag7.xml"/><Relationship Id="rId6" Type="http://schemas.openxmlformats.org/officeDocument/2006/relationships/image" Target="../media/image49.png"/><Relationship Id="rId5" Type="http://schemas.microsoft.com/office/2007/relationships/hdphoto" Target="../media/hdphoto1.wdp"/><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microsoft.com/office/2007/relationships/hdphoto" Target="../media/hdphoto3.wdp"/><Relationship Id="rId2" Type="http://schemas.openxmlformats.org/officeDocument/2006/relationships/slideLayout" Target="../slideLayouts/slideLayout25.xml"/><Relationship Id="rId1" Type="http://schemas.openxmlformats.org/officeDocument/2006/relationships/tags" Target="../tags/tag8.xml"/><Relationship Id="rId6" Type="http://schemas.openxmlformats.org/officeDocument/2006/relationships/image" Target="../media/image51.png"/><Relationship Id="rId5" Type="http://schemas.microsoft.com/office/2007/relationships/hdphoto" Target="../media/hdphoto1.wdp"/><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5.xml"/><Relationship Id="rId1" Type="http://schemas.openxmlformats.org/officeDocument/2006/relationships/tags" Target="../tags/tag9.xml"/><Relationship Id="rId5" Type="http://schemas.microsoft.com/office/2007/relationships/hdphoto" Target="../media/hdphoto1.wdp"/><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0.xml"/><Relationship Id="rId1" Type="http://schemas.openxmlformats.org/officeDocument/2006/relationships/tags" Target="../tags/tag10.xml"/><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5.xml"/><Relationship Id="rId1" Type="http://schemas.openxmlformats.org/officeDocument/2006/relationships/tags" Target="../tags/tag11.xml"/><Relationship Id="rId6" Type="http://schemas.openxmlformats.org/officeDocument/2006/relationships/image" Target="../media/image53.png"/><Relationship Id="rId5" Type="http://schemas.microsoft.com/office/2007/relationships/hdphoto" Target="../media/hdphoto1.wdp"/><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5.xml"/><Relationship Id="rId1" Type="http://schemas.openxmlformats.org/officeDocument/2006/relationships/tags" Target="../tags/tag12.xml"/><Relationship Id="rId6" Type="http://schemas.openxmlformats.org/officeDocument/2006/relationships/image" Target="../media/image53.png"/><Relationship Id="rId5" Type="http://schemas.microsoft.com/office/2007/relationships/hdphoto" Target="../media/hdphoto1.wdp"/><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7.xml"/><Relationship Id="rId1" Type="http://schemas.openxmlformats.org/officeDocument/2006/relationships/tags" Target="../tags/tag13.xml"/><Relationship Id="rId6" Type="http://schemas.microsoft.com/office/2007/relationships/hdphoto" Target="../media/hdphoto4.wdp"/><Relationship Id="rId5" Type="http://schemas.openxmlformats.org/officeDocument/2006/relationships/image" Target="../media/image55.png"/><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9.png"/></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hyperlink" Target="http://www.southern.edu/academics/academic-sites/faithandscience/Origins-Curriculum-Resources/i-s-3-Three-Step-Conflict-Resolution--How-to-Resolve-Apparent-Conflicts-Between-Science-and-Religion.html"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1.emf"/><Relationship Id="rId5" Type="http://schemas.openxmlformats.org/officeDocument/2006/relationships/oleObject" Target="../embeddings/oleObject1.bin"/><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6.xml"/><Relationship Id="rId4" Type="http://schemas.openxmlformats.org/officeDocument/2006/relationships/image" Target="../media/image67.png"/></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9.xml"/><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5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0.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73.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73.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76.png"/></Relationships>
</file>

<file path=ppt/slides/_rels/slide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dinosaurproject.swau.edu/project/abstracts/gsa2015weeks.html"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6.xml"/><Relationship Id="rId1" Type="http://schemas.openxmlformats.org/officeDocument/2006/relationships/slideLayout" Target="../slideLayouts/slideLayout6.xml"/><Relationship Id="rId4" Type="http://schemas.openxmlformats.org/officeDocument/2006/relationships/image" Target="../media/image78.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8.xml"/><Relationship Id="rId1" Type="http://schemas.openxmlformats.org/officeDocument/2006/relationships/slideLayout" Target="../slideLayouts/slideLayout6.xml"/><Relationship Id="rId4" Type="http://schemas.openxmlformats.org/officeDocument/2006/relationships/image" Target="../media/image80.jpeg"/></Relationships>
</file>

<file path=ppt/slides/_rels/slide6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82.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7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1.xml"/><Relationship Id="rId1" Type="http://schemas.openxmlformats.org/officeDocument/2006/relationships/slideLayout" Target="../slideLayouts/slideLayout36.xml"/></Relationships>
</file>

<file path=ppt/slides/_rels/slide7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2.xml"/><Relationship Id="rId1" Type="http://schemas.openxmlformats.org/officeDocument/2006/relationships/slideLayout" Target="../slideLayouts/slideLayout39.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7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3.xml"/><Relationship Id="rId1" Type="http://schemas.openxmlformats.org/officeDocument/2006/relationships/slideLayout" Target="../slideLayouts/slideLayout39.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7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4.xml"/><Relationship Id="rId1" Type="http://schemas.openxmlformats.org/officeDocument/2006/relationships/slideLayout" Target="../slideLayouts/slideLayout39.xml"/><Relationship Id="rId5" Type="http://schemas.openxmlformats.org/officeDocument/2006/relationships/image" Target="../media/image86.png"/><Relationship Id="rId4" Type="http://schemas.openxmlformats.org/officeDocument/2006/relationships/image" Target="../media/image85.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39.xml"/><Relationship Id="rId1" Type="http://schemas.openxmlformats.org/officeDocument/2006/relationships/tags" Target="../tags/tag14.xml"/><Relationship Id="rId6" Type="http://schemas.openxmlformats.org/officeDocument/2006/relationships/image" Target="../media/image89.png"/><Relationship Id="rId5" Type="http://schemas.openxmlformats.org/officeDocument/2006/relationships/image" Target="../media/image88.jpeg"/><Relationship Id="rId4" Type="http://schemas.openxmlformats.org/officeDocument/2006/relationships/image" Target="../media/image84.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39.xml"/><Relationship Id="rId1" Type="http://schemas.openxmlformats.org/officeDocument/2006/relationships/tags" Target="../tags/tag15.xml"/><Relationship Id="rId4" Type="http://schemas.openxmlformats.org/officeDocument/2006/relationships/image" Target="../media/image84.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91.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2.xml"/><Relationship Id="rId1" Type="http://schemas.openxmlformats.org/officeDocument/2006/relationships/slideLayout" Target="../slideLayouts/slideLayout5.xml"/><Relationship Id="rId4" Type="http://schemas.openxmlformats.org/officeDocument/2006/relationships/image" Target="../media/image57.png"/></Relationships>
</file>

<file path=ppt/slides/_rels/slide8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hyperlink" Target="http://www.whiteestate.org/issues/amalg.html" TargetMode="External"/><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http://www.whiteestate.org/issues/amalg.html" TargetMode="External"/><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36703" y="554076"/>
            <a:ext cx="10314879" cy="5802119"/>
          </a:xfrm>
          <a:prstGeom prst="rect">
            <a:avLst/>
          </a:prstGeom>
        </p:spPr>
      </p:pic>
      <p:sp>
        <p:nvSpPr>
          <p:cNvPr id="3" name="Rectangle 2"/>
          <p:cNvSpPr/>
          <p:nvPr/>
        </p:nvSpPr>
        <p:spPr>
          <a:xfrm>
            <a:off x="936703" y="836343"/>
            <a:ext cx="3958682" cy="16280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Dinosaurs: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prstClr val="black"/>
                </a:solidFill>
                <a:latin typeface="Century Gothic" panose="020B0502020202020204"/>
              </a:rPr>
              <a:t>Data and Interpretation</a:t>
            </a:r>
            <a:endParaRPr kumimoji="0" lang="en-US" sz="2400" b="0" i="0" u="none" strike="noStrike" kern="1200" cap="none" spc="0" normalizeH="0" baseline="0" noProof="0" dirty="0" smtClean="0">
              <a:ln>
                <a:noFill/>
              </a:ln>
              <a:solidFill>
                <a:prstClr val="black"/>
              </a:solidFill>
              <a:effectLst/>
              <a:uLnTx/>
              <a:uFillTx/>
              <a:latin typeface="Century Gothic" panose="020B050202020202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smtClean="0">
              <a:ln>
                <a:noFill/>
              </a:ln>
              <a:solidFill>
                <a:prstClr val="black"/>
              </a:solidFill>
              <a:effectLst/>
              <a:uLnTx/>
              <a:uFillTx/>
              <a:latin typeface="Century Gothic" panose="020B0502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smtClean="0">
                <a:ln>
                  <a:noFill/>
                </a:ln>
                <a:solidFill>
                  <a:prstClr val="black"/>
                </a:solidFill>
                <a:effectLst/>
                <a:uLnTx/>
                <a:uFillTx/>
                <a:latin typeface="Century Gothic" panose="020B0502020202020204"/>
                <a:ea typeface="+mn-ea"/>
                <a:cs typeface="+mn-cs"/>
              </a:rPr>
              <a:t>Carol Raney, Origins Educat</a:t>
            </a:r>
            <a:r>
              <a:rPr kumimoji="0" lang="en-US" sz="20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or</a:t>
            </a: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11177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Pre-assessment questions</a:t>
            </a:r>
            <a:endParaRPr lang="en-US" dirty="0"/>
          </a:p>
        </p:txBody>
      </p:sp>
      <p:sp>
        <p:nvSpPr>
          <p:cNvPr id="3" name="Content Placeholder 2"/>
          <p:cNvSpPr>
            <a:spLocks noGrp="1"/>
          </p:cNvSpPr>
          <p:nvPr>
            <p:ph sz="half" idx="1"/>
          </p:nvPr>
        </p:nvSpPr>
        <p:spPr>
          <a:xfrm>
            <a:off x="1066799" y="2103120"/>
            <a:ext cx="4798741" cy="3749040"/>
          </a:xfrm>
        </p:spPr>
        <p:txBody>
          <a:bodyPr/>
          <a:lstStyle/>
          <a:p>
            <a:pPr marL="0" indent="0">
              <a:buNone/>
            </a:pPr>
            <a:r>
              <a:rPr lang="en-US" sz="2800" dirty="0" smtClean="0"/>
              <a:t>Where did dinosaurs come from?</a:t>
            </a:r>
          </a:p>
          <a:p>
            <a:pPr marL="342900" indent="-342900">
              <a:buFont typeface="+mj-lt"/>
              <a:buAutoNum type="alphaUcPeriod"/>
            </a:pPr>
            <a:r>
              <a:rPr lang="en-US" dirty="0" smtClean="0"/>
              <a:t>Created by God</a:t>
            </a:r>
          </a:p>
          <a:p>
            <a:pPr marL="342900" indent="-342900">
              <a:buFont typeface="+mj-lt"/>
              <a:buAutoNum type="alphaUcPeriod"/>
            </a:pPr>
            <a:r>
              <a:rPr lang="en-US" dirty="0" smtClean="0"/>
              <a:t>Created by Satan</a:t>
            </a:r>
          </a:p>
          <a:p>
            <a:pPr marL="342900" indent="-342900">
              <a:buFont typeface="+mj-lt"/>
              <a:buAutoNum type="alphaUcPeriod"/>
            </a:pPr>
            <a:r>
              <a:rPr lang="en-US" dirty="0" smtClean="0"/>
              <a:t>Genetically engineered by humans</a:t>
            </a:r>
          </a:p>
          <a:p>
            <a:pPr marL="342900" indent="-342900">
              <a:buFont typeface="+mj-lt"/>
              <a:buAutoNum type="alphaUcPeriod"/>
            </a:pPr>
            <a:r>
              <a:rPr lang="en-US" dirty="0" smtClean="0"/>
              <a:t>Evolved from a common ancestor</a:t>
            </a:r>
          </a:p>
          <a:p>
            <a:pPr marL="342900" indent="-342900">
              <a:buFont typeface="+mj-lt"/>
              <a:buAutoNum type="alphaUcPeriod"/>
            </a:pPr>
            <a:r>
              <a:rPr lang="en-US" dirty="0" smtClean="0"/>
              <a:t>Actually, they didn’t exist at all</a:t>
            </a:r>
          </a:p>
          <a:p>
            <a:pPr marL="0" indent="0">
              <a:buNone/>
            </a:pPr>
            <a:endParaRPr lang="en-US" dirty="0"/>
          </a:p>
        </p:txBody>
      </p:sp>
      <p:sp>
        <p:nvSpPr>
          <p:cNvPr id="4" name="Content Placeholder 3"/>
          <p:cNvSpPr>
            <a:spLocks noGrp="1"/>
          </p:cNvSpPr>
          <p:nvPr>
            <p:ph sz="half" idx="2"/>
          </p:nvPr>
        </p:nvSpPr>
        <p:spPr/>
        <p:txBody>
          <a:bodyPr/>
          <a:lstStyle/>
          <a:p>
            <a:pPr marL="0" indent="0">
              <a:buNone/>
            </a:pPr>
            <a:r>
              <a:rPr lang="en-US" sz="2800" dirty="0" smtClean="0"/>
              <a:t>Where did dinosaurs go?</a:t>
            </a:r>
          </a:p>
          <a:p>
            <a:pPr marL="342900" indent="-342900">
              <a:buFont typeface="+mj-lt"/>
              <a:buAutoNum type="alphaUcPeriod"/>
            </a:pPr>
            <a:r>
              <a:rPr lang="en-US" dirty="0" smtClean="0"/>
              <a:t>They were destroyed when a meteorite hit the earth millions of years ago</a:t>
            </a:r>
          </a:p>
          <a:p>
            <a:pPr marL="342900" indent="-342900">
              <a:buFont typeface="+mj-lt"/>
              <a:buAutoNum type="alphaUcPeriod"/>
            </a:pPr>
            <a:r>
              <a:rPr lang="en-US" dirty="0" smtClean="0"/>
              <a:t>They became extinct during the flood</a:t>
            </a:r>
          </a:p>
          <a:p>
            <a:pPr marL="342900" indent="-342900">
              <a:buFont typeface="+mj-lt"/>
              <a:buAutoNum type="alphaUcPeriod"/>
            </a:pPr>
            <a:r>
              <a:rPr lang="en-US" dirty="0" smtClean="0"/>
              <a:t>Most died in the flood, but some survived on the ark and became extinct later</a:t>
            </a:r>
          </a:p>
          <a:p>
            <a:pPr marL="342900" indent="-342900">
              <a:buFont typeface="+mj-lt"/>
              <a:buAutoNum type="alphaUcPeriod"/>
            </a:pPr>
            <a:r>
              <a:rPr lang="en-US" dirty="0" smtClean="0"/>
              <a:t>Actually, they aren’t extinct</a:t>
            </a:r>
            <a:endParaRPr lang="en-US" dirty="0"/>
          </a:p>
        </p:txBody>
      </p:sp>
    </p:spTree>
    <p:extLst>
      <p:ext uri="{BB962C8B-B14F-4D97-AF65-F5344CB8AC3E}">
        <p14:creationId xmlns:p14="http://schemas.microsoft.com/office/powerpoint/2010/main" val="141155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up)">
                                      <p:cBhvr>
                                        <p:cTn id="7" dur="500"/>
                                        <p:tgtEl>
                                          <p:spTgt spid="3">
                                            <p:txEl>
                                              <p:pRg st="1" end="1"/>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up)">
                                      <p:cBhvr>
                                        <p:cTn id="10" dur="500"/>
                                        <p:tgtEl>
                                          <p:spTgt spid="3">
                                            <p:txEl>
                                              <p:pRg st="2" end="2"/>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up)">
                                      <p:cBhvr>
                                        <p:cTn id="13" dur="500"/>
                                        <p:tgtEl>
                                          <p:spTgt spid="3">
                                            <p:txEl>
                                              <p:pRg st="3" end="3"/>
                                            </p:txEl>
                                          </p:spTgt>
                                        </p:tgtEl>
                                      </p:cBhvr>
                                    </p:animEffect>
                                  </p:childTnLst>
                                </p:cTn>
                              </p:par>
                              <p:par>
                                <p:cTn id="14" presetID="22" presetClass="entr" presetSubtype="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up)">
                                      <p:cBhvr>
                                        <p:cTn id="16" dur="500"/>
                                        <p:tgtEl>
                                          <p:spTgt spid="3">
                                            <p:txEl>
                                              <p:pRg st="4" end="4"/>
                                            </p:txEl>
                                          </p:spTgt>
                                        </p:tgtEl>
                                      </p:cBhvr>
                                    </p:animEffect>
                                  </p:childTnLst>
                                </p:cTn>
                              </p:par>
                              <p:par>
                                <p:cTn id="17" presetID="22" presetClass="entr" presetSubtype="1"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ipe(up)">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wipe(up)">
                                      <p:cBhvr>
                                        <p:cTn id="24" dur="5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wipe(up)">
                                      <p:cBhvr>
                                        <p:cTn id="29" dur="500"/>
                                        <p:tgtEl>
                                          <p:spTgt spid="4">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wipe(up)">
                                      <p:cBhvr>
                                        <p:cTn id="34" dur="500"/>
                                        <p:tgtEl>
                                          <p:spTgt spid="4">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animEffect transition="in" filter="wipe(up)">
                                      <p:cBhvr>
                                        <p:cTn id="39"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about the millions of years?</a:t>
            </a:r>
            <a:endParaRPr lang="en-US" dirty="0"/>
          </a:p>
        </p:txBody>
      </p:sp>
      <p:sp>
        <p:nvSpPr>
          <p:cNvPr id="4" name="Content Placeholder 3"/>
          <p:cNvSpPr>
            <a:spLocks noGrp="1"/>
          </p:cNvSpPr>
          <p:nvPr>
            <p:ph sz="half" idx="1"/>
          </p:nvPr>
        </p:nvSpPr>
        <p:spPr/>
        <p:txBody>
          <a:bodyPr>
            <a:normAutofit/>
          </a:bodyPr>
          <a:lstStyle/>
          <a:p>
            <a:r>
              <a:rPr lang="en-US" sz="2800" dirty="0" smtClean="0"/>
              <a:t>Radiometric dates</a:t>
            </a:r>
            <a:endParaRPr lang="en-US" sz="2800" dirty="0"/>
          </a:p>
        </p:txBody>
      </p:sp>
      <p:sp>
        <p:nvSpPr>
          <p:cNvPr id="5" name="Content Placeholder 4"/>
          <p:cNvSpPr>
            <a:spLocks noGrp="1"/>
          </p:cNvSpPr>
          <p:nvPr>
            <p:ph sz="half" idx="2"/>
          </p:nvPr>
        </p:nvSpPr>
        <p:spPr/>
        <p:txBody>
          <a:bodyPr>
            <a:normAutofit/>
          </a:bodyPr>
          <a:lstStyle/>
          <a:p>
            <a:r>
              <a:rPr lang="en-US" sz="2800" dirty="0" smtClean="0"/>
              <a:t>Soft tissue found in dinosaur bones</a:t>
            </a:r>
            <a:endParaRPr lang="en-US" sz="2800" dirty="0"/>
          </a:p>
        </p:txBody>
      </p:sp>
    </p:spTree>
    <p:extLst>
      <p:ext uri="{BB962C8B-B14F-4D97-AF65-F5344CB8AC3E}">
        <p14:creationId xmlns:p14="http://schemas.microsoft.com/office/powerpoint/2010/main" val="50594946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cells</a:t>
            </a:r>
            <a:endParaRPr lang="en-US" dirty="0"/>
          </a:p>
        </p:txBody>
      </p:sp>
      <p:sp>
        <p:nvSpPr>
          <p:cNvPr id="3" name="Content Placeholder 2"/>
          <p:cNvSpPr>
            <a:spLocks noGrp="1"/>
          </p:cNvSpPr>
          <p:nvPr>
            <p:ph idx="1"/>
          </p:nvPr>
        </p:nvSpPr>
        <p:spPr/>
        <p:txBody>
          <a:bodyPr>
            <a:normAutofit lnSpcReduction="10000"/>
          </a:bodyPr>
          <a:lstStyle/>
          <a:p>
            <a:r>
              <a:rPr lang="en-US" sz="2000" dirty="0" smtClean="0"/>
              <a:t>Mary Schweitzer</a:t>
            </a:r>
          </a:p>
          <a:p>
            <a:pPr marL="0" indent="0">
              <a:buNone/>
            </a:pPr>
            <a:endParaRPr lang="en-US" sz="2000" dirty="0"/>
          </a:p>
          <a:p>
            <a:r>
              <a:rPr lang="en-US" sz="2000" dirty="0" smtClean="0"/>
              <a:t>“the most parsimonious explanation of this evidence is the presence of blood-derived hemoglobin compounds preserved in the dinosaurian tissues.”</a:t>
            </a:r>
          </a:p>
          <a:p>
            <a:endParaRPr lang="en-US" sz="2000" dirty="0" smtClean="0"/>
          </a:p>
          <a:p>
            <a:r>
              <a:rPr lang="en-US" sz="2000" dirty="0" smtClean="0"/>
              <a:t>Jack </a:t>
            </a:r>
            <a:r>
              <a:rPr lang="en-US" sz="2000" dirty="0" smtClean="0"/>
              <a:t>Horner 2005 helicopter (cracked bone in half);  </a:t>
            </a:r>
            <a:endParaRPr lang="en-US" sz="2000" dirty="0"/>
          </a:p>
          <a:p>
            <a:pPr lvl="1"/>
            <a:r>
              <a:rPr lang="en-US" sz="1800" dirty="0" smtClean="0"/>
              <a:t>Soft </a:t>
            </a:r>
            <a:r>
              <a:rPr lang="en-US" sz="1800" dirty="0" smtClean="0"/>
              <a:t>tissue</a:t>
            </a:r>
          </a:p>
          <a:p>
            <a:pPr lvl="1"/>
            <a:r>
              <a:rPr lang="en-US" sz="1800" dirty="0" smtClean="0"/>
              <a:t>Red blood cells</a:t>
            </a:r>
          </a:p>
          <a:p>
            <a:pPr lvl="1"/>
            <a:r>
              <a:rPr lang="en-US" sz="1800" dirty="0" smtClean="0"/>
              <a:t>Osteocytes</a:t>
            </a:r>
          </a:p>
          <a:p>
            <a:pPr marL="274320" lvl="1" indent="0">
              <a:buNone/>
            </a:pPr>
            <a:endParaRPr lang="en-US" dirty="0"/>
          </a:p>
          <a:p>
            <a:pPr marL="0" indent="0">
              <a:buNone/>
            </a:pPr>
            <a:r>
              <a:rPr lang="en-US" sz="1600" dirty="0" smtClean="0"/>
              <a:t>Smithsonian.com: https</a:t>
            </a:r>
            <a:r>
              <a:rPr lang="en-US" sz="1600" dirty="0"/>
              <a:t>://www.smithsonianmag.com/science-nature/dinosaur-shocker-115306469/</a:t>
            </a:r>
          </a:p>
          <a:p>
            <a:pPr marL="274320" lvl="1" indent="0">
              <a:buNone/>
            </a:pPr>
            <a:endParaRPr lang="en-US" dirty="0" smtClean="0"/>
          </a:p>
          <a:p>
            <a:endParaRPr lang="en-US" dirty="0"/>
          </a:p>
        </p:txBody>
      </p:sp>
    </p:spTree>
    <p:extLst>
      <p:ext uri="{BB962C8B-B14F-4D97-AF65-F5344CB8AC3E}">
        <p14:creationId xmlns:p14="http://schemas.microsoft.com/office/powerpoint/2010/main" val="127863784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Dinosaurs: Data and Interpretation</a:t>
            </a:r>
            <a:endParaRPr lang="en-US" dirty="0"/>
          </a:p>
        </p:txBody>
      </p:sp>
      <p:sp>
        <p:nvSpPr>
          <p:cNvPr id="3" name="Content Placeholder 2"/>
          <p:cNvSpPr>
            <a:spLocks noGrp="1"/>
          </p:cNvSpPr>
          <p:nvPr>
            <p:ph idx="1"/>
          </p:nvPr>
        </p:nvSpPr>
        <p:spPr/>
        <p:txBody>
          <a:bodyPr>
            <a:normAutofit/>
          </a:bodyPr>
          <a:lstStyle/>
          <a:p>
            <a:pPr marL="0" indent="0">
              <a:buNone/>
            </a:pPr>
            <a:r>
              <a:rPr lang="en-US" sz="3000" dirty="0"/>
              <a:t>Kids love dinosaurs, and they provide a perfect opportunity to help students understand the </a:t>
            </a:r>
            <a:r>
              <a:rPr lang="en-US" sz="3000" dirty="0">
                <a:solidFill>
                  <a:srgbClr val="C00000"/>
                </a:solidFill>
              </a:rPr>
              <a:t>difference between data and interpretation </a:t>
            </a:r>
            <a:r>
              <a:rPr lang="en-US" sz="3000" dirty="0"/>
              <a:t>and </a:t>
            </a:r>
            <a:r>
              <a:rPr lang="en-US" sz="3000" dirty="0">
                <a:solidFill>
                  <a:schemeClr val="accent2"/>
                </a:solidFill>
              </a:rPr>
              <a:t>examine the evidence through the lens of a biblical worldview</a:t>
            </a:r>
            <a:r>
              <a:rPr lang="en-US" sz="3000" dirty="0"/>
              <a:t>.  Learn how to do this with your students, and learn about free resources available to supplement specific </a:t>
            </a:r>
            <a:r>
              <a:rPr lang="en-US" sz="3000" i="1" dirty="0"/>
              <a:t>ByDesign</a:t>
            </a:r>
            <a:r>
              <a:rPr lang="en-US" sz="3000" dirty="0"/>
              <a:t> lessons</a:t>
            </a:r>
            <a:r>
              <a:rPr lang="en-US" sz="3000" dirty="0" smtClean="0"/>
              <a:t>.</a:t>
            </a:r>
            <a:endParaRPr lang="en-US" sz="3000" dirty="0"/>
          </a:p>
          <a:p>
            <a:pPr marL="0" indent="0">
              <a:buNone/>
            </a:pPr>
            <a:r>
              <a:rPr lang="en-US" dirty="0" smtClean="0"/>
              <a:t>(</a:t>
            </a:r>
            <a:r>
              <a:rPr lang="en-US" dirty="0"/>
              <a:t>Grades 4 &amp; 6 and Multigrade Cycle 2</a:t>
            </a:r>
            <a:r>
              <a:rPr lang="en-US" dirty="0" smtClean="0"/>
              <a:t>)</a:t>
            </a:r>
            <a:endParaRPr lang="en-US" dirty="0"/>
          </a:p>
        </p:txBody>
      </p:sp>
    </p:spTree>
    <p:extLst>
      <p:ext uri="{BB962C8B-B14F-4D97-AF65-F5344CB8AC3E}">
        <p14:creationId xmlns:p14="http://schemas.microsoft.com/office/powerpoint/2010/main" val="423116300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Data or Interpretation?</a:t>
            </a:r>
            <a:endParaRPr lang="en-US" dirty="0">
              <a:solidFill>
                <a:schemeClr val="bg1"/>
              </a:solidFill>
            </a:endParaRPr>
          </a:p>
        </p:txBody>
      </p:sp>
      <p:sp>
        <p:nvSpPr>
          <p:cNvPr id="3" name="Content Placeholder 2"/>
          <p:cNvSpPr>
            <a:spLocks noGrp="1"/>
          </p:cNvSpPr>
          <p:nvPr>
            <p:ph sz="half" idx="1"/>
          </p:nvPr>
        </p:nvSpPr>
        <p:spPr/>
        <p:txBody>
          <a:bodyPr>
            <a:normAutofit/>
          </a:bodyPr>
          <a:lstStyle/>
          <a:p>
            <a:endParaRPr lang="en-US" dirty="0"/>
          </a:p>
          <a:p>
            <a:endParaRPr lang="en-US" dirty="0"/>
          </a:p>
        </p:txBody>
      </p:sp>
      <p:sp>
        <p:nvSpPr>
          <p:cNvPr id="4" name="Content Placeholder 3"/>
          <p:cNvSpPr>
            <a:spLocks noGrp="1"/>
          </p:cNvSpPr>
          <p:nvPr>
            <p:ph sz="half" idx="2"/>
          </p:nvPr>
        </p:nvSpPr>
        <p:spPr>
          <a:xfrm>
            <a:off x="762000" y="1782764"/>
            <a:ext cx="7543800" cy="4525963"/>
          </a:xfrm>
        </p:spPr>
        <p:txBody>
          <a:bodyPr>
            <a:normAutofit/>
          </a:bodyPr>
          <a:lstStyle/>
          <a:p>
            <a:r>
              <a:rPr lang="en-US" dirty="0" smtClean="0">
                <a:solidFill>
                  <a:schemeClr val="bg1"/>
                </a:solidFill>
              </a:rPr>
              <a:t>Dinosaurs died in the flood</a:t>
            </a:r>
          </a:p>
          <a:p>
            <a:r>
              <a:rPr lang="en-US" dirty="0">
                <a:solidFill>
                  <a:schemeClr val="bg1"/>
                </a:solidFill>
              </a:rPr>
              <a:t>No dinosaur fossils </a:t>
            </a:r>
            <a:r>
              <a:rPr lang="en-US" dirty="0" smtClean="0">
                <a:solidFill>
                  <a:schemeClr val="bg1"/>
                </a:solidFill>
              </a:rPr>
              <a:t>have been found below the Triassic</a:t>
            </a:r>
            <a:endParaRPr lang="en-US" dirty="0">
              <a:solidFill>
                <a:schemeClr val="bg1"/>
              </a:solidFill>
            </a:endParaRPr>
          </a:p>
          <a:p>
            <a:r>
              <a:rPr lang="en-US" dirty="0" smtClean="0">
                <a:solidFill>
                  <a:schemeClr val="bg1"/>
                </a:solidFill>
              </a:rPr>
              <a:t>Meteorite strikes caused the extinction of the dinosaurs</a:t>
            </a:r>
          </a:p>
          <a:p>
            <a:r>
              <a:rPr lang="en-US" dirty="0" smtClean="0">
                <a:solidFill>
                  <a:schemeClr val="bg1"/>
                </a:solidFill>
              </a:rPr>
              <a:t>Some dinosaurs survived the flood but became extinct later during the Ice Age</a:t>
            </a:r>
          </a:p>
          <a:p>
            <a:r>
              <a:rPr lang="en-US" dirty="0" smtClean="0">
                <a:solidFill>
                  <a:schemeClr val="bg1"/>
                </a:solidFill>
              </a:rPr>
              <a:t>No </a:t>
            </a:r>
            <a:r>
              <a:rPr lang="en-US" dirty="0">
                <a:solidFill>
                  <a:schemeClr val="bg1"/>
                </a:solidFill>
              </a:rPr>
              <a:t>dinosaur fossils are found in  the Cenozoic</a:t>
            </a:r>
          </a:p>
          <a:p>
            <a:endParaRPr lang="en-US" dirty="0"/>
          </a:p>
        </p:txBody>
      </p:sp>
      <p:pic>
        <p:nvPicPr>
          <p:cNvPr id="5" name="Picture 4"/>
          <p:cNvPicPr>
            <a:picLocks noChangeAspect="1"/>
          </p:cNvPicPr>
          <p:nvPr/>
        </p:nvPicPr>
        <p:blipFill>
          <a:blip r:embed="rId4"/>
          <a:stretch>
            <a:fillRect/>
          </a:stretch>
        </p:blipFill>
        <p:spPr>
          <a:xfrm>
            <a:off x="8534400" y="1506268"/>
            <a:ext cx="3048000" cy="4802459"/>
          </a:xfrm>
          <a:prstGeom prst="rect">
            <a:avLst/>
          </a:prstGeom>
        </p:spPr>
      </p:pic>
      <p:sp>
        <p:nvSpPr>
          <p:cNvPr id="6" name="Right Arrow 5"/>
          <p:cNvSpPr/>
          <p:nvPr/>
        </p:nvSpPr>
        <p:spPr>
          <a:xfrm flipH="1">
            <a:off x="11163300" y="3048000"/>
            <a:ext cx="838200" cy="381000"/>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7" name="Rounded Rectangle 6"/>
          <p:cNvSpPr/>
          <p:nvPr/>
        </p:nvSpPr>
        <p:spPr>
          <a:xfrm>
            <a:off x="8915400" y="1506268"/>
            <a:ext cx="2667000" cy="1008332"/>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Tree>
    <p:custDataLst>
      <p:tags r:id="rId1"/>
    </p:custDataLst>
    <p:extLst>
      <p:ext uri="{BB962C8B-B14F-4D97-AF65-F5344CB8AC3E}">
        <p14:creationId xmlns:p14="http://schemas.microsoft.com/office/powerpoint/2010/main" val="768362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wipe(down)">
                                      <p:cBhvr>
                                        <p:cTn id="16" dur="500"/>
                                        <p:tgtEl>
                                          <p:spTgt spid="4">
                                            <p:txEl>
                                              <p:pRg st="1" end="1"/>
                                            </p:txEl>
                                          </p:spTgt>
                                        </p:tgtEl>
                                      </p:cBhvr>
                                    </p:animEffect>
                                  </p:childTnLst>
                                </p:cTn>
                              </p:par>
                            </p:childTnLst>
                          </p:cTn>
                        </p:par>
                        <p:par>
                          <p:cTn id="17" fill="hold">
                            <p:stCondLst>
                              <p:cond delay="1000"/>
                            </p:stCondLst>
                            <p:childTnLst>
                              <p:par>
                                <p:cTn id="18" presetID="22" presetClass="entr" presetSubtype="2"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right)">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6"/>
                                        </p:tgtEl>
                                        <p:attrNameLst>
                                          <p:attrName>style.visibility</p:attrName>
                                        </p:attrNameLst>
                                      </p:cBhvr>
                                      <p:to>
                                        <p:strVal val="hidden"/>
                                      </p:to>
                                    </p:set>
                                  </p:childTnLst>
                                </p:cTn>
                              </p:par>
                              <p:par>
                                <p:cTn id="25" presetID="22" presetClass="entr" presetSubtype="4" fill="hold" nodeType="with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down)">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wipe(down)">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wipe(down)">
                                      <p:cBhvr>
                                        <p:cTn id="37" dur="500"/>
                                        <p:tgtEl>
                                          <p:spTgt spid="4">
                                            <p:txEl>
                                              <p:pRg st="4" end="4"/>
                                            </p:txEl>
                                          </p:spTgt>
                                        </p:tgtEl>
                                      </p:cBhvr>
                                    </p:animEffect>
                                  </p:childTnLst>
                                </p:cTn>
                              </p:par>
                            </p:childTnLst>
                          </p:cTn>
                        </p:par>
                        <p:par>
                          <p:cTn id="38" fill="hold">
                            <p:stCondLst>
                              <p:cond delay="500"/>
                            </p:stCondLst>
                            <p:childTnLst>
                              <p:par>
                                <p:cTn id="39" presetID="16" presetClass="entr" presetSubtype="21"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barn(inVertical)">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Identify the Data</a:t>
            </a:r>
            <a:endParaRPr lang="en-US" dirty="0">
              <a:solidFill>
                <a:schemeClr val="bg1"/>
              </a:solidFill>
            </a:endParaRPr>
          </a:p>
        </p:txBody>
      </p:sp>
      <p:sp>
        <p:nvSpPr>
          <p:cNvPr id="3" name="Content Placeholder 2"/>
          <p:cNvSpPr>
            <a:spLocks noGrp="1"/>
          </p:cNvSpPr>
          <p:nvPr>
            <p:ph sz="half" idx="1"/>
          </p:nvPr>
        </p:nvSpPr>
        <p:spPr/>
        <p:txBody>
          <a:bodyPr>
            <a:normAutofit/>
          </a:bodyPr>
          <a:lstStyle/>
          <a:p>
            <a:endParaRPr lang="en-US" dirty="0"/>
          </a:p>
          <a:p>
            <a:endParaRPr lang="en-US" dirty="0"/>
          </a:p>
        </p:txBody>
      </p:sp>
      <p:sp>
        <p:nvSpPr>
          <p:cNvPr id="4" name="Content Placeholder 3"/>
          <p:cNvSpPr>
            <a:spLocks noGrp="1"/>
          </p:cNvSpPr>
          <p:nvPr>
            <p:ph sz="half" idx="2"/>
          </p:nvPr>
        </p:nvSpPr>
        <p:spPr>
          <a:xfrm>
            <a:off x="762000" y="1782764"/>
            <a:ext cx="7543800" cy="4525963"/>
          </a:xfrm>
        </p:spPr>
        <p:txBody>
          <a:bodyPr>
            <a:normAutofit/>
          </a:bodyPr>
          <a:lstStyle/>
          <a:p>
            <a:r>
              <a:rPr lang="en-US" dirty="0" smtClean="0">
                <a:solidFill>
                  <a:schemeClr val="bg1"/>
                </a:solidFill>
              </a:rPr>
              <a:t>Dinosaurs died in the flood</a:t>
            </a:r>
          </a:p>
          <a:p>
            <a:r>
              <a:rPr lang="en-US" dirty="0">
                <a:solidFill>
                  <a:srgbClr val="FFFF00"/>
                </a:solidFill>
              </a:rPr>
              <a:t>No dinosaur fossils </a:t>
            </a:r>
            <a:r>
              <a:rPr lang="en-US" dirty="0" smtClean="0">
                <a:solidFill>
                  <a:srgbClr val="FFFF00"/>
                </a:solidFill>
              </a:rPr>
              <a:t>have been found below the Triassic</a:t>
            </a:r>
            <a:endParaRPr lang="en-US" dirty="0">
              <a:solidFill>
                <a:srgbClr val="FFFF00"/>
              </a:solidFill>
            </a:endParaRPr>
          </a:p>
          <a:p>
            <a:r>
              <a:rPr lang="en-US" dirty="0" smtClean="0">
                <a:solidFill>
                  <a:schemeClr val="bg1"/>
                </a:solidFill>
              </a:rPr>
              <a:t>Meteorite strikes caused the extinction of the dinosaurs</a:t>
            </a:r>
          </a:p>
          <a:p>
            <a:r>
              <a:rPr lang="en-US" dirty="0" smtClean="0">
                <a:solidFill>
                  <a:schemeClr val="bg1"/>
                </a:solidFill>
              </a:rPr>
              <a:t>Some dinosaurs survived the flood but became extinct later during the Ice Age</a:t>
            </a:r>
          </a:p>
          <a:p>
            <a:r>
              <a:rPr lang="en-US" dirty="0" smtClean="0">
                <a:solidFill>
                  <a:srgbClr val="FFFF00"/>
                </a:solidFill>
              </a:rPr>
              <a:t>No </a:t>
            </a:r>
            <a:r>
              <a:rPr lang="en-US" dirty="0">
                <a:solidFill>
                  <a:srgbClr val="FFFF00"/>
                </a:solidFill>
              </a:rPr>
              <a:t>dinosaur fossils are found in  the Cenozoic</a:t>
            </a:r>
          </a:p>
          <a:p>
            <a:endParaRPr lang="en-US" dirty="0"/>
          </a:p>
        </p:txBody>
      </p:sp>
      <p:pic>
        <p:nvPicPr>
          <p:cNvPr id="5" name="Picture 4"/>
          <p:cNvPicPr>
            <a:picLocks noChangeAspect="1"/>
          </p:cNvPicPr>
          <p:nvPr/>
        </p:nvPicPr>
        <p:blipFill>
          <a:blip r:embed="rId3"/>
          <a:stretch>
            <a:fillRect/>
          </a:stretch>
        </p:blipFill>
        <p:spPr>
          <a:xfrm>
            <a:off x="8534400" y="1506268"/>
            <a:ext cx="3048000" cy="4802459"/>
          </a:xfrm>
          <a:prstGeom prst="rect">
            <a:avLst/>
          </a:prstGeom>
        </p:spPr>
      </p:pic>
    </p:spTree>
    <p:extLst>
      <p:ext uri="{BB962C8B-B14F-4D97-AF65-F5344CB8AC3E}">
        <p14:creationId xmlns:p14="http://schemas.microsoft.com/office/powerpoint/2010/main" val="1873869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Data or Interpretation?</a:t>
            </a:r>
            <a:endParaRPr lang="en-US" dirty="0">
              <a:solidFill>
                <a:schemeClr val="bg1"/>
              </a:solidFill>
            </a:endParaRPr>
          </a:p>
        </p:txBody>
      </p:sp>
      <p:sp>
        <p:nvSpPr>
          <p:cNvPr id="3" name="Content Placeholder 2"/>
          <p:cNvSpPr>
            <a:spLocks noGrp="1"/>
          </p:cNvSpPr>
          <p:nvPr>
            <p:ph sz="half" idx="1"/>
          </p:nvPr>
        </p:nvSpPr>
        <p:spPr/>
        <p:txBody>
          <a:bodyPr/>
          <a:lstStyle/>
          <a:p>
            <a:endParaRPr lang="en-US" dirty="0"/>
          </a:p>
          <a:p>
            <a:endParaRPr lang="en-US" dirty="0"/>
          </a:p>
        </p:txBody>
      </p:sp>
      <p:sp>
        <p:nvSpPr>
          <p:cNvPr id="4" name="Content Placeholder 3"/>
          <p:cNvSpPr>
            <a:spLocks noGrp="1"/>
          </p:cNvSpPr>
          <p:nvPr>
            <p:ph sz="half" idx="2"/>
          </p:nvPr>
        </p:nvSpPr>
        <p:spPr>
          <a:xfrm>
            <a:off x="3962400" y="1600201"/>
            <a:ext cx="7620000" cy="4525963"/>
          </a:xfrm>
        </p:spPr>
        <p:txBody>
          <a:bodyPr/>
          <a:lstStyle/>
          <a:p>
            <a:r>
              <a:rPr lang="en-US" dirty="0">
                <a:solidFill>
                  <a:srgbClr val="FFFF00"/>
                </a:solidFill>
              </a:rPr>
              <a:t>Birds have </a:t>
            </a:r>
            <a:r>
              <a:rPr lang="en-US" dirty="0" smtClean="0">
                <a:solidFill>
                  <a:srgbClr val="FFFF00"/>
                </a:solidFill>
              </a:rPr>
              <a:t>feathers</a:t>
            </a:r>
          </a:p>
          <a:p>
            <a:r>
              <a:rPr lang="en-US" dirty="0">
                <a:solidFill>
                  <a:schemeClr val="bg1"/>
                </a:solidFill>
              </a:rPr>
              <a:t>Certain </a:t>
            </a:r>
            <a:r>
              <a:rPr lang="en-US" dirty="0" smtClean="0">
                <a:solidFill>
                  <a:schemeClr val="bg1"/>
                </a:solidFill>
              </a:rPr>
              <a:t>creatures </a:t>
            </a:r>
            <a:r>
              <a:rPr lang="en-US" dirty="0">
                <a:solidFill>
                  <a:schemeClr val="bg1"/>
                </a:solidFill>
              </a:rPr>
              <a:t>with dinosaurian skeletons also had feathers</a:t>
            </a:r>
          </a:p>
          <a:p>
            <a:r>
              <a:rPr lang="en-US" dirty="0" smtClean="0">
                <a:solidFill>
                  <a:schemeClr val="bg1"/>
                </a:solidFill>
              </a:rPr>
              <a:t>Dinosaurs evolved into birds</a:t>
            </a:r>
          </a:p>
          <a:p>
            <a:r>
              <a:rPr lang="en-US" dirty="0" smtClean="0">
                <a:solidFill>
                  <a:schemeClr val="bg1"/>
                </a:solidFill>
              </a:rPr>
              <a:t>God created both birds and some dinosaurs with feathers</a:t>
            </a:r>
          </a:p>
          <a:p>
            <a:r>
              <a:rPr lang="en-US" dirty="0" smtClean="0">
                <a:solidFill>
                  <a:schemeClr val="bg1"/>
                </a:solidFill>
              </a:rPr>
              <a:t>Smaller dinosaurs living in higher biomes needed feathers to keep warm</a:t>
            </a:r>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83225"/>
            <a:ext cx="3387213" cy="4450314"/>
          </a:xfrm>
          <a:prstGeom prst="rect">
            <a:avLst/>
          </a:prstGeom>
        </p:spPr>
      </p:pic>
    </p:spTree>
    <p:extLst>
      <p:ext uri="{BB962C8B-B14F-4D97-AF65-F5344CB8AC3E}">
        <p14:creationId xmlns:p14="http://schemas.microsoft.com/office/powerpoint/2010/main" val="4242299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Data or Interpretation?</a:t>
            </a:r>
            <a:endParaRPr lang="en-US" dirty="0">
              <a:solidFill>
                <a:schemeClr val="bg1"/>
              </a:solidFill>
            </a:endParaRPr>
          </a:p>
        </p:txBody>
      </p:sp>
      <p:sp>
        <p:nvSpPr>
          <p:cNvPr id="3" name="Content Placeholder 2"/>
          <p:cNvSpPr>
            <a:spLocks noGrp="1"/>
          </p:cNvSpPr>
          <p:nvPr>
            <p:ph sz="half" idx="1"/>
          </p:nvPr>
        </p:nvSpPr>
        <p:spPr/>
        <p:txBody>
          <a:bodyPr/>
          <a:lstStyle/>
          <a:p>
            <a:endParaRPr lang="en-US" dirty="0"/>
          </a:p>
          <a:p>
            <a:endParaRPr lang="en-US" dirty="0"/>
          </a:p>
        </p:txBody>
      </p:sp>
      <p:sp>
        <p:nvSpPr>
          <p:cNvPr id="4" name="Content Placeholder 3"/>
          <p:cNvSpPr>
            <a:spLocks noGrp="1"/>
          </p:cNvSpPr>
          <p:nvPr>
            <p:ph sz="half" idx="2"/>
          </p:nvPr>
        </p:nvSpPr>
        <p:spPr>
          <a:xfrm>
            <a:off x="3962400" y="1600201"/>
            <a:ext cx="7620000" cy="4525963"/>
          </a:xfrm>
        </p:spPr>
        <p:txBody>
          <a:bodyPr/>
          <a:lstStyle/>
          <a:p>
            <a:r>
              <a:rPr lang="en-US" dirty="0">
                <a:solidFill>
                  <a:schemeClr val="bg1"/>
                </a:solidFill>
              </a:rPr>
              <a:t>Birds have </a:t>
            </a:r>
            <a:r>
              <a:rPr lang="en-US" dirty="0" smtClean="0">
                <a:solidFill>
                  <a:schemeClr val="bg1"/>
                </a:solidFill>
              </a:rPr>
              <a:t>feathers</a:t>
            </a:r>
          </a:p>
          <a:p>
            <a:r>
              <a:rPr lang="en-US" dirty="0">
                <a:solidFill>
                  <a:srgbClr val="FFFF00"/>
                </a:solidFill>
              </a:rPr>
              <a:t>Certain </a:t>
            </a:r>
            <a:r>
              <a:rPr lang="en-US" dirty="0" smtClean="0">
                <a:solidFill>
                  <a:srgbClr val="FFFF00"/>
                </a:solidFill>
              </a:rPr>
              <a:t>creatures </a:t>
            </a:r>
            <a:r>
              <a:rPr lang="en-US" dirty="0">
                <a:solidFill>
                  <a:srgbClr val="FFFF00"/>
                </a:solidFill>
              </a:rPr>
              <a:t>with dinosaurian skeletons also had </a:t>
            </a:r>
            <a:r>
              <a:rPr lang="en-US" dirty="0" smtClean="0">
                <a:solidFill>
                  <a:srgbClr val="FFFF00"/>
                </a:solidFill>
              </a:rPr>
              <a:t>feathers</a:t>
            </a:r>
            <a:endParaRPr lang="en-US" dirty="0">
              <a:solidFill>
                <a:srgbClr val="FFFF00"/>
              </a:solidFill>
            </a:endParaRPr>
          </a:p>
          <a:p>
            <a:r>
              <a:rPr lang="en-US" dirty="0" smtClean="0">
                <a:solidFill>
                  <a:schemeClr val="bg1"/>
                </a:solidFill>
              </a:rPr>
              <a:t>Dinosaurs evolved into birds</a:t>
            </a:r>
          </a:p>
          <a:p>
            <a:r>
              <a:rPr lang="en-US" dirty="0" smtClean="0">
                <a:solidFill>
                  <a:schemeClr val="bg1"/>
                </a:solidFill>
              </a:rPr>
              <a:t>God created both birds and some dinosaurs with feathers</a:t>
            </a:r>
          </a:p>
          <a:p>
            <a:r>
              <a:rPr lang="en-US" dirty="0" smtClean="0">
                <a:solidFill>
                  <a:schemeClr val="bg1"/>
                </a:solidFill>
              </a:rPr>
              <a:t>Smaller dinosaurs living in higher biomes needed feathers to keep warm</a:t>
            </a:r>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83225"/>
            <a:ext cx="3387213" cy="4450314"/>
          </a:xfrm>
          <a:prstGeom prst="rect">
            <a:avLst/>
          </a:prstGeom>
        </p:spPr>
      </p:pic>
    </p:spTree>
    <p:extLst>
      <p:ext uri="{BB962C8B-B14F-4D97-AF65-F5344CB8AC3E}">
        <p14:creationId xmlns:p14="http://schemas.microsoft.com/office/powerpoint/2010/main" val="1634127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Data or Interpretation?</a:t>
            </a:r>
            <a:endParaRPr lang="en-US" dirty="0">
              <a:solidFill>
                <a:schemeClr val="bg1"/>
              </a:solidFill>
            </a:endParaRPr>
          </a:p>
        </p:txBody>
      </p:sp>
      <p:sp>
        <p:nvSpPr>
          <p:cNvPr id="3" name="Content Placeholder 2"/>
          <p:cNvSpPr>
            <a:spLocks noGrp="1"/>
          </p:cNvSpPr>
          <p:nvPr>
            <p:ph sz="half" idx="1"/>
          </p:nvPr>
        </p:nvSpPr>
        <p:spPr/>
        <p:txBody>
          <a:bodyPr/>
          <a:lstStyle/>
          <a:p>
            <a:endParaRPr lang="en-US" dirty="0"/>
          </a:p>
          <a:p>
            <a:endParaRPr lang="en-US" dirty="0"/>
          </a:p>
        </p:txBody>
      </p:sp>
      <p:sp>
        <p:nvSpPr>
          <p:cNvPr id="4" name="Content Placeholder 3"/>
          <p:cNvSpPr>
            <a:spLocks noGrp="1"/>
          </p:cNvSpPr>
          <p:nvPr>
            <p:ph sz="half" idx="2"/>
          </p:nvPr>
        </p:nvSpPr>
        <p:spPr>
          <a:xfrm>
            <a:off x="3962400" y="1600201"/>
            <a:ext cx="7620000" cy="4525963"/>
          </a:xfrm>
        </p:spPr>
        <p:txBody>
          <a:bodyPr/>
          <a:lstStyle/>
          <a:p>
            <a:r>
              <a:rPr lang="en-US" dirty="0">
                <a:solidFill>
                  <a:schemeClr val="bg1"/>
                </a:solidFill>
              </a:rPr>
              <a:t>Birds have </a:t>
            </a:r>
            <a:r>
              <a:rPr lang="en-US" dirty="0" smtClean="0">
                <a:solidFill>
                  <a:schemeClr val="bg1"/>
                </a:solidFill>
              </a:rPr>
              <a:t>feathers</a:t>
            </a:r>
          </a:p>
          <a:p>
            <a:r>
              <a:rPr lang="en-US" dirty="0">
                <a:solidFill>
                  <a:schemeClr val="bg1"/>
                </a:solidFill>
              </a:rPr>
              <a:t>Certain </a:t>
            </a:r>
            <a:r>
              <a:rPr lang="en-US" dirty="0" smtClean="0">
                <a:solidFill>
                  <a:schemeClr val="bg1"/>
                </a:solidFill>
              </a:rPr>
              <a:t>creatures </a:t>
            </a:r>
            <a:r>
              <a:rPr lang="en-US" dirty="0">
                <a:solidFill>
                  <a:schemeClr val="bg1"/>
                </a:solidFill>
              </a:rPr>
              <a:t>with dinosaurian skeletons also had </a:t>
            </a:r>
            <a:r>
              <a:rPr lang="en-US" dirty="0" smtClean="0">
                <a:solidFill>
                  <a:schemeClr val="bg1"/>
                </a:solidFill>
              </a:rPr>
              <a:t>feathers</a:t>
            </a:r>
            <a:endParaRPr lang="en-US" dirty="0">
              <a:solidFill>
                <a:schemeClr val="bg1"/>
              </a:solidFill>
            </a:endParaRPr>
          </a:p>
          <a:p>
            <a:r>
              <a:rPr lang="en-US" dirty="0" smtClean="0">
                <a:solidFill>
                  <a:srgbClr val="FFFF00"/>
                </a:solidFill>
              </a:rPr>
              <a:t>Dinosaurs evolved into birds</a:t>
            </a:r>
          </a:p>
          <a:p>
            <a:r>
              <a:rPr lang="en-US" dirty="0" smtClean="0">
                <a:solidFill>
                  <a:schemeClr val="bg1"/>
                </a:solidFill>
              </a:rPr>
              <a:t>God created both birds and some dinosaurs with feathers</a:t>
            </a:r>
          </a:p>
          <a:p>
            <a:r>
              <a:rPr lang="en-US" dirty="0" smtClean="0">
                <a:solidFill>
                  <a:schemeClr val="bg1"/>
                </a:solidFill>
              </a:rPr>
              <a:t>Smaller dinosaurs living in higher biomes needed feathers to keep warm</a:t>
            </a:r>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83225"/>
            <a:ext cx="3387213" cy="4450314"/>
          </a:xfrm>
          <a:prstGeom prst="rect">
            <a:avLst/>
          </a:prstGeom>
        </p:spPr>
      </p:pic>
    </p:spTree>
    <p:extLst>
      <p:ext uri="{BB962C8B-B14F-4D97-AF65-F5344CB8AC3E}">
        <p14:creationId xmlns:p14="http://schemas.microsoft.com/office/powerpoint/2010/main" val="34237242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Data or Interpretation?</a:t>
            </a:r>
            <a:endParaRPr lang="en-US" dirty="0">
              <a:solidFill>
                <a:schemeClr val="bg1"/>
              </a:solidFill>
            </a:endParaRPr>
          </a:p>
        </p:txBody>
      </p:sp>
      <p:sp>
        <p:nvSpPr>
          <p:cNvPr id="3" name="Content Placeholder 2"/>
          <p:cNvSpPr>
            <a:spLocks noGrp="1"/>
          </p:cNvSpPr>
          <p:nvPr>
            <p:ph sz="half" idx="1"/>
          </p:nvPr>
        </p:nvSpPr>
        <p:spPr/>
        <p:txBody>
          <a:bodyPr/>
          <a:lstStyle/>
          <a:p>
            <a:endParaRPr lang="en-US" dirty="0"/>
          </a:p>
          <a:p>
            <a:endParaRPr lang="en-US" dirty="0"/>
          </a:p>
        </p:txBody>
      </p:sp>
      <p:sp>
        <p:nvSpPr>
          <p:cNvPr id="4" name="Content Placeholder 3"/>
          <p:cNvSpPr>
            <a:spLocks noGrp="1"/>
          </p:cNvSpPr>
          <p:nvPr>
            <p:ph sz="half" idx="2"/>
          </p:nvPr>
        </p:nvSpPr>
        <p:spPr>
          <a:xfrm>
            <a:off x="3962400" y="1600201"/>
            <a:ext cx="7620000" cy="4525963"/>
          </a:xfrm>
        </p:spPr>
        <p:txBody>
          <a:bodyPr/>
          <a:lstStyle/>
          <a:p>
            <a:r>
              <a:rPr lang="en-US" dirty="0">
                <a:solidFill>
                  <a:schemeClr val="bg1"/>
                </a:solidFill>
              </a:rPr>
              <a:t>Birds have </a:t>
            </a:r>
            <a:r>
              <a:rPr lang="en-US" dirty="0" smtClean="0">
                <a:solidFill>
                  <a:schemeClr val="bg1"/>
                </a:solidFill>
              </a:rPr>
              <a:t>feathers</a:t>
            </a:r>
          </a:p>
          <a:p>
            <a:r>
              <a:rPr lang="en-US" dirty="0">
                <a:solidFill>
                  <a:schemeClr val="bg1"/>
                </a:solidFill>
              </a:rPr>
              <a:t>Certain </a:t>
            </a:r>
            <a:r>
              <a:rPr lang="en-US" dirty="0" smtClean="0">
                <a:solidFill>
                  <a:schemeClr val="bg1"/>
                </a:solidFill>
              </a:rPr>
              <a:t>creatures </a:t>
            </a:r>
            <a:r>
              <a:rPr lang="en-US" dirty="0">
                <a:solidFill>
                  <a:schemeClr val="bg1"/>
                </a:solidFill>
              </a:rPr>
              <a:t>with dinosaurian skeletons also had </a:t>
            </a:r>
            <a:r>
              <a:rPr lang="en-US" dirty="0" smtClean="0">
                <a:solidFill>
                  <a:schemeClr val="bg1"/>
                </a:solidFill>
              </a:rPr>
              <a:t>feathers</a:t>
            </a:r>
            <a:endParaRPr lang="en-US" dirty="0">
              <a:solidFill>
                <a:schemeClr val="bg1"/>
              </a:solidFill>
            </a:endParaRPr>
          </a:p>
          <a:p>
            <a:r>
              <a:rPr lang="en-US" dirty="0">
                <a:solidFill>
                  <a:schemeClr val="bg1"/>
                </a:solidFill>
              </a:rPr>
              <a:t>Dinosaurs evolved into birds</a:t>
            </a:r>
          </a:p>
          <a:p>
            <a:r>
              <a:rPr lang="en-US" dirty="0" smtClean="0">
                <a:solidFill>
                  <a:srgbClr val="FFFF00"/>
                </a:solidFill>
              </a:rPr>
              <a:t>God created both birds and some dinosaurs with feathers</a:t>
            </a:r>
          </a:p>
          <a:p>
            <a:r>
              <a:rPr lang="en-US" dirty="0" smtClean="0">
                <a:solidFill>
                  <a:schemeClr val="bg1"/>
                </a:solidFill>
              </a:rPr>
              <a:t>Smaller dinosaurs living in higher biomes needed feathers to keep warm</a:t>
            </a:r>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83225"/>
            <a:ext cx="3387213" cy="4450314"/>
          </a:xfrm>
          <a:prstGeom prst="rect">
            <a:avLst/>
          </a:prstGeom>
        </p:spPr>
      </p:pic>
    </p:spTree>
    <p:extLst>
      <p:ext uri="{BB962C8B-B14F-4D97-AF65-F5344CB8AC3E}">
        <p14:creationId xmlns:p14="http://schemas.microsoft.com/office/powerpoint/2010/main" val="41497058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Data or Interpretation?</a:t>
            </a:r>
            <a:endParaRPr lang="en-US" dirty="0">
              <a:solidFill>
                <a:schemeClr val="bg1"/>
              </a:solidFill>
            </a:endParaRPr>
          </a:p>
        </p:txBody>
      </p:sp>
      <p:sp>
        <p:nvSpPr>
          <p:cNvPr id="3" name="Content Placeholder 2"/>
          <p:cNvSpPr>
            <a:spLocks noGrp="1"/>
          </p:cNvSpPr>
          <p:nvPr>
            <p:ph sz="half" idx="1"/>
          </p:nvPr>
        </p:nvSpPr>
        <p:spPr/>
        <p:txBody>
          <a:bodyPr/>
          <a:lstStyle/>
          <a:p>
            <a:endParaRPr lang="en-US" dirty="0"/>
          </a:p>
          <a:p>
            <a:endParaRPr lang="en-US" dirty="0"/>
          </a:p>
        </p:txBody>
      </p:sp>
      <p:sp>
        <p:nvSpPr>
          <p:cNvPr id="4" name="Content Placeholder 3"/>
          <p:cNvSpPr>
            <a:spLocks noGrp="1"/>
          </p:cNvSpPr>
          <p:nvPr>
            <p:ph sz="half" idx="2"/>
          </p:nvPr>
        </p:nvSpPr>
        <p:spPr>
          <a:xfrm>
            <a:off x="3962400" y="1600201"/>
            <a:ext cx="7620000" cy="4525963"/>
          </a:xfrm>
        </p:spPr>
        <p:txBody>
          <a:bodyPr/>
          <a:lstStyle/>
          <a:p>
            <a:r>
              <a:rPr lang="en-US" dirty="0">
                <a:solidFill>
                  <a:schemeClr val="bg1"/>
                </a:solidFill>
              </a:rPr>
              <a:t>Birds have </a:t>
            </a:r>
            <a:r>
              <a:rPr lang="en-US" dirty="0" smtClean="0">
                <a:solidFill>
                  <a:schemeClr val="bg1"/>
                </a:solidFill>
              </a:rPr>
              <a:t>feathers</a:t>
            </a:r>
          </a:p>
          <a:p>
            <a:r>
              <a:rPr lang="en-US" dirty="0">
                <a:solidFill>
                  <a:schemeClr val="bg1"/>
                </a:solidFill>
              </a:rPr>
              <a:t>Certain </a:t>
            </a:r>
            <a:r>
              <a:rPr lang="en-US" dirty="0" smtClean="0">
                <a:solidFill>
                  <a:schemeClr val="bg1"/>
                </a:solidFill>
              </a:rPr>
              <a:t>creatures </a:t>
            </a:r>
            <a:r>
              <a:rPr lang="en-US" dirty="0">
                <a:solidFill>
                  <a:schemeClr val="bg1"/>
                </a:solidFill>
              </a:rPr>
              <a:t>with dinosaurian skeletons also had </a:t>
            </a:r>
            <a:r>
              <a:rPr lang="en-US" dirty="0" smtClean="0">
                <a:solidFill>
                  <a:schemeClr val="bg1"/>
                </a:solidFill>
              </a:rPr>
              <a:t>feathers</a:t>
            </a:r>
            <a:endParaRPr lang="en-US" dirty="0">
              <a:solidFill>
                <a:schemeClr val="bg1"/>
              </a:solidFill>
            </a:endParaRPr>
          </a:p>
          <a:p>
            <a:r>
              <a:rPr lang="en-US" dirty="0" smtClean="0">
                <a:solidFill>
                  <a:schemeClr val="bg1"/>
                </a:solidFill>
              </a:rPr>
              <a:t>Dinosaurs evolved into birds</a:t>
            </a:r>
          </a:p>
          <a:p>
            <a:r>
              <a:rPr lang="en-US" dirty="0" smtClean="0">
                <a:solidFill>
                  <a:schemeClr val="bg1"/>
                </a:solidFill>
              </a:rPr>
              <a:t>God created both birds and some dinosaurs with feathers</a:t>
            </a:r>
          </a:p>
          <a:p>
            <a:r>
              <a:rPr lang="en-US" dirty="0" smtClean="0">
                <a:solidFill>
                  <a:srgbClr val="FFFF00"/>
                </a:solidFill>
              </a:rPr>
              <a:t>Smaller dinosaurs living in higher biomes needed feathers to keep warm</a:t>
            </a:r>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83225"/>
            <a:ext cx="3387213" cy="4450314"/>
          </a:xfrm>
          <a:prstGeom prst="rect">
            <a:avLst/>
          </a:prstGeom>
        </p:spPr>
      </p:pic>
    </p:spTree>
    <p:extLst>
      <p:ext uri="{BB962C8B-B14F-4D97-AF65-F5344CB8AC3E}">
        <p14:creationId xmlns:p14="http://schemas.microsoft.com/office/powerpoint/2010/main" val="2972793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How certain are you?</a:t>
            </a:r>
            <a:endParaRPr lang="en-US" dirty="0"/>
          </a:p>
        </p:txBody>
      </p:sp>
      <p:cxnSp>
        <p:nvCxnSpPr>
          <p:cNvPr id="6" name="Straight Connector 5"/>
          <p:cNvCxnSpPr/>
          <p:nvPr/>
        </p:nvCxnSpPr>
        <p:spPr>
          <a:xfrm flipV="1">
            <a:off x="1511647" y="2496065"/>
            <a:ext cx="9164591" cy="4942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630501" y="3110946"/>
            <a:ext cx="166961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prstClr val="black"/>
                </a:solidFill>
                <a:latin typeface="Century Gothic" panose="020B0502020202020204"/>
              </a:rPr>
              <a:t>Not very certain</a:t>
            </a:r>
            <a:endParaRPr kumimoji="0" lang="en-US" sz="2400" b="0" i="0" u="none" strike="noStrike" kern="1200" cap="none" spc="0" normalizeH="0" baseline="0" noProof="0" dirty="0">
              <a:ln>
                <a:noFill/>
              </a:ln>
              <a:solidFill>
                <a:prstClr val="black"/>
              </a:solidFill>
              <a:effectLst/>
              <a:uLnTx/>
              <a:uFillTx/>
              <a:latin typeface="Century Gothic" panose="020B0502020202020204"/>
            </a:endParaRPr>
          </a:p>
        </p:txBody>
      </p:sp>
      <p:sp>
        <p:nvSpPr>
          <p:cNvPr id="5" name="TextBox 4"/>
          <p:cNvSpPr txBox="1"/>
          <p:nvPr/>
        </p:nvSpPr>
        <p:spPr>
          <a:xfrm>
            <a:off x="8736495" y="3110947"/>
            <a:ext cx="201925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Century Gothic" panose="020B0502020202020204"/>
              </a:rPr>
              <a:t>Absolutely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entury Gothic" panose="020B0502020202020204"/>
              </a:rPr>
              <a:t>c</a:t>
            </a:r>
            <a:r>
              <a:rPr lang="en-US" sz="2400" dirty="0" smtClean="0">
                <a:solidFill>
                  <a:prstClr val="black"/>
                </a:solidFill>
                <a:latin typeface="Century Gothic" panose="020B0502020202020204"/>
              </a:rPr>
              <a:t>ertain!!</a:t>
            </a:r>
            <a:endParaRPr kumimoji="0" lang="en-US" sz="2400" b="0" i="0" u="none" strike="noStrike" kern="1200" cap="none" spc="0" normalizeH="0" baseline="0" noProof="0" dirty="0">
              <a:ln>
                <a:noFill/>
              </a:ln>
              <a:solidFill>
                <a:prstClr val="black"/>
              </a:solidFill>
              <a:effectLst/>
              <a:uLnTx/>
              <a:uFillTx/>
              <a:latin typeface="Century Gothic" panose="020B0502020202020204"/>
            </a:endParaRPr>
          </a:p>
        </p:txBody>
      </p:sp>
      <p:sp>
        <p:nvSpPr>
          <p:cNvPr id="7" name="Oval 6"/>
          <p:cNvSpPr/>
          <p:nvPr/>
        </p:nvSpPr>
        <p:spPr>
          <a:xfrm>
            <a:off x="2124968" y="2218550"/>
            <a:ext cx="680680" cy="720436"/>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entury Gothic" panose="020B0502020202020204"/>
              </a:rPr>
              <a:t>1</a:t>
            </a:r>
            <a:endParaRPr kumimoji="0" lang="en-US" sz="2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Oval 9"/>
          <p:cNvSpPr/>
          <p:nvPr/>
        </p:nvSpPr>
        <p:spPr>
          <a:xfrm>
            <a:off x="3951058" y="2218550"/>
            <a:ext cx="680680" cy="720436"/>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entury Gothic" panose="020B0502020202020204"/>
              </a:rPr>
              <a:t>2</a:t>
            </a:r>
            <a:endParaRPr kumimoji="0" lang="en-US" sz="2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1" name="Oval 10"/>
          <p:cNvSpPr/>
          <p:nvPr/>
        </p:nvSpPr>
        <p:spPr>
          <a:xfrm>
            <a:off x="5753602" y="2218550"/>
            <a:ext cx="680680" cy="720436"/>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entury Gothic" panose="020B0502020202020204"/>
              </a:rPr>
              <a:t>3</a:t>
            </a:r>
            <a:endParaRPr kumimoji="0" lang="en-US" sz="2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2" name="Oval 11"/>
          <p:cNvSpPr/>
          <p:nvPr/>
        </p:nvSpPr>
        <p:spPr>
          <a:xfrm>
            <a:off x="7579692" y="2218550"/>
            <a:ext cx="680680" cy="720436"/>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entury Gothic" panose="020B0502020202020204"/>
              </a:rPr>
              <a:t>4</a:t>
            </a:r>
            <a:endParaRPr kumimoji="0" lang="en-US" sz="2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3" name="Oval 12"/>
          <p:cNvSpPr/>
          <p:nvPr/>
        </p:nvSpPr>
        <p:spPr>
          <a:xfrm>
            <a:off x="9405782" y="2218550"/>
            <a:ext cx="680680" cy="720436"/>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entury Gothic" panose="020B0502020202020204"/>
              </a:rPr>
              <a:t>5</a:t>
            </a:r>
            <a:endParaRPr kumimoji="0" lang="en-US" sz="2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4" name="TextBox 13"/>
          <p:cNvSpPr txBox="1"/>
          <p:nvPr/>
        </p:nvSpPr>
        <p:spPr>
          <a:xfrm>
            <a:off x="5089036" y="3117889"/>
            <a:ext cx="204746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noProof="0" dirty="0" smtClean="0">
                <a:solidFill>
                  <a:prstClr val="black"/>
                </a:solidFill>
                <a:latin typeface="Century Gothic" panose="020B0502020202020204"/>
              </a:rPr>
              <a:t>Somewhat certain</a:t>
            </a:r>
            <a:endParaRPr kumimoji="0" lang="en-US" sz="2400" b="0" i="0" u="none" strike="noStrike" kern="1200" cap="none" spc="0" normalizeH="0" baseline="0" noProof="0" dirty="0">
              <a:ln>
                <a:noFill/>
              </a:ln>
              <a:solidFill>
                <a:prstClr val="black"/>
              </a:solidFill>
              <a:effectLst/>
              <a:uLnTx/>
              <a:uFillTx/>
              <a:latin typeface="Century Gothic" panose="020B0502020202020204"/>
            </a:endParaRPr>
          </a:p>
        </p:txBody>
      </p:sp>
      <p:sp>
        <p:nvSpPr>
          <p:cNvPr id="15" name="Title 3"/>
          <p:cNvSpPr txBox="1">
            <a:spLocks/>
          </p:cNvSpPr>
          <p:nvPr/>
        </p:nvSpPr>
        <p:spPr>
          <a:xfrm>
            <a:off x="1083567" y="4681194"/>
            <a:ext cx="10058400" cy="1371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r>
              <a:rPr lang="en-US" smtClean="0"/>
              <a:t>What evidence convinced you?</a:t>
            </a:r>
            <a:endParaRPr lang="en-US"/>
          </a:p>
        </p:txBody>
      </p:sp>
    </p:spTree>
    <p:extLst>
      <p:ext uri="{BB962C8B-B14F-4D97-AF65-F5344CB8AC3E}">
        <p14:creationId xmlns:p14="http://schemas.microsoft.com/office/powerpoint/2010/main" val="353277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solidFill>
                <a:schemeClr val="bg1"/>
              </a:solidFill>
            </a:endParaRPr>
          </a:p>
        </p:txBody>
      </p:sp>
      <p:sp>
        <p:nvSpPr>
          <p:cNvPr id="4" name="Rectangle 3"/>
          <p:cNvSpPr/>
          <p:nvPr/>
        </p:nvSpPr>
        <p:spPr>
          <a:xfrm>
            <a:off x="1104900" y="2133600"/>
            <a:ext cx="9982200" cy="646331"/>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Some interpretations are more specific</a:t>
            </a:r>
            <a:endParaRPr kumimoji="0" lang="en-US" sz="36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5" name="Rectangle 4"/>
          <p:cNvSpPr/>
          <p:nvPr/>
        </p:nvSpPr>
        <p:spPr>
          <a:xfrm>
            <a:off x="1120140" y="3495893"/>
            <a:ext cx="9982200" cy="1200329"/>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The more detailed the interpretation, the more data is needed to support it</a:t>
            </a:r>
            <a:endParaRPr kumimoji="0" lang="en-US" sz="36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Tree>
    <p:custDataLst>
      <p:tags r:id="rId1"/>
    </p:custDataLst>
    <p:extLst>
      <p:ext uri="{BB962C8B-B14F-4D97-AF65-F5344CB8AC3E}">
        <p14:creationId xmlns:p14="http://schemas.microsoft.com/office/powerpoint/2010/main" val="2126466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solidFill>
                  <a:schemeClr val="bg1"/>
                </a:solidFill>
              </a:rPr>
              <a:t>Appropriate or Inappropriate Conclusions</a:t>
            </a:r>
            <a:endParaRPr lang="en-US" dirty="0">
              <a:solidFill>
                <a:schemeClr val="bg1"/>
              </a:solidFill>
            </a:endParaRPr>
          </a:p>
        </p:txBody>
      </p:sp>
      <p:sp>
        <p:nvSpPr>
          <p:cNvPr id="3" name="Content Placeholder 2"/>
          <p:cNvSpPr>
            <a:spLocks noGrp="1"/>
          </p:cNvSpPr>
          <p:nvPr>
            <p:ph sz="half" idx="1"/>
          </p:nvPr>
        </p:nvSpPr>
        <p:spPr>
          <a:xfrm>
            <a:off x="609600" y="2971801"/>
            <a:ext cx="5384800" cy="1371599"/>
          </a:xfrm>
        </p:spPr>
        <p:txBody>
          <a:bodyPr>
            <a:normAutofit/>
          </a:bodyPr>
          <a:lstStyle/>
          <a:p>
            <a:r>
              <a:rPr lang="en-US" dirty="0" smtClean="0">
                <a:solidFill>
                  <a:schemeClr val="bg1"/>
                </a:solidFill>
              </a:rPr>
              <a:t>Soft tissue found in dinosaur bones</a:t>
            </a:r>
          </a:p>
          <a:p>
            <a:endParaRPr lang="en-US" dirty="0"/>
          </a:p>
        </p:txBody>
      </p:sp>
      <p:sp>
        <p:nvSpPr>
          <p:cNvPr id="5" name="Content Placeholder 4"/>
          <p:cNvSpPr>
            <a:spLocks noGrp="1"/>
          </p:cNvSpPr>
          <p:nvPr>
            <p:ph sz="half" idx="2"/>
          </p:nvPr>
        </p:nvSpPr>
        <p:spPr>
          <a:xfrm>
            <a:off x="6197600" y="2971801"/>
            <a:ext cx="5384800" cy="3733799"/>
          </a:xfrm>
        </p:spPr>
        <p:txBody>
          <a:bodyPr>
            <a:normAutofit/>
          </a:bodyPr>
          <a:lstStyle/>
          <a:p>
            <a:r>
              <a:rPr lang="en-US" dirty="0" smtClean="0">
                <a:solidFill>
                  <a:schemeClr val="bg1"/>
                </a:solidFill>
              </a:rPr>
              <a:t>Dinosaurs died in the flood</a:t>
            </a:r>
          </a:p>
          <a:p>
            <a:endParaRPr lang="en-US" dirty="0"/>
          </a:p>
          <a:p>
            <a:r>
              <a:rPr lang="en-US" dirty="0" smtClean="0">
                <a:solidFill>
                  <a:srgbClr val="FFFF00"/>
                </a:solidFill>
              </a:rPr>
              <a:t>Dinosaur bones are thousands rather than millions of years old</a:t>
            </a:r>
          </a:p>
          <a:p>
            <a:endParaRPr lang="en-US" dirty="0"/>
          </a:p>
        </p:txBody>
      </p:sp>
      <p:sp>
        <p:nvSpPr>
          <p:cNvPr id="6" name="Rectangle 5"/>
          <p:cNvSpPr/>
          <p:nvPr/>
        </p:nvSpPr>
        <p:spPr>
          <a:xfrm>
            <a:off x="1959514" y="1905000"/>
            <a:ext cx="1879041"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Data</a:t>
            </a:r>
            <a:endParaRPr kumimoji="0" lang="en-US" sz="5400" b="0"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7" name="Rectangle 6"/>
          <p:cNvSpPr/>
          <p:nvPr/>
        </p:nvSpPr>
        <p:spPr>
          <a:xfrm>
            <a:off x="6377505" y="1905000"/>
            <a:ext cx="4742004"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Interpretation</a:t>
            </a:r>
            <a:endParaRPr kumimoji="0" lang="en-US" sz="5400" b="0"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pic>
        <p:nvPicPr>
          <p:cNvPr id="8" name="Picture 7"/>
          <p:cNvPicPr>
            <a:picLocks noChangeAspect="1"/>
          </p:cNvPicPr>
          <p:nvPr/>
        </p:nvPicPr>
        <p:blipFill>
          <a:blip r:embed="rId3" cstate="print">
            <a:extLst>
              <a:ext uri="{BEBA8EAE-BF5A-486C-A8C5-ECC9F3942E4B}">
                <a14:imgProps xmlns:a14="http://schemas.microsoft.com/office/drawing/2010/main">
                  <a14:imgLayer r:embed="rId4">
                    <a14:imgEffect>
                      <a14:backgroundRemoval t="61" b="100000" l="0" r="100000">
                        <a14:backgroundMark x1="60718" y1="19539" x2="60718" y2="19539"/>
                        <a14:backgroundMark x1="31105" y1="47269" x2="31105" y2="47269"/>
                        <a14:backgroundMark x1="32983" y1="50000" x2="32983" y2="50000"/>
                        <a14:backgroundMark x1="36133" y1="47573" x2="36133" y2="47573"/>
                        <a14:backgroundMark x1="38619" y1="48604" x2="38619" y2="48604"/>
                        <a14:backgroundMark x1="19724" y1="55218" x2="19724" y2="55218"/>
                        <a14:backgroundMark x1="21602" y1="54187" x2="21602" y2="54187"/>
                        <a14:backgroundMark x1="24144" y1="55522" x2="24144" y2="55522"/>
                        <a14:backgroundMark x1="77403" y1="78398" x2="77403" y2="78398"/>
                      </a14:backgroundRemoval>
                    </a14:imgEffect>
                  </a14:imgLayer>
                </a14:imgProps>
              </a:ext>
              <a:ext uri="{28A0092B-C50C-407E-A947-70E740481C1C}">
                <a14:useLocalDpi xmlns:a14="http://schemas.microsoft.com/office/drawing/2010/main" val="0"/>
              </a:ext>
            </a:extLst>
          </a:blip>
          <a:stretch>
            <a:fillRect/>
          </a:stretch>
        </p:blipFill>
        <p:spPr>
          <a:xfrm>
            <a:off x="1524000" y="3581400"/>
            <a:ext cx="2815966" cy="2563464"/>
          </a:xfrm>
          <a:prstGeom prst="rect">
            <a:avLst/>
          </a:prstGeom>
        </p:spPr>
      </p:pic>
    </p:spTree>
    <p:extLst>
      <p:ext uri="{BB962C8B-B14F-4D97-AF65-F5344CB8AC3E}">
        <p14:creationId xmlns:p14="http://schemas.microsoft.com/office/powerpoint/2010/main" val="3654648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9499" y="96838"/>
            <a:ext cx="6362701" cy="1371600"/>
          </a:xfrm>
        </p:spPr>
        <p:txBody>
          <a:bodyPr>
            <a:normAutofit/>
          </a:bodyPr>
          <a:lstStyle/>
          <a:p>
            <a:r>
              <a:rPr lang="en-US" dirty="0" smtClean="0"/>
              <a:t>Southern.edu/origins</a:t>
            </a:r>
            <a:endParaRPr lang="en-US" dirty="0"/>
          </a:p>
        </p:txBody>
      </p:sp>
      <p:pic>
        <p:nvPicPr>
          <p:cNvPr id="4" name="Content Placeholder 3"/>
          <p:cNvPicPr>
            <a:picLocks noGrp="1" noChangeAspect="1"/>
          </p:cNvPicPr>
          <p:nvPr>
            <p:ph idx="1"/>
          </p:nvPr>
        </p:nvPicPr>
        <p:blipFill>
          <a:blip r:embed="rId2"/>
          <a:stretch>
            <a:fillRect/>
          </a:stretch>
        </p:blipFill>
        <p:spPr>
          <a:xfrm>
            <a:off x="462657" y="1189037"/>
            <a:ext cx="7431283" cy="5218413"/>
          </a:xfrm>
          <a:prstGeom prst="rect">
            <a:avLst/>
          </a:prstGeom>
        </p:spPr>
      </p:pic>
      <p:sp>
        <p:nvSpPr>
          <p:cNvPr id="3" name="Rounded Rectangle 2"/>
          <p:cNvSpPr/>
          <p:nvPr/>
        </p:nvSpPr>
        <p:spPr>
          <a:xfrm>
            <a:off x="5842000" y="1612900"/>
            <a:ext cx="1511300" cy="2540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 name="Rounded Rectangular Callout 4"/>
          <p:cNvSpPr/>
          <p:nvPr/>
        </p:nvSpPr>
        <p:spPr>
          <a:xfrm>
            <a:off x="8104410" y="3231902"/>
            <a:ext cx="3565080" cy="1564482"/>
          </a:xfrm>
          <a:prstGeom prst="wedgeRoundRectCallout">
            <a:avLst>
              <a:gd name="adj1" fmla="val -80620"/>
              <a:gd name="adj2" fmla="val -137891"/>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Index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Origins Resources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by Topic</a:t>
            </a:r>
            <a:endParaRPr kumimoji="0" lang="en-US"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6" name="TextBox 5"/>
          <p:cNvSpPr txBox="1"/>
          <p:nvPr/>
        </p:nvSpPr>
        <p:spPr>
          <a:xfrm>
            <a:off x="7966520" y="897404"/>
            <a:ext cx="384086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If you know exactly what you’re looking for…OR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If you just want to browse…</a:t>
            </a:r>
          </a:p>
        </p:txBody>
      </p:sp>
    </p:spTree>
    <p:extLst>
      <p:ext uri="{BB962C8B-B14F-4D97-AF65-F5344CB8AC3E}">
        <p14:creationId xmlns:p14="http://schemas.microsoft.com/office/powerpoint/2010/main" val="105336307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rved Down Arrow 6"/>
          <p:cNvSpPr/>
          <p:nvPr/>
        </p:nvSpPr>
        <p:spPr>
          <a:xfrm rot="1970904">
            <a:off x="5966519" y="1603149"/>
            <a:ext cx="3320759" cy="1028700"/>
          </a:xfrm>
          <a:prstGeom prst="curved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6" name="Picture 5"/>
          <p:cNvPicPr>
            <a:picLocks noChangeAspect="1"/>
          </p:cNvPicPr>
          <p:nvPr/>
        </p:nvPicPr>
        <p:blipFill>
          <a:blip r:embed="rId2"/>
          <a:stretch>
            <a:fillRect/>
          </a:stretch>
        </p:blipFill>
        <p:spPr>
          <a:xfrm rot="21123703">
            <a:off x="715605" y="1021321"/>
            <a:ext cx="5546389" cy="3001788"/>
          </a:xfrm>
          <a:prstGeom prst="rect">
            <a:avLst/>
          </a:prstGeom>
          <a:solidFill>
            <a:schemeClr val="tx1"/>
          </a:solidFill>
          <a:ln>
            <a:solidFill>
              <a:schemeClr val="tx1"/>
            </a:solidFill>
          </a:ln>
        </p:spPr>
      </p:pic>
      <p:pic>
        <p:nvPicPr>
          <p:cNvPr id="5" name="Picture 4"/>
          <p:cNvPicPr>
            <a:picLocks noChangeAspect="1"/>
          </p:cNvPicPr>
          <p:nvPr/>
        </p:nvPicPr>
        <p:blipFill>
          <a:blip r:embed="rId3"/>
          <a:stretch>
            <a:fillRect/>
          </a:stretch>
        </p:blipFill>
        <p:spPr>
          <a:xfrm rot="337370">
            <a:off x="5840414" y="3365499"/>
            <a:ext cx="5514975" cy="2438400"/>
          </a:xfrm>
          <a:prstGeom prst="rect">
            <a:avLst/>
          </a:prstGeom>
          <a:ln>
            <a:solidFill>
              <a:schemeClr val="tx1"/>
            </a:solidFill>
          </a:ln>
        </p:spPr>
      </p:pic>
      <p:sp>
        <p:nvSpPr>
          <p:cNvPr id="2" name="Rounded Rectangle 1"/>
          <p:cNvSpPr/>
          <p:nvPr/>
        </p:nvSpPr>
        <p:spPr>
          <a:xfrm rot="443388">
            <a:off x="5827612" y="5004448"/>
            <a:ext cx="834564" cy="30830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582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9499" y="96838"/>
            <a:ext cx="6362701" cy="1371600"/>
          </a:xfrm>
        </p:spPr>
        <p:txBody>
          <a:bodyPr>
            <a:normAutofit/>
          </a:bodyPr>
          <a:lstStyle/>
          <a:p>
            <a:r>
              <a:rPr lang="en-US" dirty="0" smtClean="0"/>
              <a:t>Southern.edu/origins</a:t>
            </a:r>
            <a:endParaRPr lang="en-US" dirty="0"/>
          </a:p>
        </p:txBody>
      </p:sp>
      <p:pic>
        <p:nvPicPr>
          <p:cNvPr id="4" name="Content Placeholder 3"/>
          <p:cNvPicPr>
            <a:picLocks noGrp="1" noChangeAspect="1"/>
          </p:cNvPicPr>
          <p:nvPr>
            <p:ph idx="1"/>
          </p:nvPr>
        </p:nvPicPr>
        <p:blipFill>
          <a:blip r:embed="rId2"/>
          <a:stretch>
            <a:fillRect/>
          </a:stretch>
        </p:blipFill>
        <p:spPr>
          <a:xfrm>
            <a:off x="462657" y="1189037"/>
            <a:ext cx="7431283" cy="5218413"/>
          </a:xfrm>
          <a:prstGeom prst="rect">
            <a:avLst/>
          </a:prstGeom>
        </p:spPr>
      </p:pic>
      <p:sp>
        <p:nvSpPr>
          <p:cNvPr id="3" name="Rounded Rectangle 2"/>
          <p:cNvSpPr/>
          <p:nvPr/>
        </p:nvSpPr>
        <p:spPr>
          <a:xfrm>
            <a:off x="5842000" y="1803400"/>
            <a:ext cx="1511300" cy="2540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 name="Rounded Rectangular Callout 4"/>
          <p:cNvSpPr/>
          <p:nvPr/>
        </p:nvSpPr>
        <p:spPr>
          <a:xfrm>
            <a:off x="8598791" y="2590304"/>
            <a:ext cx="2386709" cy="1600696"/>
          </a:xfrm>
          <a:prstGeom prst="wedgeRoundRectCallout">
            <a:avLst>
              <a:gd name="adj1" fmla="val -107066"/>
              <a:gd name="adj2" fmla="val -98566"/>
              <a:gd name="adj3" fmla="val 16667"/>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Resources for Teachers</a:t>
            </a:r>
          </a:p>
        </p:txBody>
      </p:sp>
      <p:sp>
        <p:nvSpPr>
          <p:cNvPr id="7" name="Rounded Rectangle 6"/>
          <p:cNvSpPr/>
          <p:nvPr/>
        </p:nvSpPr>
        <p:spPr>
          <a:xfrm>
            <a:off x="1079499" y="5156200"/>
            <a:ext cx="927101" cy="2413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 name="TextBox 7"/>
          <p:cNvSpPr txBox="1"/>
          <p:nvPr/>
        </p:nvSpPr>
        <p:spPr>
          <a:xfrm>
            <a:off x="8190608" y="782638"/>
            <a:ext cx="339268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If you want to know which resources go with specific sections of ByDesign…</a:t>
            </a:r>
            <a:endPar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9" name="Rounded Rectangular Callout 8"/>
          <p:cNvSpPr/>
          <p:nvPr/>
        </p:nvSpPr>
        <p:spPr>
          <a:xfrm>
            <a:off x="2823464" y="4559299"/>
            <a:ext cx="2126805" cy="1376775"/>
          </a:xfrm>
          <a:prstGeom prst="wedgeRoundRectCallout">
            <a:avLst>
              <a:gd name="adj1" fmla="val -89583"/>
              <a:gd name="adj2" fmla="val 3830"/>
              <a:gd name="adj3" fmla="val 16667"/>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OR #2 Browse resources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(and then select “Teachers”)</a:t>
            </a:r>
          </a:p>
        </p:txBody>
      </p:sp>
    </p:spTree>
    <p:extLst>
      <p:ext uri="{BB962C8B-B14F-4D97-AF65-F5344CB8AC3E}">
        <p14:creationId xmlns:p14="http://schemas.microsoft.com/office/powerpoint/2010/main" val="218471484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rved Down Arrow 5"/>
          <p:cNvSpPr/>
          <p:nvPr/>
        </p:nvSpPr>
        <p:spPr>
          <a:xfrm rot="1452431">
            <a:off x="5557020" y="1184008"/>
            <a:ext cx="3320759" cy="1028700"/>
          </a:xfrm>
          <a:prstGeom prst="curved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rot="21190052">
            <a:off x="663314" y="859185"/>
            <a:ext cx="5398633" cy="2918180"/>
          </a:xfrm>
          <a:prstGeom prst="rect">
            <a:avLst/>
          </a:prstGeom>
          <a:ln>
            <a:solidFill>
              <a:schemeClr val="tx1"/>
            </a:solidFill>
          </a:ln>
        </p:spPr>
      </p:pic>
      <p:pic>
        <p:nvPicPr>
          <p:cNvPr id="5" name="Picture 4"/>
          <p:cNvPicPr>
            <a:picLocks noChangeAspect="1"/>
          </p:cNvPicPr>
          <p:nvPr/>
        </p:nvPicPr>
        <p:blipFill>
          <a:blip r:embed="rId3"/>
          <a:stretch>
            <a:fillRect/>
          </a:stretch>
        </p:blipFill>
        <p:spPr>
          <a:xfrm rot="349950">
            <a:off x="5255817" y="2920690"/>
            <a:ext cx="6037807" cy="3173111"/>
          </a:xfrm>
          <a:prstGeom prst="rect">
            <a:avLst/>
          </a:prstGeom>
          <a:ln>
            <a:solidFill>
              <a:schemeClr val="tx1"/>
            </a:solidFill>
          </a:ln>
        </p:spPr>
      </p:pic>
    </p:spTree>
    <p:extLst>
      <p:ext uri="{BB962C8B-B14F-4D97-AF65-F5344CB8AC3E}">
        <p14:creationId xmlns:p14="http://schemas.microsoft.com/office/powerpoint/2010/main" val="1945023063"/>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45717" y="660090"/>
            <a:ext cx="6037807" cy="3173111"/>
          </a:xfrm>
          <a:prstGeom prst="rect">
            <a:avLst/>
          </a:prstGeom>
          <a:ln>
            <a:solidFill>
              <a:schemeClr val="tx1"/>
            </a:solidFill>
          </a:ln>
        </p:spPr>
      </p:pic>
      <p:pic>
        <p:nvPicPr>
          <p:cNvPr id="3" name="Picture 2"/>
          <p:cNvPicPr>
            <a:picLocks noChangeAspect="1"/>
          </p:cNvPicPr>
          <p:nvPr/>
        </p:nvPicPr>
        <p:blipFill>
          <a:blip r:embed="rId3"/>
          <a:stretch>
            <a:fillRect/>
          </a:stretch>
        </p:blipFill>
        <p:spPr>
          <a:xfrm>
            <a:off x="5056187" y="2981325"/>
            <a:ext cx="6524625" cy="3333750"/>
          </a:xfrm>
          <a:prstGeom prst="rect">
            <a:avLst/>
          </a:prstGeom>
          <a:ln>
            <a:solidFill>
              <a:schemeClr val="tx1"/>
            </a:solidFill>
          </a:ln>
        </p:spPr>
      </p:pic>
      <p:sp>
        <p:nvSpPr>
          <p:cNvPr id="4" name="TextBox 3"/>
          <p:cNvSpPr txBox="1"/>
          <p:nvPr/>
        </p:nvSpPr>
        <p:spPr>
          <a:xfrm>
            <a:off x="800100" y="4368800"/>
            <a:ext cx="38227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From the Teachers page, select a unit, and then a grade level.</a:t>
            </a:r>
            <a:endPar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5" name="Rounded Rectangle 4"/>
          <p:cNvSpPr/>
          <p:nvPr/>
        </p:nvSpPr>
        <p:spPr>
          <a:xfrm>
            <a:off x="1003300" y="3454400"/>
            <a:ext cx="2032000" cy="37880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 name="Rounded Rectangle 5"/>
          <p:cNvSpPr/>
          <p:nvPr/>
        </p:nvSpPr>
        <p:spPr>
          <a:xfrm>
            <a:off x="5056186" y="5775635"/>
            <a:ext cx="4367213" cy="37880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 name="Curved Down Arrow 7"/>
          <p:cNvSpPr/>
          <p:nvPr/>
        </p:nvSpPr>
        <p:spPr>
          <a:xfrm rot="16487397">
            <a:off x="-173234" y="4031745"/>
            <a:ext cx="1513283" cy="571500"/>
          </a:xfrm>
          <a:prstGeom prst="curved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9" name="Curved Down Arrow 8"/>
          <p:cNvSpPr/>
          <p:nvPr/>
        </p:nvSpPr>
        <p:spPr>
          <a:xfrm rot="1756156">
            <a:off x="4401181" y="4518668"/>
            <a:ext cx="1881260" cy="571500"/>
          </a:xfrm>
          <a:prstGeom prst="curved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87292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par>
                          <p:cTn id="17" fill="hold">
                            <p:stCondLst>
                              <p:cond delay="500"/>
                            </p:stCondLst>
                            <p:childTnLst>
                              <p:par>
                                <p:cTn id="18" presetID="16" presetClass="entr" presetSubtype="21"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8347" y="478120"/>
            <a:ext cx="4130160" cy="2930874"/>
          </a:xfrm>
          <a:prstGeom prst="rect">
            <a:avLst/>
          </a:prstGeom>
        </p:spPr>
      </p:pic>
      <p:pic>
        <p:nvPicPr>
          <p:cNvPr id="3" name="Picture 2"/>
          <p:cNvPicPr>
            <a:picLocks noChangeAspect="1"/>
          </p:cNvPicPr>
          <p:nvPr/>
        </p:nvPicPr>
        <p:blipFill>
          <a:blip r:embed="rId3"/>
          <a:stretch>
            <a:fillRect/>
          </a:stretch>
        </p:blipFill>
        <p:spPr>
          <a:xfrm rot="20928323">
            <a:off x="2306501" y="2675148"/>
            <a:ext cx="4438410" cy="3189235"/>
          </a:xfrm>
          <a:prstGeom prst="rect">
            <a:avLst/>
          </a:prstGeom>
        </p:spPr>
      </p:pic>
      <p:pic>
        <p:nvPicPr>
          <p:cNvPr id="4" name="Picture 3"/>
          <p:cNvPicPr>
            <a:picLocks noChangeAspect="1"/>
          </p:cNvPicPr>
          <p:nvPr/>
        </p:nvPicPr>
        <p:blipFill>
          <a:blip r:embed="rId4"/>
          <a:stretch>
            <a:fillRect/>
          </a:stretch>
        </p:blipFill>
        <p:spPr>
          <a:xfrm>
            <a:off x="5187614" y="466213"/>
            <a:ext cx="4100513" cy="2954687"/>
          </a:xfrm>
          <a:prstGeom prst="rect">
            <a:avLst/>
          </a:prstGeom>
        </p:spPr>
      </p:pic>
      <p:pic>
        <p:nvPicPr>
          <p:cNvPr id="5" name="Picture 4"/>
          <p:cNvPicPr>
            <a:picLocks noChangeAspect="1"/>
          </p:cNvPicPr>
          <p:nvPr/>
        </p:nvPicPr>
        <p:blipFill>
          <a:blip r:embed="rId5"/>
          <a:stretch>
            <a:fillRect/>
          </a:stretch>
        </p:blipFill>
        <p:spPr>
          <a:xfrm rot="1251575">
            <a:off x="7041370" y="3270511"/>
            <a:ext cx="4493514" cy="3144761"/>
          </a:xfrm>
          <a:prstGeom prst="rect">
            <a:avLst/>
          </a:prstGeom>
        </p:spPr>
      </p:pic>
      <p:sp>
        <p:nvSpPr>
          <p:cNvPr id="6" name="TextBox 5"/>
          <p:cNvSpPr txBox="1"/>
          <p:nvPr/>
        </p:nvSpPr>
        <p:spPr>
          <a:xfrm>
            <a:off x="9568127" y="1003888"/>
            <a:ext cx="2322251" cy="1569660"/>
          </a:xfrm>
          <a:prstGeom prst="rect">
            <a:avLst/>
          </a:prstGeom>
          <a:noFill/>
        </p:spPr>
        <p:txBody>
          <a:bodyPr wrap="square" rtlCol="0">
            <a:spAutoFit/>
          </a:bodyPr>
          <a:lstStyle/>
          <a:p>
            <a:r>
              <a:rPr lang="en-US" sz="2400" dirty="0" smtClean="0"/>
              <a:t>Dinosaurs:</a:t>
            </a:r>
          </a:p>
          <a:p>
            <a:endParaRPr lang="en-US" sz="2400" dirty="0"/>
          </a:p>
          <a:p>
            <a:r>
              <a:rPr lang="en-US" sz="2400" dirty="0" smtClean="0"/>
              <a:t>Earth Science</a:t>
            </a:r>
          </a:p>
          <a:p>
            <a:r>
              <a:rPr lang="en-US" sz="2400" dirty="0" smtClean="0"/>
              <a:t>Grades 2, 4, 6</a:t>
            </a:r>
            <a:endParaRPr lang="en-US" sz="2400" dirty="0"/>
          </a:p>
        </p:txBody>
      </p:sp>
    </p:spTree>
    <p:extLst>
      <p:ext uri="{BB962C8B-B14F-4D97-AF65-F5344CB8AC3E}">
        <p14:creationId xmlns:p14="http://schemas.microsoft.com/office/powerpoint/2010/main" val="2581108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1000"/>
                                        <p:tgtEl>
                                          <p:spTgt spid="4"/>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up)">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rot="21227656">
            <a:off x="-313192" y="347930"/>
            <a:ext cx="6641432" cy="3766391"/>
          </a:xfrm>
          <a:prstGeom prst="rect">
            <a:avLst/>
          </a:prstGeom>
        </p:spPr>
      </p:pic>
      <p:pic>
        <p:nvPicPr>
          <p:cNvPr id="3" name="Picture 2"/>
          <p:cNvPicPr>
            <a:picLocks noChangeAspect="1"/>
          </p:cNvPicPr>
          <p:nvPr/>
        </p:nvPicPr>
        <p:blipFill>
          <a:blip r:embed="rId4"/>
          <a:stretch>
            <a:fillRect/>
          </a:stretch>
        </p:blipFill>
        <p:spPr>
          <a:xfrm rot="351916">
            <a:off x="5880365" y="3128205"/>
            <a:ext cx="6384758" cy="3605510"/>
          </a:xfrm>
          <a:prstGeom prst="rect">
            <a:avLst/>
          </a:prstGeom>
        </p:spPr>
      </p:pic>
      <p:sp>
        <p:nvSpPr>
          <p:cNvPr id="4" name="TextBox 3"/>
          <p:cNvSpPr txBox="1"/>
          <p:nvPr/>
        </p:nvSpPr>
        <p:spPr>
          <a:xfrm>
            <a:off x="609600" y="5823284"/>
            <a:ext cx="463616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craney@southern.edu</a:t>
            </a:r>
            <a:endParaRPr kumimoji="0" lang="en-US" sz="3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424397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Dinosaurs: Data and Interpretation</a:t>
            </a:r>
            <a:endParaRPr lang="en-US" dirty="0"/>
          </a:p>
        </p:txBody>
      </p:sp>
      <p:sp>
        <p:nvSpPr>
          <p:cNvPr id="3" name="Content Placeholder 2"/>
          <p:cNvSpPr>
            <a:spLocks noGrp="1"/>
          </p:cNvSpPr>
          <p:nvPr>
            <p:ph idx="1"/>
          </p:nvPr>
        </p:nvSpPr>
        <p:spPr/>
        <p:txBody>
          <a:bodyPr>
            <a:normAutofit/>
          </a:bodyPr>
          <a:lstStyle/>
          <a:p>
            <a:pPr marL="0" indent="0">
              <a:buNone/>
            </a:pPr>
            <a:r>
              <a:rPr lang="en-US" sz="3000" dirty="0"/>
              <a:t>Kids love dinosaurs, and they provide a perfect opportunity to help students understand the </a:t>
            </a:r>
            <a:r>
              <a:rPr lang="en-US" sz="3000" dirty="0">
                <a:solidFill>
                  <a:srgbClr val="C00000"/>
                </a:solidFill>
              </a:rPr>
              <a:t>difference between data and interpretation </a:t>
            </a:r>
            <a:r>
              <a:rPr lang="en-US" sz="3000" dirty="0"/>
              <a:t>and </a:t>
            </a:r>
            <a:r>
              <a:rPr lang="en-US" sz="3000" dirty="0">
                <a:solidFill>
                  <a:schemeClr val="accent2"/>
                </a:solidFill>
              </a:rPr>
              <a:t>examine the evidence through the lens of a biblical worldview</a:t>
            </a:r>
            <a:r>
              <a:rPr lang="en-US" sz="3000" dirty="0"/>
              <a:t>.  Learn how to do this with your students, and learn about free resources available to supplement specific </a:t>
            </a:r>
            <a:r>
              <a:rPr lang="en-US" sz="3000" i="1" dirty="0"/>
              <a:t>ByDesign</a:t>
            </a:r>
            <a:r>
              <a:rPr lang="en-US" sz="3000" dirty="0"/>
              <a:t> lessons</a:t>
            </a:r>
            <a:r>
              <a:rPr lang="en-US" sz="3000" dirty="0" smtClean="0"/>
              <a:t>.</a:t>
            </a:r>
            <a:endParaRPr lang="en-US" sz="3000" dirty="0"/>
          </a:p>
          <a:p>
            <a:pPr marL="0" indent="0">
              <a:buNone/>
            </a:pPr>
            <a:r>
              <a:rPr lang="en-US" dirty="0" smtClean="0"/>
              <a:t>(</a:t>
            </a:r>
            <a:r>
              <a:rPr lang="en-US" dirty="0"/>
              <a:t>Grades 4 &amp; 6 and Multigrade Cycle 2</a:t>
            </a:r>
            <a:r>
              <a:rPr lang="en-US" dirty="0" smtClean="0"/>
              <a:t>)</a:t>
            </a:r>
            <a:endParaRPr lang="en-US" dirty="0"/>
          </a:p>
        </p:txBody>
      </p:sp>
    </p:spTree>
    <p:extLst>
      <p:ext uri="{BB962C8B-B14F-4D97-AF65-F5344CB8AC3E}">
        <p14:creationId xmlns:p14="http://schemas.microsoft.com/office/powerpoint/2010/main" val="15341842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and Interpretation</a:t>
            </a:r>
            <a:endParaRPr lang="en-US" dirty="0"/>
          </a:p>
        </p:txBody>
      </p:sp>
      <p:sp>
        <p:nvSpPr>
          <p:cNvPr id="3" name="Content Placeholder 2"/>
          <p:cNvSpPr>
            <a:spLocks noGrp="1"/>
          </p:cNvSpPr>
          <p:nvPr>
            <p:ph idx="1"/>
          </p:nvPr>
        </p:nvSpPr>
        <p:spPr/>
        <p:txBody>
          <a:bodyPr/>
          <a:lstStyle/>
          <a:p>
            <a:endParaRPr lang="en-US" dirty="0" smtClean="0"/>
          </a:p>
        </p:txBody>
      </p:sp>
    </p:spTree>
    <p:extLst>
      <p:ext uri="{BB962C8B-B14F-4D97-AF65-F5344CB8AC3E}">
        <p14:creationId xmlns:p14="http://schemas.microsoft.com/office/powerpoint/2010/main" val="19718734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218988" y="412187"/>
            <a:ext cx="8467725" cy="5895975"/>
          </a:xfrm>
          <a:prstGeom prst="rect">
            <a:avLst/>
          </a:prstGeom>
          <a:ln>
            <a:solidFill>
              <a:schemeClr val="tx1"/>
            </a:solidFill>
          </a:ln>
        </p:spPr>
      </p:pic>
      <p:sp>
        <p:nvSpPr>
          <p:cNvPr id="2" name="Rectangle 1"/>
          <p:cNvSpPr/>
          <p:nvPr/>
        </p:nvSpPr>
        <p:spPr>
          <a:xfrm>
            <a:off x="529387" y="721895"/>
            <a:ext cx="2454443" cy="902369"/>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Observe/Ask</a:t>
            </a: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6" name="Rectangle 5"/>
          <p:cNvSpPr/>
          <p:nvPr/>
        </p:nvSpPr>
        <p:spPr>
          <a:xfrm>
            <a:off x="529388" y="2029327"/>
            <a:ext cx="2454443" cy="902369"/>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Make Hypothesis</a:t>
            </a: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7" name="Rectangle 6"/>
          <p:cNvSpPr/>
          <p:nvPr/>
        </p:nvSpPr>
        <p:spPr>
          <a:xfrm>
            <a:off x="529387" y="3402931"/>
            <a:ext cx="2454443" cy="90236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Gather Data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(Experiment)</a:t>
            </a: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8" name="Rectangle 7"/>
          <p:cNvSpPr/>
          <p:nvPr/>
        </p:nvSpPr>
        <p:spPr>
          <a:xfrm>
            <a:off x="529388" y="4800600"/>
            <a:ext cx="2454443" cy="902369"/>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Interpret Data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(Draw Conclusions)</a:t>
            </a:r>
          </a:p>
        </p:txBody>
      </p:sp>
      <p:sp>
        <p:nvSpPr>
          <p:cNvPr id="4" name="Down Arrow 3"/>
          <p:cNvSpPr/>
          <p:nvPr/>
        </p:nvSpPr>
        <p:spPr>
          <a:xfrm>
            <a:off x="1576128" y="1682417"/>
            <a:ext cx="457200" cy="288757"/>
          </a:xfrm>
          <a:prstGeom prst="down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9" name="Down Arrow 8"/>
          <p:cNvSpPr/>
          <p:nvPr/>
        </p:nvSpPr>
        <p:spPr>
          <a:xfrm>
            <a:off x="1576128" y="3010903"/>
            <a:ext cx="457200" cy="288757"/>
          </a:xfrm>
          <a:prstGeom prst="down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Down Arrow 9"/>
          <p:cNvSpPr/>
          <p:nvPr/>
        </p:nvSpPr>
        <p:spPr>
          <a:xfrm>
            <a:off x="1576128" y="4421606"/>
            <a:ext cx="457200" cy="288757"/>
          </a:xfrm>
          <a:prstGeom prst="down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 name="Cloud 10"/>
          <p:cNvSpPr/>
          <p:nvPr/>
        </p:nvSpPr>
        <p:spPr>
          <a:xfrm>
            <a:off x="10454785" y="5251784"/>
            <a:ext cx="865951" cy="709861"/>
          </a:xfrm>
          <a:prstGeom prst="cloud">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Link</a:t>
            </a:r>
            <a:endParaRPr kumimoji="0" lang="en-US" sz="16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858102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538-605 Lets review...in ways that make sense to u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32000" y="1143000"/>
            <a:ext cx="8128000" cy="4572000"/>
          </a:xfrm>
          <a:prstGeom prst="rect">
            <a:avLst/>
          </a:prstGeom>
        </p:spPr>
      </p:pic>
    </p:spTree>
    <p:extLst>
      <p:ext uri="{BB962C8B-B14F-4D97-AF65-F5344CB8AC3E}">
        <p14:creationId xmlns:p14="http://schemas.microsoft.com/office/powerpoint/2010/main" val="646582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1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Science </a:t>
            </a:r>
            <a:r>
              <a:rPr lang="en-US" dirty="0"/>
              <a:t>= </a:t>
            </a:r>
            <a:r>
              <a:rPr lang="en-US" dirty="0" smtClean="0"/>
              <a:t>Gathering Data </a:t>
            </a:r>
            <a:r>
              <a:rPr lang="en-US" dirty="0"/>
              <a:t>&amp; </a:t>
            </a:r>
            <a:br>
              <a:rPr lang="en-US" dirty="0"/>
            </a:br>
            <a:r>
              <a:rPr lang="en-US" dirty="0" smtClean="0"/>
              <a:t>Interpreting Data</a:t>
            </a:r>
            <a:endParaRPr lang="en-US" dirty="0"/>
          </a:p>
        </p:txBody>
      </p:sp>
      <p:pic>
        <p:nvPicPr>
          <p:cNvPr id="3" name="Picture 2"/>
          <p:cNvPicPr>
            <a:picLocks noChangeAspect="1"/>
          </p:cNvPicPr>
          <p:nvPr/>
        </p:nvPicPr>
        <p:blipFill>
          <a:blip r:embed="rId4"/>
          <a:stretch>
            <a:fillRect/>
          </a:stretch>
        </p:blipFill>
        <p:spPr>
          <a:xfrm>
            <a:off x="710477" y="2392761"/>
            <a:ext cx="4467225" cy="2533650"/>
          </a:xfrm>
          <a:prstGeom prst="rect">
            <a:avLst/>
          </a:prstGeom>
        </p:spPr>
      </p:pic>
      <p:pic>
        <p:nvPicPr>
          <p:cNvPr id="4" name="Picture 3"/>
          <p:cNvPicPr>
            <a:picLocks noChangeAspect="1"/>
          </p:cNvPicPr>
          <p:nvPr/>
        </p:nvPicPr>
        <p:blipFill>
          <a:blip r:embed="rId5"/>
          <a:stretch>
            <a:fillRect/>
          </a:stretch>
        </p:blipFill>
        <p:spPr>
          <a:xfrm>
            <a:off x="7052398" y="2374832"/>
            <a:ext cx="4429125" cy="2524125"/>
          </a:xfrm>
          <a:prstGeom prst="rect">
            <a:avLst/>
          </a:prstGeom>
        </p:spPr>
      </p:pic>
      <p:pic>
        <p:nvPicPr>
          <p:cNvPr id="5" name="Picture 4"/>
          <p:cNvPicPr>
            <a:picLocks noChangeAspect="1"/>
          </p:cNvPicPr>
          <p:nvPr/>
        </p:nvPicPr>
        <p:blipFill>
          <a:blip r:embed="rId6"/>
          <a:stretch>
            <a:fillRect/>
          </a:stretch>
        </p:blipFill>
        <p:spPr>
          <a:xfrm>
            <a:off x="3513457" y="4245379"/>
            <a:ext cx="2130410" cy="2119197"/>
          </a:xfrm>
          <a:prstGeom prst="rect">
            <a:avLst/>
          </a:prstGeom>
        </p:spPr>
      </p:pic>
      <p:pic>
        <p:nvPicPr>
          <p:cNvPr id="6" name="Picture 5"/>
          <p:cNvPicPr>
            <a:picLocks noChangeAspect="1"/>
          </p:cNvPicPr>
          <p:nvPr/>
        </p:nvPicPr>
        <p:blipFill>
          <a:blip r:embed="rId7"/>
          <a:stretch>
            <a:fillRect/>
          </a:stretch>
        </p:blipFill>
        <p:spPr>
          <a:xfrm>
            <a:off x="6586233" y="4245379"/>
            <a:ext cx="2349784" cy="2119197"/>
          </a:xfrm>
          <a:prstGeom prst="rect">
            <a:avLst/>
          </a:prstGeom>
        </p:spPr>
      </p:pic>
      <p:pic>
        <p:nvPicPr>
          <p:cNvPr id="7" name="Content Placeholder 3"/>
          <p:cNvPicPr>
            <a:picLocks noChangeAspect="1"/>
          </p:cNvPicPr>
          <p:nvPr/>
        </p:nvPicPr>
        <p:blipFill>
          <a:blip r:embed="rId8"/>
          <a:stretch>
            <a:fillRect/>
          </a:stretch>
        </p:blipFill>
        <p:spPr>
          <a:xfrm>
            <a:off x="5411144" y="2664271"/>
            <a:ext cx="1408171" cy="1309599"/>
          </a:xfrm>
          <a:prstGeom prst="rect">
            <a:avLst/>
          </a:prstGeom>
        </p:spPr>
      </p:pic>
    </p:spTree>
    <p:custDataLst>
      <p:tags r:id="rId1"/>
    </p:custDataLst>
    <p:extLst>
      <p:ext uri="{BB962C8B-B14F-4D97-AF65-F5344CB8AC3E}">
        <p14:creationId xmlns:p14="http://schemas.microsoft.com/office/powerpoint/2010/main" val="424400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right)">
                                      <p:cBhvr>
                                        <p:cTn id="15" dur="500"/>
                                        <p:tgtEl>
                                          <p:spTgt spid="4"/>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32"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out)">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Important foundational information</a:t>
            </a:r>
            <a:endParaRPr lang="en-US" dirty="0"/>
          </a:p>
        </p:txBody>
      </p:sp>
      <p:sp>
        <p:nvSpPr>
          <p:cNvPr id="3" name="Content Placeholder 2"/>
          <p:cNvSpPr>
            <a:spLocks noGrp="1"/>
          </p:cNvSpPr>
          <p:nvPr>
            <p:ph idx="1"/>
          </p:nvPr>
        </p:nvSpPr>
        <p:spPr>
          <a:xfrm>
            <a:off x="1066800" y="2103120"/>
            <a:ext cx="4219183" cy="3931920"/>
          </a:xfrm>
        </p:spPr>
        <p:txBody>
          <a:bodyPr>
            <a:normAutofit/>
          </a:bodyPr>
          <a:lstStyle/>
          <a:p>
            <a:pPr marL="0" indent="0">
              <a:buNone/>
            </a:pPr>
            <a:r>
              <a:rPr lang="en-US" sz="2400" dirty="0" smtClean="0"/>
              <a:t>Videos 1-4</a:t>
            </a:r>
          </a:p>
          <a:p>
            <a:pPr marL="342900" indent="-342900">
              <a:buFont typeface="+mj-lt"/>
              <a:buAutoNum type="arabicPeriod"/>
            </a:pPr>
            <a:r>
              <a:rPr lang="en-US" sz="2400" dirty="0" smtClean="0"/>
              <a:t>Data, Interpretation, and the Scientific process</a:t>
            </a:r>
          </a:p>
          <a:p>
            <a:pPr marL="342900" indent="-342900">
              <a:buFont typeface="+mj-lt"/>
              <a:buAutoNum type="arabicPeriod"/>
            </a:pPr>
            <a:r>
              <a:rPr lang="en-US" sz="2400" dirty="0" smtClean="0"/>
              <a:t>Science:  Not as Simple as You Might Think</a:t>
            </a:r>
          </a:p>
          <a:p>
            <a:pPr marL="342900" indent="-342900">
              <a:buFont typeface="+mj-lt"/>
              <a:buAutoNum type="arabicPeriod"/>
            </a:pPr>
            <a:r>
              <a:rPr lang="en-US" sz="2400" dirty="0" smtClean="0"/>
              <a:t>Worldview and Science:  What You Believe Makes a Difference</a:t>
            </a:r>
          </a:p>
          <a:p>
            <a:pPr marL="342900" indent="-342900">
              <a:buFont typeface="+mj-lt"/>
              <a:buAutoNum type="arabicPeriod"/>
            </a:pPr>
            <a:r>
              <a:rPr lang="en-US" sz="2400" dirty="0" smtClean="0"/>
              <a:t>Science and the Bible</a:t>
            </a:r>
            <a:endParaRPr lang="en-US" sz="2400" dirty="0"/>
          </a:p>
        </p:txBody>
      </p:sp>
      <p:pic>
        <p:nvPicPr>
          <p:cNvPr id="4" name="Picture 3"/>
          <p:cNvPicPr>
            <a:picLocks noChangeAspect="1"/>
          </p:cNvPicPr>
          <p:nvPr/>
        </p:nvPicPr>
        <p:blipFill>
          <a:blip r:embed="rId3"/>
          <a:stretch>
            <a:fillRect/>
          </a:stretch>
        </p:blipFill>
        <p:spPr>
          <a:xfrm>
            <a:off x="5469143" y="2254132"/>
            <a:ext cx="3274024" cy="3629896"/>
          </a:xfrm>
          <a:prstGeom prst="rect">
            <a:avLst/>
          </a:prstGeom>
        </p:spPr>
      </p:pic>
      <p:sp>
        <p:nvSpPr>
          <p:cNvPr id="7" name="TextBox 6"/>
          <p:cNvSpPr txBox="1"/>
          <p:nvPr/>
        </p:nvSpPr>
        <p:spPr>
          <a:xfrm>
            <a:off x="9118948" y="2360920"/>
            <a:ext cx="2505206" cy="3416320"/>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C00000"/>
                </a:solidFill>
                <a:effectLst/>
                <a:uLnTx/>
                <a:uFillTx/>
                <a:latin typeface="Century Gothic" panose="020B0502020202020204"/>
                <a:ea typeface="+mn-ea"/>
                <a:cs typeface="+mn-cs"/>
              </a:rPr>
              <a:t>Where to find them: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C00000"/>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C00000"/>
                </a:solidFill>
                <a:effectLst/>
                <a:uLnTx/>
                <a:uFillTx/>
                <a:latin typeface="Century Gothic" panose="020B0502020202020204"/>
                <a:ea typeface="+mn-ea"/>
                <a:cs typeface="+mn-cs"/>
              </a:rPr>
              <a:t>#1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Southern.edu/origins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entury Gothic" panose="020B0502020202020204"/>
                <a:ea typeface="+mn-ea"/>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Index of Origins Resources by Topic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entury Gothic" panose="020B0502020202020204"/>
                <a:ea typeface="+mn-ea"/>
                <a:cs typeface="+mn-cs"/>
              </a:rPr>
              <a:t>#3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Science Worldview and the Bible</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6353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up)">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up)">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up)">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up)">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Important foundational information</a:t>
            </a:r>
            <a:endParaRPr lang="en-US" dirty="0"/>
          </a:p>
        </p:txBody>
      </p:sp>
      <p:sp>
        <p:nvSpPr>
          <p:cNvPr id="3" name="Content Placeholder 2"/>
          <p:cNvSpPr>
            <a:spLocks noGrp="1"/>
          </p:cNvSpPr>
          <p:nvPr>
            <p:ph idx="1"/>
          </p:nvPr>
        </p:nvSpPr>
        <p:spPr>
          <a:xfrm>
            <a:off x="1066800" y="2103120"/>
            <a:ext cx="4219183" cy="3931920"/>
          </a:xfrm>
        </p:spPr>
        <p:txBody>
          <a:bodyPr>
            <a:normAutofit/>
          </a:bodyPr>
          <a:lstStyle/>
          <a:p>
            <a:pPr marL="0" indent="0">
              <a:buNone/>
            </a:pPr>
            <a:r>
              <a:rPr lang="en-US" sz="2400" dirty="0" smtClean="0"/>
              <a:t>Videos 1-4</a:t>
            </a:r>
          </a:p>
          <a:p>
            <a:pPr marL="342900" indent="-342900">
              <a:buFont typeface="+mj-lt"/>
              <a:buAutoNum type="arabicPeriod"/>
            </a:pPr>
            <a:r>
              <a:rPr lang="en-US" sz="2400" dirty="0" smtClean="0"/>
              <a:t>Data, Interpretation, and the Scientific process</a:t>
            </a:r>
          </a:p>
          <a:p>
            <a:pPr marL="342900" indent="-342900">
              <a:buFont typeface="+mj-lt"/>
              <a:buAutoNum type="arabicPeriod"/>
            </a:pPr>
            <a:r>
              <a:rPr lang="en-US" sz="2400" dirty="0" smtClean="0"/>
              <a:t>Science:  Not as Simple as You Might Think</a:t>
            </a:r>
          </a:p>
          <a:p>
            <a:pPr marL="342900" indent="-342900">
              <a:buFont typeface="+mj-lt"/>
              <a:buAutoNum type="arabicPeriod"/>
            </a:pPr>
            <a:r>
              <a:rPr lang="en-US" sz="2400" dirty="0" smtClean="0"/>
              <a:t>Worldview and Science:  What You Believe Makes a Difference</a:t>
            </a:r>
          </a:p>
          <a:p>
            <a:pPr marL="342900" indent="-342900">
              <a:buFont typeface="+mj-lt"/>
              <a:buAutoNum type="arabicPeriod"/>
            </a:pPr>
            <a:r>
              <a:rPr lang="en-US" sz="2400" dirty="0" smtClean="0"/>
              <a:t>Science and the Bible</a:t>
            </a:r>
            <a:endParaRPr lang="en-US" sz="2400" dirty="0"/>
          </a:p>
        </p:txBody>
      </p:sp>
      <p:pic>
        <p:nvPicPr>
          <p:cNvPr id="5" name="Picture 4"/>
          <p:cNvPicPr>
            <a:picLocks noChangeAspect="1"/>
          </p:cNvPicPr>
          <p:nvPr/>
        </p:nvPicPr>
        <p:blipFill>
          <a:blip r:embed="rId3"/>
          <a:stretch>
            <a:fillRect/>
          </a:stretch>
        </p:blipFill>
        <p:spPr>
          <a:xfrm>
            <a:off x="5397500" y="3048930"/>
            <a:ext cx="6251706" cy="2986110"/>
          </a:xfrm>
          <a:prstGeom prst="rect">
            <a:avLst/>
          </a:prstGeom>
        </p:spPr>
      </p:pic>
      <p:pic>
        <p:nvPicPr>
          <p:cNvPr id="6" name="Content Placeholder 3"/>
          <p:cNvPicPr>
            <a:picLocks noChangeAspect="1"/>
          </p:cNvPicPr>
          <p:nvPr/>
        </p:nvPicPr>
        <p:blipFill>
          <a:blip r:embed="rId4"/>
          <a:stretch>
            <a:fillRect/>
          </a:stretch>
        </p:blipFill>
        <p:spPr>
          <a:xfrm>
            <a:off x="7549523" y="2103120"/>
            <a:ext cx="1947659" cy="1811323"/>
          </a:xfrm>
          <a:prstGeom prst="rect">
            <a:avLst/>
          </a:prstGeom>
        </p:spPr>
      </p:pic>
    </p:spTree>
    <p:extLst>
      <p:ext uri="{BB962C8B-B14F-4D97-AF65-F5344CB8AC3E}">
        <p14:creationId xmlns:p14="http://schemas.microsoft.com/office/powerpoint/2010/main" val="110406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8124" y="429099"/>
            <a:ext cx="10058400" cy="1371600"/>
          </a:xfrm>
        </p:spPr>
        <p:txBody>
          <a:bodyPr>
            <a:normAutofit/>
          </a:bodyPr>
          <a:lstStyle/>
          <a:p>
            <a:pPr algn="ctr"/>
            <a:r>
              <a:rPr lang="en-US" dirty="0" smtClean="0"/>
              <a:t>Southern.edu/origins</a:t>
            </a:r>
            <a:endParaRPr lang="en-US" dirty="0"/>
          </a:p>
        </p:txBody>
      </p:sp>
      <p:pic>
        <p:nvPicPr>
          <p:cNvPr id="4" name="Picture 3"/>
          <p:cNvPicPr>
            <a:picLocks noChangeAspect="1"/>
          </p:cNvPicPr>
          <p:nvPr/>
        </p:nvPicPr>
        <p:blipFill>
          <a:blip r:embed="rId3"/>
          <a:stretch>
            <a:fillRect/>
          </a:stretch>
        </p:blipFill>
        <p:spPr>
          <a:xfrm>
            <a:off x="572477" y="1830906"/>
            <a:ext cx="7425847" cy="3696794"/>
          </a:xfrm>
          <a:prstGeom prst="rect">
            <a:avLst/>
          </a:prstGeom>
        </p:spPr>
      </p:pic>
      <p:pic>
        <p:nvPicPr>
          <p:cNvPr id="5" name="Picture 4"/>
          <p:cNvPicPr>
            <a:picLocks noChangeAspect="1"/>
          </p:cNvPicPr>
          <p:nvPr/>
        </p:nvPicPr>
        <p:blipFill>
          <a:blip r:embed="rId4"/>
          <a:stretch>
            <a:fillRect/>
          </a:stretch>
        </p:blipFill>
        <p:spPr>
          <a:xfrm>
            <a:off x="5036376" y="3894232"/>
            <a:ext cx="6550199" cy="2370215"/>
          </a:xfrm>
          <a:prstGeom prst="rect">
            <a:avLst/>
          </a:prstGeom>
        </p:spPr>
      </p:pic>
      <p:sp>
        <p:nvSpPr>
          <p:cNvPr id="6" name="Rectangle 5"/>
          <p:cNvSpPr/>
          <p:nvPr/>
        </p:nvSpPr>
        <p:spPr>
          <a:xfrm>
            <a:off x="2257241" y="632494"/>
            <a:ext cx="1066319"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smtClean="0">
                <a:ln w="0"/>
                <a:solidFill>
                  <a:srgbClr val="C00000"/>
                </a:solidFill>
                <a:effectLst>
                  <a:outerShdw blurRad="38100" dist="19050" dir="2700000" algn="tl" rotWithShape="0">
                    <a:prstClr val="black">
                      <a:alpha val="40000"/>
                    </a:prstClr>
                  </a:outerShdw>
                </a:effectLst>
                <a:uLnTx/>
                <a:uFillTx/>
                <a:latin typeface="Century Gothic" panose="020B0502020202020204"/>
                <a:ea typeface="+mn-ea"/>
                <a:cs typeface="+mn-cs"/>
              </a:rPr>
              <a:t>#1</a:t>
            </a:r>
            <a:endParaRPr kumimoji="0" lang="en-US" sz="5400" b="0" i="0" u="none" strike="noStrike" kern="1200" cap="none" spc="0" normalizeH="0" baseline="0" noProof="0" dirty="0">
              <a:ln w="0"/>
              <a:solidFill>
                <a:srgbClr val="C00000"/>
              </a:solidFill>
              <a:effectLst>
                <a:outerShdw blurRad="38100" dist="19050" dir="2700000" algn="tl" rotWithShape="0">
                  <a:prstClr val="black">
                    <a:alpha val="40000"/>
                  </a:prstClr>
                </a:outerShdw>
              </a:effectLst>
              <a:uLnTx/>
              <a:uFillTx/>
              <a:latin typeface="Century Gothic" panose="020B0502020202020204"/>
              <a:ea typeface="+mn-ea"/>
              <a:cs typeface="+mn-cs"/>
            </a:endParaRPr>
          </a:p>
        </p:txBody>
      </p:sp>
      <p:sp>
        <p:nvSpPr>
          <p:cNvPr id="7" name="Rectangle 6"/>
          <p:cNvSpPr/>
          <p:nvPr/>
        </p:nvSpPr>
        <p:spPr>
          <a:xfrm>
            <a:off x="6694487" y="2492548"/>
            <a:ext cx="1066319"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smtClean="0">
                <a:ln w="0"/>
                <a:solidFill>
                  <a:srgbClr val="C00000"/>
                </a:solidFill>
                <a:effectLst>
                  <a:outerShdw blurRad="38100" dist="19050" dir="2700000" algn="tl" rotWithShape="0">
                    <a:prstClr val="black">
                      <a:alpha val="40000"/>
                    </a:prstClr>
                  </a:outerShdw>
                </a:effectLst>
                <a:uLnTx/>
                <a:uFillTx/>
                <a:latin typeface="Century Gothic" panose="020B0502020202020204"/>
                <a:ea typeface="+mn-ea"/>
                <a:cs typeface="+mn-cs"/>
              </a:rPr>
              <a:t>#2</a:t>
            </a:r>
            <a:endParaRPr kumimoji="0" lang="en-US" sz="5400" b="0" i="0" u="none" strike="noStrike" kern="1200" cap="none" spc="0" normalizeH="0" baseline="0" noProof="0" dirty="0">
              <a:ln w="0"/>
              <a:solidFill>
                <a:srgbClr val="C00000"/>
              </a:solidFill>
              <a:effectLst>
                <a:outerShdw blurRad="38100" dist="19050" dir="2700000" algn="tl" rotWithShape="0">
                  <a:prstClr val="black">
                    <a:alpha val="40000"/>
                  </a:prstClr>
                </a:outerShdw>
              </a:effectLst>
              <a:uLnTx/>
              <a:uFillTx/>
              <a:latin typeface="Century Gothic" panose="020B0502020202020204"/>
              <a:ea typeface="+mn-ea"/>
              <a:cs typeface="+mn-cs"/>
            </a:endParaRPr>
          </a:p>
        </p:txBody>
      </p:sp>
      <p:sp>
        <p:nvSpPr>
          <p:cNvPr id="8" name="Rectangle 7"/>
          <p:cNvSpPr/>
          <p:nvPr/>
        </p:nvSpPr>
        <p:spPr>
          <a:xfrm>
            <a:off x="914965" y="5365621"/>
            <a:ext cx="1066319"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smtClean="0">
                <a:ln w="0"/>
                <a:solidFill>
                  <a:srgbClr val="C00000"/>
                </a:solidFill>
                <a:effectLst>
                  <a:outerShdw blurRad="38100" dist="19050" dir="2700000" algn="tl" rotWithShape="0">
                    <a:prstClr val="black">
                      <a:alpha val="40000"/>
                    </a:prstClr>
                  </a:outerShdw>
                </a:effectLst>
                <a:uLnTx/>
                <a:uFillTx/>
                <a:latin typeface="Century Gothic" panose="020B0502020202020204"/>
                <a:ea typeface="+mn-ea"/>
                <a:cs typeface="+mn-cs"/>
              </a:rPr>
              <a:t>#3</a:t>
            </a:r>
            <a:endParaRPr kumimoji="0" lang="en-US" sz="5400" b="0" i="0" u="none" strike="noStrike" kern="1200" cap="none" spc="0" normalizeH="0" baseline="0" noProof="0" dirty="0">
              <a:ln w="0"/>
              <a:solidFill>
                <a:srgbClr val="C00000"/>
              </a:solidFill>
              <a:effectLst>
                <a:outerShdw blurRad="38100" dist="19050" dir="2700000" algn="tl" rotWithShape="0">
                  <a:prstClr val="black">
                    <a:alpha val="40000"/>
                  </a:prstClr>
                </a:outerShdw>
              </a:effectLst>
              <a:uLnTx/>
              <a:uFillTx/>
              <a:latin typeface="Century Gothic" panose="020B0502020202020204"/>
              <a:ea typeface="+mn-ea"/>
              <a:cs typeface="+mn-cs"/>
            </a:endParaRPr>
          </a:p>
        </p:txBody>
      </p:sp>
      <p:sp>
        <p:nvSpPr>
          <p:cNvPr id="9" name="Rectangle 8"/>
          <p:cNvSpPr/>
          <p:nvPr/>
        </p:nvSpPr>
        <p:spPr>
          <a:xfrm>
            <a:off x="8228423" y="5791923"/>
            <a:ext cx="1066319"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smtClean="0">
                <a:ln w="0"/>
                <a:solidFill>
                  <a:srgbClr val="C00000"/>
                </a:solidFill>
                <a:effectLst>
                  <a:outerShdw blurRad="38100" dist="19050" dir="2700000" algn="tl" rotWithShape="0">
                    <a:prstClr val="black">
                      <a:alpha val="40000"/>
                    </a:prstClr>
                  </a:outerShdw>
                </a:effectLst>
                <a:uLnTx/>
                <a:uFillTx/>
                <a:latin typeface="Century Gothic" panose="020B0502020202020204"/>
                <a:ea typeface="+mn-ea"/>
                <a:cs typeface="+mn-cs"/>
              </a:rPr>
              <a:t>#4</a:t>
            </a:r>
            <a:endParaRPr kumimoji="0" lang="en-US" sz="5400" b="0" i="0" u="none" strike="noStrike" kern="1200" cap="none" spc="0" normalizeH="0" baseline="0" noProof="0" dirty="0">
              <a:ln w="0"/>
              <a:solidFill>
                <a:srgbClr val="C00000"/>
              </a:solidFill>
              <a:effectLst>
                <a:outerShdw blurRad="38100" dist="19050" dir="2700000" algn="tl" rotWithShape="0">
                  <a:prstClr val="black">
                    <a:alpha val="40000"/>
                  </a:prstClr>
                </a:outerShdw>
              </a:effectLst>
              <a:uLnTx/>
              <a:uFillTx/>
              <a:latin typeface="Century Gothic" panose="020B0502020202020204"/>
              <a:ea typeface="+mn-ea"/>
              <a:cs typeface="+mn-cs"/>
            </a:endParaRPr>
          </a:p>
        </p:txBody>
      </p:sp>
      <p:sp>
        <p:nvSpPr>
          <p:cNvPr id="10" name="Rectangle 9"/>
          <p:cNvSpPr/>
          <p:nvPr/>
        </p:nvSpPr>
        <p:spPr>
          <a:xfrm>
            <a:off x="5862181" y="2679699"/>
            <a:ext cx="926926" cy="23060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 name="Rectangle 10"/>
          <p:cNvSpPr/>
          <p:nvPr/>
        </p:nvSpPr>
        <p:spPr>
          <a:xfrm>
            <a:off x="1154482" y="5092365"/>
            <a:ext cx="926926" cy="32237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Rectangle 11"/>
          <p:cNvSpPr/>
          <p:nvPr/>
        </p:nvSpPr>
        <p:spPr>
          <a:xfrm>
            <a:off x="5518256" y="5852338"/>
            <a:ext cx="2761447" cy="27414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157924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420357" y="922859"/>
            <a:ext cx="4088674" cy="5110843"/>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62506">
            <a:off x="1486351" y="4479516"/>
            <a:ext cx="1392547" cy="1740684"/>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988589">
            <a:off x="504805" y="3256767"/>
            <a:ext cx="1299791" cy="1819707"/>
          </a:xfrm>
          <a:prstGeom prst="rect">
            <a:avLst/>
          </a:prstGeom>
        </p:spPr>
      </p:pic>
      <p:sp>
        <p:nvSpPr>
          <p:cNvPr id="9" name="Content Placeholder 2"/>
          <p:cNvSpPr txBox="1">
            <a:spLocks/>
          </p:cNvSpPr>
          <p:nvPr/>
        </p:nvSpPr>
        <p:spPr>
          <a:xfrm>
            <a:off x="6247427" y="881743"/>
            <a:ext cx="5623443" cy="5535386"/>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2">
                    <a:lumMod val="20000"/>
                    <a:lumOff val="80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2">
                    <a:lumMod val="20000"/>
                    <a:lumOff val="80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2">
                    <a:lumMod val="20000"/>
                    <a:lumOff val="80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smtClean="0">
                <a:ln>
                  <a:noFill/>
                </a:ln>
                <a:solidFill>
                  <a:prstClr val="black"/>
                </a:solidFill>
                <a:effectLst/>
                <a:uLnTx/>
                <a:uFillTx/>
                <a:latin typeface="Century Gothic" panose="020B0502020202020204" pitchFamily="34" charset="0"/>
                <a:ea typeface="+mn-ea"/>
                <a:cs typeface="+mn-cs"/>
              </a:rPr>
              <a:t>  Carol Odell Raney, </a:t>
            </a:r>
            <a:r>
              <a:rPr kumimoji="0" lang="en-US" sz="2400" b="0" i="0" u="none" strike="noStrike" kern="1200" cap="none" spc="0" normalizeH="0" baseline="0" noProof="0" dirty="0" err="1" smtClean="0">
                <a:ln>
                  <a:noFill/>
                </a:ln>
                <a:solidFill>
                  <a:prstClr val="black"/>
                </a:solidFill>
                <a:effectLst/>
                <a:uLnTx/>
                <a:uFillTx/>
                <a:latin typeface="Century Gothic" panose="020B0502020202020204" pitchFamily="34" charset="0"/>
                <a:ea typeface="+mn-ea"/>
                <a:cs typeface="+mn-cs"/>
              </a:rPr>
              <a:t>M.S.Ed</a:t>
            </a:r>
            <a:endParaRPr kumimoji="0" lang="en-US" sz="2400" b="0" i="0" u="none" strike="noStrike" kern="1200" cap="none" spc="0" normalizeH="0" baseline="0" noProof="0" dirty="0" smtClean="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smtClean="0">
              <a:ln>
                <a:noFill/>
              </a:ln>
              <a:solidFill>
                <a:prstClr val="black"/>
              </a:solidFill>
              <a:effectLst/>
              <a:uLnTx/>
              <a:uFillTx/>
              <a:latin typeface="Century Gothic" panose="020B0502020202020204"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prstClr val="black"/>
                </a:solidFill>
                <a:effectLst/>
                <a:uLnTx/>
                <a:uFillTx/>
                <a:latin typeface="Century Gothic" panose="020B0502020202020204" pitchFamily="34" charset="0"/>
                <a:ea typeface="+mn-ea"/>
                <a:cs typeface="+mn-cs"/>
              </a:rPr>
              <a:t>Experienced elementary, middle school, academy, and university teacher</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smtClean="0">
              <a:ln>
                <a:noFill/>
              </a:ln>
              <a:solidFill>
                <a:prstClr val="black"/>
              </a:solidFill>
              <a:effectLst/>
              <a:uLnTx/>
              <a:uFillTx/>
              <a:latin typeface="Century Gothic" panose="020B0502020202020204"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prstClr val="black"/>
                </a:solidFill>
                <a:effectLst/>
                <a:uLnTx/>
                <a:uFillTx/>
                <a:latin typeface="Century Gothic" panose="020B0502020202020204" pitchFamily="34" charset="0"/>
                <a:ea typeface="+mn-ea"/>
                <a:cs typeface="+mn-cs"/>
              </a:rPr>
              <a:t>Freelance writer for </a:t>
            </a:r>
            <a:r>
              <a:rPr kumimoji="0" lang="en-US" sz="2400" b="0" i="1" u="none" strike="noStrike" kern="1200" cap="none" spc="0" normalizeH="0" baseline="0" noProof="0" dirty="0" smtClean="0">
                <a:ln>
                  <a:noFill/>
                </a:ln>
                <a:solidFill>
                  <a:prstClr val="black"/>
                </a:solidFill>
                <a:effectLst/>
                <a:uLnTx/>
                <a:uFillTx/>
                <a:latin typeface="Century Gothic" panose="020B0502020202020204" pitchFamily="34" charset="0"/>
                <a:ea typeface="+mn-ea"/>
                <a:cs typeface="+mn-cs"/>
              </a:rPr>
              <a:t>By Design</a:t>
            </a:r>
            <a:r>
              <a:rPr kumimoji="0" lang="en-US" sz="2400" b="0" i="0" u="none" strike="noStrike" kern="1200" cap="none" spc="0" normalizeH="0" baseline="0" noProof="0" dirty="0" smtClean="0">
                <a:ln>
                  <a:noFill/>
                </a:ln>
                <a:solidFill>
                  <a:prstClr val="black"/>
                </a:solidFill>
                <a:effectLst/>
                <a:uLnTx/>
                <a:uFillTx/>
                <a:latin typeface="Century Gothic" panose="020B0502020202020204" pitchFamily="34" charset="0"/>
                <a:ea typeface="+mn-ea"/>
                <a:cs typeface="+mn-cs"/>
              </a:rPr>
              <a:t> science textbooks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smtClean="0">
              <a:ln>
                <a:noFill/>
              </a:ln>
              <a:solidFill>
                <a:prstClr val="black"/>
              </a:solidFill>
              <a:effectLst/>
              <a:uLnTx/>
              <a:uFillTx/>
              <a:latin typeface="Century Gothic" panose="020B0502020202020204"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prstClr val="black"/>
                </a:solidFill>
                <a:effectLst/>
                <a:uLnTx/>
                <a:uFillTx/>
                <a:latin typeface="Century Gothic" panose="020B0502020202020204" pitchFamily="34" charset="0"/>
                <a:ea typeface="+mn-ea"/>
                <a:cs typeface="+mn-cs"/>
              </a:rPr>
              <a:t>Origins Educator &amp; Assistant Professor at Southern Adventist University</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8719242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origins title slide.jpg"/>
          <p:cNvPicPr>
            <a:picLocks noGrp="1" noChangeAspect="1"/>
          </p:cNvPicPr>
          <p:nvPr>
            <p:ph idx="1"/>
          </p:nvPr>
        </p:nvPicPr>
        <p:blipFill>
          <a:blip r:embed="rId3" cstate="print">
            <a:extLst>
              <a:ext uri="{28A0092B-C50C-407E-A947-70E740481C1C}">
                <a14:useLocalDpi xmlns:a14="http://schemas.microsoft.com/office/drawing/2010/main" val="0"/>
              </a:ext>
            </a:extLst>
          </a:blip>
          <a:srcRect t="22" b="22"/>
          <a:stretch>
            <a:fillRect/>
          </a:stretch>
        </p:blipFill>
        <p:spPr>
          <a:xfrm>
            <a:off x="0" y="0"/>
            <a:ext cx="12192000" cy="6858000"/>
          </a:xfrm>
        </p:spPr>
      </p:pic>
      <p:sp>
        <p:nvSpPr>
          <p:cNvPr id="3" name="TextBox 2"/>
          <p:cNvSpPr txBox="1"/>
          <p:nvPr/>
        </p:nvSpPr>
        <p:spPr>
          <a:xfrm>
            <a:off x="838200" y="6120825"/>
            <a:ext cx="111252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solidFill>
                <a:effectLst/>
                <a:uLnTx/>
                <a:uFillTx/>
                <a:latin typeface="Century Gothic" panose="020B0502020202020204" pitchFamily="34" charset="0"/>
                <a:ea typeface="+mn-ea"/>
                <a:cs typeface="+mn-cs"/>
              </a:rPr>
              <a:t>Origins 101-12   Data, Interpretation, and Evaluating Scientific Claims</a:t>
            </a:r>
            <a:endParaRPr kumimoji="0" lang="en-U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4" name="Cloud 3"/>
          <p:cNvSpPr/>
          <p:nvPr/>
        </p:nvSpPr>
        <p:spPr>
          <a:xfrm>
            <a:off x="11188711" y="234615"/>
            <a:ext cx="865951" cy="709861"/>
          </a:xfrm>
          <a:prstGeom prst="cloud">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Link</a:t>
            </a:r>
            <a:endParaRPr kumimoji="0" lang="en-US" sz="16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88883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chemeClr val="bg1"/>
                </a:solidFill>
              </a:rPr>
              <a:t>Definition of Data</a:t>
            </a:r>
            <a:endParaRPr lang="en-US" dirty="0">
              <a:solidFill>
                <a:schemeClr val="bg1"/>
              </a:solidFill>
            </a:endParaRPr>
          </a:p>
        </p:txBody>
      </p:sp>
      <p:sp>
        <p:nvSpPr>
          <p:cNvPr id="6" name="Content Placeholder 5"/>
          <p:cNvSpPr>
            <a:spLocks noGrp="1"/>
          </p:cNvSpPr>
          <p:nvPr>
            <p:ph idx="1"/>
          </p:nvPr>
        </p:nvSpPr>
        <p:spPr/>
        <p:txBody>
          <a:bodyPr>
            <a:normAutofit/>
          </a:bodyPr>
          <a:lstStyle/>
          <a:p>
            <a:r>
              <a:rPr lang="en-US" dirty="0" smtClean="0">
                <a:solidFill>
                  <a:schemeClr val="bg1"/>
                </a:solidFill>
              </a:rPr>
              <a:t>Data are facts or pieces of information</a:t>
            </a:r>
          </a:p>
          <a:p>
            <a:r>
              <a:rPr lang="en-US" dirty="0" smtClean="0">
                <a:solidFill>
                  <a:schemeClr val="bg1"/>
                </a:solidFill>
              </a:rPr>
              <a:t>Data come from:</a:t>
            </a:r>
          </a:p>
          <a:p>
            <a:pPr lvl="1"/>
            <a:r>
              <a:rPr lang="en-US" dirty="0" smtClean="0">
                <a:solidFill>
                  <a:schemeClr val="bg1"/>
                </a:solidFill>
              </a:rPr>
              <a:t>Observations</a:t>
            </a:r>
          </a:p>
          <a:p>
            <a:pPr lvl="1"/>
            <a:r>
              <a:rPr lang="en-US" dirty="0" smtClean="0">
                <a:solidFill>
                  <a:schemeClr val="bg1"/>
                </a:solidFill>
              </a:rPr>
              <a:t>Measurements</a:t>
            </a:r>
          </a:p>
          <a:p>
            <a:endParaRPr lang="en-US" dirty="0">
              <a:solidFill>
                <a:schemeClr val="bg1"/>
              </a:solidFill>
            </a:endParaRPr>
          </a:p>
          <a:p>
            <a:endParaRPr lang="en-US" dirty="0"/>
          </a:p>
        </p:txBody>
      </p:sp>
    </p:spTree>
    <p:custDataLst>
      <p:tags r:id="rId1"/>
    </p:custDataLst>
    <p:extLst>
      <p:ext uri="{BB962C8B-B14F-4D97-AF65-F5344CB8AC3E}">
        <p14:creationId xmlns:p14="http://schemas.microsoft.com/office/powerpoint/2010/main" val="20352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fade">
                                      <p:cBhvr>
                                        <p:cTn id="11" dur="500"/>
                                        <p:tgtEl>
                                          <p:spTgt spid="6">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fade">
                                      <p:cBhvr>
                                        <p:cTn id="15"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chemeClr val="bg1"/>
                </a:solidFill>
              </a:rPr>
              <a:t>Data—Observed</a:t>
            </a:r>
            <a:endParaRPr lang="en-US" dirty="0">
              <a:solidFill>
                <a:schemeClr val="bg1"/>
              </a:solidFill>
            </a:endParaRPr>
          </a:p>
        </p:txBody>
      </p:sp>
      <p:pic>
        <p:nvPicPr>
          <p:cNvPr id="3" name="Content Placeholder 2"/>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54150" y="2299448"/>
            <a:ext cx="2949934" cy="1965898"/>
          </a:xfrm>
        </p:spPr>
      </p:pic>
      <p:sp>
        <p:nvSpPr>
          <p:cNvPr id="7" name="Rectangle 6"/>
          <p:cNvSpPr/>
          <p:nvPr/>
        </p:nvSpPr>
        <p:spPr>
          <a:xfrm>
            <a:off x="700152" y="1769801"/>
            <a:ext cx="270393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smtClean="0">
                <a:ln>
                  <a:noFill/>
                </a:ln>
                <a:solidFill>
                  <a:prstClr val="white"/>
                </a:solidFill>
                <a:effectLst/>
                <a:uLnTx/>
                <a:uFillTx/>
                <a:latin typeface="Century Gothic" panose="020B0502020202020204" pitchFamily="34" charset="0"/>
                <a:ea typeface="+mn-ea"/>
                <a:cs typeface="+mn-cs"/>
              </a:rPr>
              <a:t>The colors on this frog</a:t>
            </a:r>
            <a:endParaRPr kumimoji="0" lang="en-US"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2" name="Picture 1"/>
          <p:cNvPicPr>
            <a:picLocks noChangeAspect="1"/>
          </p:cNvPicPr>
          <p:nvPr/>
        </p:nvPicPr>
        <p:blipFill>
          <a:blip r:embed="rId4"/>
          <a:stretch>
            <a:fillRect/>
          </a:stretch>
        </p:blipFill>
        <p:spPr>
          <a:xfrm>
            <a:off x="3938744" y="2299448"/>
            <a:ext cx="2947342" cy="1965898"/>
          </a:xfrm>
          <a:prstGeom prst="rect">
            <a:avLst/>
          </a:prstGeom>
        </p:spPr>
      </p:pic>
      <p:sp>
        <p:nvSpPr>
          <p:cNvPr id="8" name="Rectangle 7"/>
          <p:cNvSpPr/>
          <p:nvPr/>
        </p:nvSpPr>
        <p:spPr>
          <a:xfrm>
            <a:off x="4155157" y="1769801"/>
            <a:ext cx="2590768" cy="369332"/>
          </a:xfrm>
          <a:prstGeom prst="rect">
            <a:avLst/>
          </a:prstGeom>
        </p:spPr>
        <p:txBody>
          <a:bodyPr wrap="square">
            <a:spAutoFit/>
          </a:bodyPr>
          <a:lstStyle/>
          <a:p>
            <a:pPr algn="ctr"/>
            <a:r>
              <a:rPr lang="en-US" dirty="0" smtClean="0">
                <a:solidFill>
                  <a:schemeClr val="bg1"/>
                </a:solidFill>
                <a:latin typeface="Century Gothic" panose="020B0502020202020204" pitchFamily="34" charset="0"/>
              </a:rPr>
              <a:t>Zebra </a:t>
            </a:r>
            <a:r>
              <a:rPr lang="en-US" dirty="0">
                <a:solidFill>
                  <a:schemeClr val="bg1"/>
                </a:solidFill>
                <a:latin typeface="Century Gothic" panose="020B0502020202020204" pitchFamily="34" charset="0"/>
              </a:rPr>
              <a:t>stripe </a:t>
            </a:r>
            <a:r>
              <a:rPr lang="en-US" dirty="0" smtClean="0">
                <a:solidFill>
                  <a:schemeClr val="bg1"/>
                </a:solidFill>
                <a:latin typeface="Century Gothic" panose="020B0502020202020204" pitchFamily="34" charset="0"/>
              </a:rPr>
              <a:t>patterns</a:t>
            </a:r>
            <a:endParaRPr lang="en-US" dirty="0">
              <a:solidFill>
                <a:schemeClr val="bg1"/>
              </a:solidFill>
              <a:latin typeface="Century Gothic" panose="020B0502020202020204" pitchFamily="34" charset="0"/>
            </a:endParaRP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6929" y="2299448"/>
            <a:ext cx="3077540" cy="1965898"/>
          </a:xfrm>
          <a:prstGeom prst="rect">
            <a:avLst/>
          </a:prstGeom>
        </p:spPr>
      </p:pic>
      <p:pic>
        <p:nvPicPr>
          <p:cNvPr id="9" name="Content Placeholder 7"/>
          <p:cNvPicPr>
            <a:picLocks noGrp="1" noChangeAspect="1"/>
          </p:cNvPicPr>
          <p:nvPr>
            <p:ph sz="quarter" idx="4294967295"/>
          </p:nvPr>
        </p:nvPicPr>
        <p:blipFill>
          <a:blip r:embed="rId6" cstate="print">
            <a:extLst>
              <a:ext uri="{28A0092B-C50C-407E-A947-70E740481C1C}">
                <a14:useLocalDpi xmlns:a14="http://schemas.microsoft.com/office/drawing/2010/main" val="0"/>
              </a:ext>
            </a:extLst>
          </a:blip>
          <a:stretch>
            <a:fillRect/>
          </a:stretch>
        </p:blipFill>
        <p:spPr>
          <a:xfrm>
            <a:off x="9641763" y="3657881"/>
            <a:ext cx="1613425" cy="1613425"/>
          </a:xfrm>
        </p:spPr>
      </p:pic>
      <p:sp>
        <p:nvSpPr>
          <p:cNvPr id="11" name="Rectangle 10"/>
          <p:cNvSpPr/>
          <p:nvPr/>
        </p:nvSpPr>
        <p:spPr>
          <a:xfrm>
            <a:off x="7256929" y="1417638"/>
            <a:ext cx="3164542" cy="646331"/>
          </a:xfrm>
          <a:prstGeom prst="rect">
            <a:avLst/>
          </a:prstGeom>
        </p:spPr>
        <p:txBody>
          <a:bodyPr wrap="square">
            <a:spAutoFit/>
          </a:bodyPr>
          <a:lstStyle/>
          <a:p>
            <a:pPr algn="ctr"/>
            <a:r>
              <a:rPr lang="en-US" dirty="0" smtClean="0">
                <a:solidFill>
                  <a:schemeClr val="bg1"/>
                </a:solidFill>
                <a:latin typeface="Century Gothic" panose="020B0502020202020204" pitchFamily="34" charset="0"/>
              </a:rPr>
              <a:t>The </a:t>
            </a:r>
            <a:r>
              <a:rPr lang="en-US" dirty="0">
                <a:solidFill>
                  <a:schemeClr val="bg1"/>
                </a:solidFill>
                <a:latin typeface="Century Gothic" panose="020B0502020202020204" pitchFamily="34" charset="0"/>
              </a:rPr>
              <a:t>Mississippi River </a:t>
            </a:r>
            <a:r>
              <a:rPr lang="en-US" dirty="0" smtClean="0">
                <a:solidFill>
                  <a:schemeClr val="bg1"/>
                </a:solidFill>
                <a:latin typeface="Century Gothic" panose="020B0502020202020204" pitchFamily="34" charset="0"/>
              </a:rPr>
              <a:t>flows</a:t>
            </a:r>
          </a:p>
          <a:p>
            <a:pPr algn="ctr"/>
            <a:r>
              <a:rPr lang="en-US" dirty="0" smtClean="0">
                <a:solidFill>
                  <a:schemeClr val="bg1"/>
                </a:solidFill>
                <a:latin typeface="Century Gothic" panose="020B0502020202020204" pitchFamily="34" charset="0"/>
              </a:rPr>
              <a:t>toward </a:t>
            </a:r>
            <a:r>
              <a:rPr lang="en-US" dirty="0">
                <a:solidFill>
                  <a:schemeClr val="bg1"/>
                </a:solidFill>
                <a:latin typeface="Century Gothic" panose="020B0502020202020204" pitchFamily="34" charset="0"/>
              </a:rPr>
              <a:t>the Gulf of </a:t>
            </a:r>
            <a:r>
              <a:rPr lang="en-US" dirty="0" smtClean="0">
                <a:solidFill>
                  <a:schemeClr val="bg1"/>
                </a:solidFill>
                <a:latin typeface="Century Gothic" panose="020B0502020202020204" pitchFamily="34" charset="0"/>
              </a:rPr>
              <a:t>Mexico</a:t>
            </a:r>
            <a:endParaRPr lang="en-US" dirty="0">
              <a:solidFill>
                <a:schemeClr val="bg1"/>
              </a:solidFill>
              <a:latin typeface="Century Gothic" panose="020B0502020202020204" pitchFamily="34" charset="0"/>
            </a:endParaRPr>
          </a:p>
        </p:txBody>
      </p:sp>
      <p:pic>
        <p:nvPicPr>
          <p:cNvPr id="12" name="Picture 11"/>
          <p:cNvPicPr>
            <a:picLocks noChangeAspect="1"/>
          </p:cNvPicPr>
          <p:nvPr/>
        </p:nvPicPr>
        <p:blipFill>
          <a:blip r:embed="rId7"/>
          <a:stretch>
            <a:fillRect/>
          </a:stretch>
        </p:blipFill>
        <p:spPr>
          <a:xfrm>
            <a:off x="3938744" y="4475899"/>
            <a:ext cx="3040454" cy="2026969"/>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082588">
            <a:off x="6209983" y="4703293"/>
            <a:ext cx="2233565" cy="1485083"/>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30549" y="4475899"/>
            <a:ext cx="1640541" cy="1591674"/>
          </a:xfrm>
          <a:prstGeom prst="rect">
            <a:avLst/>
          </a:prstGeom>
        </p:spPr>
      </p:pic>
      <p:sp>
        <p:nvSpPr>
          <p:cNvPr id="15" name="Rectangle 14"/>
          <p:cNvSpPr/>
          <p:nvPr/>
        </p:nvSpPr>
        <p:spPr>
          <a:xfrm>
            <a:off x="404217" y="4900188"/>
            <a:ext cx="2798202" cy="923330"/>
          </a:xfrm>
          <a:prstGeom prst="rect">
            <a:avLst/>
          </a:prstGeom>
        </p:spPr>
        <p:txBody>
          <a:bodyPr wrap="square">
            <a:spAutoFit/>
          </a:bodyPr>
          <a:lstStyle/>
          <a:p>
            <a:pPr algn="ctr"/>
            <a:r>
              <a:rPr lang="en-US" dirty="0" smtClean="0">
                <a:solidFill>
                  <a:schemeClr val="bg1"/>
                </a:solidFill>
                <a:latin typeface="Century Gothic" panose="020B0502020202020204" pitchFamily="34" charset="0"/>
              </a:rPr>
              <a:t>The </a:t>
            </a:r>
            <a:r>
              <a:rPr lang="en-US" dirty="0">
                <a:solidFill>
                  <a:schemeClr val="bg1"/>
                </a:solidFill>
                <a:latin typeface="Century Gothic" panose="020B0502020202020204" pitchFamily="34" charset="0"/>
              </a:rPr>
              <a:t>leaves of non-evergreen trees turn colors in the </a:t>
            </a:r>
            <a:r>
              <a:rPr lang="en-US" dirty="0" smtClean="0">
                <a:solidFill>
                  <a:schemeClr val="bg1"/>
                </a:solidFill>
                <a:latin typeface="Century Gothic" panose="020B0502020202020204" pitchFamily="34" charset="0"/>
              </a:rPr>
              <a:t>fall</a:t>
            </a:r>
            <a:endParaRPr lang="en-US"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431688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chemeClr val="bg1"/>
                </a:solidFill>
              </a:rPr>
              <a:t>Data--Measured</a:t>
            </a:r>
            <a:endParaRPr lang="en-US" dirty="0">
              <a:solidFill>
                <a:schemeClr val="bg1"/>
              </a:solidFill>
            </a:endParaRPr>
          </a:p>
        </p:txBody>
      </p:sp>
      <p:sp>
        <p:nvSpPr>
          <p:cNvPr id="6" name="Content Placeholder 5"/>
          <p:cNvSpPr>
            <a:spLocks noGrp="1"/>
          </p:cNvSpPr>
          <p:nvPr>
            <p:ph idx="1"/>
          </p:nvPr>
        </p:nvSpPr>
        <p:spPr/>
        <p:txBody>
          <a:bodyPr>
            <a:normAutofit/>
          </a:bodyPr>
          <a:lstStyle/>
          <a:p>
            <a:endParaRPr lang="en-US" dirty="0" smtClean="0"/>
          </a:p>
          <a:p>
            <a:endParaRPr lang="en-US" dirty="0"/>
          </a:p>
          <a:p>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64362" y="319882"/>
            <a:ext cx="1510483" cy="5692747"/>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44409" y="1792299"/>
            <a:ext cx="2155603" cy="3230429"/>
          </a:xfrm>
          <a:prstGeom prst="rect">
            <a:avLst/>
          </a:prstGeom>
        </p:spPr>
      </p:pic>
      <p:sp>
        <p:nvSpPr>
          <p:cNvPr id="9" name="Content Placeholder 3"/>
          <p:cNvSpPr txBox="1">
            <a:spLocks/>
          </p:cNvSpPr>
          <p:nvPr/>
        </p:nvSpPr>
        <p:spPr>
          <a:xfrm>
            <a:off x="1089948" y="5205291"/>
            <a:ext cx="2464524" cy="807338"/>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2">
                    <a:lumMod val="20000"/>
                    <a:lumOff val="80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2">
                    <a:lumMod val="20000"/>
                    <a:lumOff val="80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2">
                    <a:lumMod val="20000"/>
                    <a:lumOff val="80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smtClean="0">
                <a:ln>
                  <a:noFill/>
                </a:ln>
                <a:solidFill>
                  <a:prstClr val="white"/>
                </a:solidFill>
                <a:effectLst/>
                <a:uLnTx/>
                <a:uFillTx/>
                <a:latin typeface="Century Gothic" panose="020B0502020202020204" pitchFamily="34" charset="0"/>
                <a:ea typeface="+mn-ea"/>
                <a:cs typeface="+mn-cs"/>
              </a:rPr>
              <a:t>The circumference of this tree is 55 cm</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2F1F58">
                  <a:lumMod val="20000"/>
                  <a:lumOff val="80000"/>
                </a:srgbClr>
              </a:solidFill>
              <a:effectLst/>
              <a:uLnTx/>
              <a:uFillTx/>
              <a:latin typeface="Century Gothic" panose="020B0502020202020204" pitchFamily="34" charset="0"/>
              <a:ea typeface="+mn-ea"/>
              <a:cs typeface="+mn-cs"/>
            </a:endParaRPr>
          </a:p>
        </p:txBody>
      </p:sp>
      <p:pic>
        <p:nvPicPr>
          <p:cNvPr id="3" name="Picture 2"/>
          <p:cNvPicPr>
            <a:picLocks noChangeAspect="1"/>
          </p:cNvPicPr>
          <p:nvPr/>
        </p:nvPicPr>
        <p:blipFill>
          <a:blip r:embed="rId6"/>
          <a:stretch>
            <a:fillRect/>
          </a:stretch>
        </p:blipFill>
        <p:spPr>
          <a:xfrm>
            <a:off x="4246912" y="1792299"/>
            <a:ext cx="2180138" cy="3270208"/>
          </a:xfrm>
          <a:prstGeom prst="rect">
            <a:avLst/>
          </a:prstGeom>
        </p:spPr>
      </p:pic>
      <p:sp>
        <p:nvSpPr>
          <p:cNvPr id="11" name="Content Placeholder 3"/>
          <p:cNvSpPr txBox="1">
            <a:spLocks/>
          </p:cNvSpPr>
          <p:nvPr/>
        </p:nvSpPr>
        <p:spPr>
          <a:xfrm>
            <a:off x="4094248" y="5218053"/>
            <a:ext cx="2590442" cy="105211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2">
                    <a:lumMod val="20000"/>
                    <a:lumOff val="80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2">
                    <a:lumMod val="20000"/>
                    <a:lumOff val="80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2">
                    <a:lumMod val="20000"/>
                    <a:lumOff val="80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sz="1600" dirty="0" smtClean="0">
                <a:solidFill>
                  <a:schemeClr val="bg1"/>
                </a:solidFill>
              </a:rPr>
              <a:t>Hummingbird wings </a:t>
            </a:r>
          </a:p>
          <a:p>
            <a:pPr marL="0" indent="0" algn="ctr">
              <a:buFont typeface="Arial" panose="020B0604020202020204" pitchFamily="34" charset="0"/>
              <a:buNone/>
            </a:pPr>
            <a:r>
              <a:rPr lang="en-US" sz="1600" dirty="0" smtClean="0">
                <a:solidFill>
                  <a:schemeClr val="bg1"/>
                </a:solidFill>
              </a:rPr>
              <a:t>beat up to 70 times </a:t>
            </a:r>
          </a:p>
          <a:p>
            <a:pPr marL="0" indent="0" algn="ctr">
              <a:buFont typeface="Arial" panose="020B0604020202020204" pitchFamily="34" charset="0"/>
              <a:buNone/>
            </a:pPr>
            <a:r>
              <a:rPr lang="en-US" sz="1600" dirty="0" smtClean="0">
                <a:solidFill>
                  <a:schemeClr val="bg1"/>
                </a:solidFill>
              </a:rPr>
              <a:t>per second</a:t>
            </a:r>
          </a:p>
          <a:p>
            <a:endParaRPr lang="en-US" dirty="0"/>
          </a:p>
        </p:txBody>
      </p:sp>
      <p:pic>
        <p:nvPicPr>
          <p:cNvPr id="12" name="Picture 11"/>
          <p:cNvPicPr>
            <a:picLocks noChangeAspect="1"/>
          </p:cNvPicPr>
          <p:nvPr/>
        </p:nvPicPr>
        <p:blipFill>
          <a:blip r:embed="rId7"/>
          <a:stretch>
            <a:fillRect/>
          </a:stretch>
        </p:blipFill>
        <p:spPr>
          <a:xfrm>
            <a:off x="7037324" y="1809218"/>
            <a:ext cx="2180138" cy="3270208"/>
          </a:xfrm>
          <a:prstGeom prst="rect">
            <a:avLst/>
          </a:prstGeom>
        </p:spPr>
      </p:pic>
      <p:sp>
        <p:nvSpPr>
          <p:cNvPr id="13" name="Content Placeholder 3"/>
          <p:cNvSpPr txBox="1">
            <a:spLocks/>
          </p:cNvSpPr>
          <p:nvPr/>
        </p:nvSpPr>
        <p:spPr>
          <a:xfrm>
            <a:off x="6935694" y="5313378"/>
            <a:ext cx="2383398" cy="8543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2">
                    <a:lumMod val="20000"/>
                    <a:lumOff val="80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2">
                    <a:lumMod val="20000"/>
                    <a:lumOff val="80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2">
                    <a:lumMod val="20000"/>
                    <a:lumOff val="80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sz="1600" dirty="0" smtClean="0">
                <a:solidFill>
                  <a:schemeClr val="bg1"/>
                </a:solidFill>
              </a:rPr>
              <a:t>Poison ivy plants have clusters of 3 leaves</a:t>
            </a:r>
          </a:p>
          <a:p>
            <a:endParaRPr lang="en-US" dirty="0"/>
          </a:p>
        </p:txBody>
      </p:sp>
      <p:sp>
        <p:nvSpPr>
          <p:cNvPr id="4" name="Content Placeholder 3"/>
          <p:cNvSpPr>
            <a:spLocks noGrp="1"/>
          </p:cNvSpPr>
          <p:nvPr>
            <p:ph sz="quarter" idx="4294967295"/>
          </p:nvPr>
        </p:nvSpPr>
        <p:spPr>
          <a:xfrm>
            <a:off x="8497324" y="6270169"/>
            <a:ext cx="4138735" cy="695693"/>
          </a:xfrm>
        </p:spPr>
        <p:txBody>
          <a:bodyPr>
            <a:normAutofit/>
          </a:bodyPr>
          <a:lstStyle/>
          <a:p>
            <a:pPr marL="0" lvl="0" indent="0">
              <a:buNone/>
            </a:pPr>
            <a:r>
              <a:rPr lang="en-US" sz="1800" dirty="0">
                <a:solidFill>
                  <a:schemeClr val="bg1"/>
                </a:solidFill>
              </a:rPr>
              <a:t>This Sequoia tree is </a:t>
            </a:r>
            <a:r>
              <a:rPr lang="en-US" sz="1800" dirty="0" smtClean="0">
                <a:solidFill>
                  <a:schemeClr val="bg1"/>
                </a:solidFill>
              </a:rPr>
              <a:t>250 feet </a:t>
            </a:r>
            <a:r>
              <a:rPr lang="en-US" sz="1800" dirty="0">
                <a:solidFill>
                  <a:schemeClr val="bg1"/>
                </a:solidFill>
              </a:rPr>
              <a:t>tall</a:t>
            </a:r>
          </a:p>
          <a:p>
            <a:endParaRPr lang="en-US" dirty="0"/>
          </a:p>
        </p:txBody>
      </p:sp>
    </p:spTree>
    <p:custDataLst>
      <p:tags r:id="rId1"/>
    </p:custDataLst>
    <p:extLst>
      <p:ext uri="{BB962C8B-B14F-4D97-AF65-F5344CB8AC3E}">
        <p14:creationId xmlns:p14="http://schemas.microsoft.com/office/powerpoint/2010/main" val="2145583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Definition of Interpretation</a:t>
            </a:r>
            <a:endParaRPr lang="en-US" dirty="0">
              <a:solidFill>
                <a:schemeClr val="bg1"/>
              </a:solidFill>
            </a:endParaRPr>
          </a:p>
        </p:txBody>
      </p:sp>
      <p:sp>
        <p:nvSpPr>
          <p:cNvPr id="3" name="Content Placeholder 2"/>
          <p:cNvSpPr>
            <a:spLocks noGrp="1"/>
          </p:cNvSpPr>
          <p:nvPr>
            <p:ph idx="1"/>
          </p:nvPr>
        </p:nvSpPr>
        <p:spPr>
          <a:xfrm>
            <a:off x="609600" y="1573307"/>
            <a:ext cx="10668000" cy="1317811"/>
          </a:xfrm>
        </p:spPr>
        <p:txBody>
          <a:bodyPr>
            <a:normAutofit/>
          </a:bodyPr>
          <a:lstStyle/>
          <a:p>
            <a:pPr marL="0" indent="0">
              <a:buNone/>
            </a:pPr>
            <a:r>
              <a:rPr lang="en-US" dirty="0" smtClean="0">
                <a:solidFill>
                  <a:schemeClr val="bg1"/>
                </a:solidFill>
              </a:rPr>
              <a:t>A conclusion we draw about the data</a:t>
            </a:r>
          </a:p>
          <a:p>
            <a:endParaRPr lang="en-US" dirty="0" smtClean="0">
              <a:solidFill>
                <a:schemeClr val="bg1"/>
              </a:solidFill>
            </a:endParaRPr>
          </a:p>
        </p:txBody>
      </p:sp>
      <p:pic>
        <p:nvPicPr>
          <p:cNvPr id="4" name="Picture 3"/>
          <p:cNvPicPr>
            <a:picLocks noChangeAspect="1"/>
          </p:cNvPicPr>
          <p:nvPr/>
        </p:nvPicPr>
        <p:blipFill>
          <a:blip r:embed="rId4"/>
          <a:stretch>
            <a:fillRect/>
          </a:stretch>
        </p:blipFill>
        <p:spPr>
          <a:xfrm>
            <a:off x="3481228" y="3092999"/>
            <a:ext cx="5243014" cy="2365453"/>
          </a:xfrm>
          <a:prstGeom prst="rect">
            <a:avLst/>
          </a:prstGeom>
        </p:spPr>
      </p:pic>
      <p:pic>
        <p:nvPicPr>
          <p:cNvPr id="5" name="Picture 4"/>
          <p:cNvPicPr>
            <a:picLocks noChangeAspect="1"/>
          </p:cNvPicPr>
          <p:nvPr/>
        </p:nvPicPr>
        <p:blipFill>
          <a:blip r:embed="rId5"/>
          <a:stretch>
            <a:fillRect/>
          </a:stretch>
        </p:blipFill>
        <p:spPr>
          <a:xfrm>
            <a:off x="9283938" y="2433865"/>
            <a:ext cx="2078832" cy="3121159"/>
          </a:xfrm>
          <a:prstGeom prst="rect">
            <a:avLst/>
          </a:prstGeom>
        </p:spPr>
      </p:pic>
      <p:sp>
        <p:nvSpPr>
          <p:cNvPr id="6" name="Content Placeholder 2"/>
          <p:cNvSpPr txBox="1">
            <a:spLocks/>
          </p:cNvSpPr>
          <p:nvPr/>
        </p:nvSpPr>
        <p:spPr>
          <a:xfrm>
            <a:off x="4487956" y="5662332"/>
            <a:ext cx="3189194" cy="4190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2">
                    <a:lumMod val="20000"/>
                    <a:lumOff val="80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2">
                    <a:lumMod val="20000"/>
                    <a:lumOff val="80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2">
                    <a:lumMod val="20000"/>
                    <a:lumOff val="80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800" dirty="0" smtClean="0">
                <a:solidFill>
                  <a:schemeClr val="bg1"/>
                </a:solidFill>
              </a:rPr>
              <a:t>HOW leaves change color</a:t>
            </a:r>
          </a:p>
        </p:txBody>
      </p:sp>
      <p:sp>
        <p:nvSpPr>
          <p:cNvPr id="7" name="Content Placeholder 2"/>
          <p:cNvSpPr txBox="1">
            <a:spLocks/>
          </p:cNvSpPr>
          <p:nvPr/>
        </p:nvSpPr>
        <p:spPr>
          <a:xfrm>
            <a:off x="8452613" y="5661717"/>
            <a:ext cx="3699061" cy="41971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2">
                    <a:lumMod val="20000"/>
                    <a:lumOff val="80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2">
                    <a:lumMod val="20000"/>
                    <a:lumOff val="80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2">
                    <a:lumMod val="20000"/>
                    <a:lumOff val="80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800" dirty="0" smtClean="0">
                <a:solidFill>
                  <a:schemeClr val="bg1"/>
                </a:solidFill>
              </a:rPr>
              <a:t>WHY hummingbird wings beat faster than eagles’ wings</a:t>
            </a:r>
          </a:p>
        </p:txBody>
      </p:sp>
      <p:pic>
        <p:nvPicPr>
          <p:cNvPr id="8" name="Picture 7"/>
          <p:cNvPicPr>
            <a:picLocks noChangeAspect="1"/>
          </p:cNvPicPr>
          <p:nvPr/>
        </p:nvPicPr>
        <p:blipFill>
          <a:blip r:embed="rId6"/>
          <a:stretch>
            <a:fillRect/>
          </a:stretch>
        </p:blipFill>
        <p:spPr>
          <a:xfrm>
            <a:off x="495792" y="3321051"/>
            <a:ext cx="2967318" cy="1977089"/>
          </a:xfrm>
          <a:prstGeom prst="rect">
            <a:avLst/>
          </a:prstGeom>
        </p:spPr>
      </p:pic>
      <p:sp>
        <p:nvSpPr>
          <p:cNvPr id="9" name="Content Placeholder 2"/>
          <p:cNvSpPr txBox="1">
            <a:spLocks/>
          </p:cNvSpPr>
          <p:nvPr/>
        </p:nvSpPr>
        <p:spPr>
          <a:xfrm>
            <a:off x="368039" y="5660333"/>
            <a:ext cx="3189194" cy="4190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2">
                    <a:lumMod val="20000"/>
                    <a:lumOff val="80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2">
                    <a:lumMod val="20000"/>
                    <a:lumOff val="80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2">
                    <a:lumMod val="20000"/>
                    <a:lumOff val="80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lumMod val="20000"/>
                    <a:lumOff val="80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800" dirty="0" smtClean="0">
                <a:solidFill>
                  <a:schemeClr val="bg1"/>
                </a:solidFill>
              </a:rPr>
              <a:t>One tree is taller</a:t>
            </a:r>
          </a:p>
          <a:p>
            <a:pPr marL="0" indent="0" algn="ctr">
              <a:buNone/>
            </a:pPr>
            <a:r>
              <a:rPr lang="en-US" sz="1800" dirty="0">
                <a:solidFill>
                  <a:schemeClr val="bg1"/>
                </a:solidFill>
              </a:rPr>
              <a:t>t</a:t>
            </a:r>
            <a:r>
              <a:rPr lang="en-US" sz="1800" dirty="0" smtClean="0">
                <a:solidFill>
                  <a:schemeClr val="bg1"/>
                </a:solidFill>
              </a:rPr>
              <a:t>han the other</a:t>
            </a:r>
          </a:p>
        </p:txBody>
      </p:sp>
    </p:spTree>
    <p:custDataLst>
      <p:tags r:id="rId1"/>
    </p:custDataLst>
    <p:extLst>
      <p:ext uri="{BB962C8B-B14F-4D97-AF65-F5344CB8AC3E}">
        <p14:creationId xmlns:p14="http://schemas.microsoft.com/office/powerpoint/2010/main" val="1116797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Effect transition="in" filter="fade">
                                      <p:cBhvr>
                                        <p:cTn id="11" dur="500"/>
                                        <p:tgtEl>
                                          <p:spTgt spid="9">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fade">
                                      <p:cBhvr>
                                        <p:cTn id="16" dur="500"/>
                                        <p:tgtEl>
                                          <p:spTgt spid="6">
                                            <p:txEl>
                                              <p:pRg st="0" end="0"/>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Scientific Process</a:t>
            </a:r>
            <a:endParaRPr lang="en-US" dirty="0">
              <a:solidFill>
                <a:schemeClr val="bg1"/>
              </a:solidFill>
            </a:endParaRPr>
          </a:p>
        </p:txBody>
      </p:sp>
      <p:sp>
        <p:nvSpPr>
          <p:cNvPr id="4" name="Rectangle 3"/>
          <p:cNvSpPr/>
          <p:nvPr/>
        </p:nvSpPr>
        <p:spPr>
          <a:xfrm>
            <a:off x="3505200" y="1752600"/>
            <a:ext cx="5029200" cy="838200"/>
          </a:xfrm>
          <a:prstGeom prst="rect">
            <a:avLst/>
          </a:prstGeom>
          <a:solidFill>
            <a:srgbClr val="FF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Century Gothic" panose="020B0502020202020204" pitchFamily="34" charset="0"/>
                <a:ea typeface="+mn-ea"/>
                <a:cs typeface="+mn-cs"/>
              </a:rPr>
              <a:t>Observe/Ask</a:t>
            </a:r>
            <a:endPar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5" name="Rectangle 4"/>
          <p:cNvSpPr/>
          <p:nvPr/>
        </p:nvSpPr>
        <p:spPr>
          <a:xfrm>
            <a:off x="3505200" y="2925762"/>
            <a:ext cx="5029200" cy="838200"/>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Century Gothic" panose="020B0502020202020204" pitchFamily="34" charset="0"/>
                <a:ea typeface="+mn-ea"/>
                <a:cs typeface="+mn-cs"/>
              </a:rPr>
              <a:t>Make Hypothesis</a:t>
            </a:r>
            <a:endPar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6" name="Rectangle 5"/>
          <p:cNvSpPr/>
          <p:nvPr/>
        </p:nvSpPr>
        <p:spPr>
          <a:xfrm>
            <a:off x="3505200" y="4098924"/>
            <a:ext cx="5029200" cy="8382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Century Gothic" panose="020B0502020202020204" pitchFamily="34" charset="0"/>
                <a:ea typeface="+mn-ea"/>
                <a:cs typeface="+mn-cs"/>
              </a:rPr>
              <a:t>Gather Data/Experiment</a:t>
            </a:r>
          </a:p>
        </p:txBody>
      </p:sp>
      <p:sp>
        <p:nvSpPr>
          <p:cNvPr id="7" name="Rectangle 6"/>
          <p:cNvSpPr/>
          <p:nvPr/>
        </p:nvSpPr>
        <p:spPr>
          <a:xfrm>
            <a:off x="3505200" y="5272086"/>
            <a:ext cx="5029200" cy="838200"/>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Century Gothic" panose="020B0502020202020204" pitchFamily="34" charset="0"/>
                <a:ea typeface="+mn-ea"/>
                <a:cs typeface="+mn-cs"/>
              </a:rPr>
              <a:t>Draw Conclusions</a:t>
            </a:r>
            <a:endPar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8" name="Rectangle 7"/>
          <p:cNvSpPr/>
          <p:nvPr/>
        </p:nvSpPr>
        <p:spPr>
          <a:xfrm>
            <a:off x="440739" y="2819683"/>
            <a:ext cx="2427268" cy="120032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Gathering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Data</a:t>
            </a:r>
            <a:endParaRPr kumimoji="0" lang="en-US" sz="36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9" name="Rectangle 8"/>
          <p:cNvSpPr/>
          <p:nvPr/>
        </p:nvSpPr>
        <p:spPr>
          <a:xfrm>
            <a:off x="8781229" y="3917859"/>
            <a:ext cx="2749471" cy="120032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Interpreting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Data</a:t>
            </a:r>
            <a:endParaRPr kumimoji="0" lang="en-US" sz="36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cxnSp>
        <p:nvCxnSpPr>
          <p:cNvPr id="10" name="Straight Arrow Connector 9"/>
          <p:cNvCxnSpPr>
            <a:stCxn id="8" idx="0"/>
          </p:cNvCxnSpPr>
          <p:nvPr/>
        </p:nvCxnSpPr>
        <p:spPr>
          <a:xfrm flipV="1">
            <a:off x="1654373" y="2171701"/>
            <a:ext cx="1698427" cy="647982"/>
          </a:xfrm>
          <a:prstGeom prst="straightConnector1">
            <a:avLst/>
          </a:prstGeom>
          <a:ln w="76200">
            <a:solidFill>
              <a:schemeClr val="tx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654373" y="4063717"/>
            <a:ext cx="1622227" cy="454306"/>
          </a:xfrm>
          <a:prstGeom prst="straightConnector1">
            <a:avLst/>
          </a:prstGeom>
          <a:ln w="76200">
            <a:solidFill>
              <a:schemeClr val="tx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9" idx="0"/>
          </p:cNvCxnSpPr>
          <p:nvPr/>
        </p:nvCxnSpPr>
        <p:spPr>
          <a:xfrm flipH="1" flipV="1">
            <a:off x="8763000" y="3344863"/>
            <a:ext cx="1392965" cy="572996"/>
          </a:xfrm>
          <a:prstGeom prst="straightConnector1">
            <a:avLst/>
          </a:prstGeom>
          <a:ln w="76200">
            <a:solidFill>
              <a:schemeClr val="tx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8763000" y="5272086"/>
            <a:ext cx="1524000" cy="419100"/>
          </a:xfrm>
          <a:prstGeom prst="straightConnector1">
            <a:avLst/>
          </a:prstGeom>
          <a:ln w="76200">
            <a:solidFill>
              <a:schemeClr val="tx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66567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50"/>
                                  </p:stCondLst>
                                  <p:childTnLst>
                                    <p:set>
                                      <p:cBhvr>
                                        <p:cTn id="6" dur="1" fill="hold">
                                          <p:stCondLst>
                                            <p:cond delay="249"/>
                                          </p:stCondLst>
                                        </p:cTn>
                                        <p:tgtEl>
                                          <p:spTgt spid="4"/>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249"/>
                                          </p:stCondLst>
                                        </p:cTn>
                                        <p:tgtEl>
                                          <p:spTgt spid="5"/>
                                        </p:tgtEl>
                                        <p:attrNameLst>
                                          <p:attrName>style.visibility</p:attrName>
                                        </p:attrNameLst>
                                      </p:cBhvr>
                                      <p:to>
                                        <p:strVal val="visible"/>
                                      </p:to>
                                    </p:set>
                                  </p:childTnLst>
                                </p:cTn>
                              </p:par>
                            </p:childTnLst>
                          </p:cTn>
                        </p:par>
                        <p:par>
                          <p:cTn id="10" fill="hold">
                            <p:stCondLst>
                              <p:cond delay="750"/>
                            </p:stCondLst>
                            <p:childTnLst>
                              <p:par>
                                <p:cTn id="11" presetID="1" presetClass="entr" presetSubtype="0" fill="hold" grpId="0" nodeType="afterEffect">
                                  <p:stCondLst>
                                    <p:cond delay="0"/>
                                  </p:stCondLst>
                                  <p:childTnLst>
                                    <p:set>
                                      <p:cBhvr>
                                        <p:cTn id="12" dur="1" fill="hold">
                                          <p:stCondLst>
                                            <p:cond delay="249"/>
                                          </p:stCondLst>
                                        </p:cTn>
                                        <p:tgtEl>
                                          <p:spTgt spid="6"/>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grpId="0" nodeType="afterEffect">
                                  <p:stCondLst>
                                    <p:cond delay="0"/>
                                  </p:stCondLst>
                                  <p:childTnLst>
                                    <p:set>
                                      <p:cBhvr>
                                        <p:cTn id="15" dur="1" fill="hold">
                                          <p:stCondLst>
                                            <p:cond delay="249"/>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par>
                          <p:cTn id="20" fill="hold">
                            <p:stCondLst>
                              <p:cond delay="0"/>
                            </p:stCondLst>
                            <p:childTnLst>
                              <p:par>
                                <p:cTn id="21" presetID="22" presetClass="entr" presetSubtype="4"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right)">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Scientific Process</a:t>
            </a:r>
            <a:endParaRPr lang="en-US" dirty="0">
              <a:solidFill>
                <a:schemeClr val="bg1"/>
              </a:solidFill>
            </a:endParaRPr>
          </a:p>
        </p:txBody>
      </p:sp>
      <p:sp>
        <p:nvSpPr>
          <p:cNvPr id="8" name="Rectangle 7"/>
          <p:cNvSpPr/>
          <p:nvPr/>
        </p:nvSpPr>
        <p:spPr>
          <a:xfrm>
            <a:off x="1419919" y="2590800"/>
            <a:ext cx="3550973" cy="175432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Gathering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Data</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9" name="Rectangle 8"/>
          <p:cNvSpPr/>
          <p:nvPr/>
        </p:nvSpPr>
        <p:spPr>
          <a:xfrm>
            <a:off x="6663465" y="2589074"/>
            <a:ext cx="4036682" cy="175432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Interpreting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Data</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435333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solidFill>
                  <a:schemeClr val="bg1"/>
                </a:solidFill>
              </a:rPr>
              <a:t>There can be more than one </a:t>
            </a:r>
            <a:br>
              <a:rPr lang="en-US" dirty="0" smtClean="0">
                <a:solidFill>
                  <a:schemeClr val="bg1"/>
                </a:solidFill>
              </a:rPr>
            </a:br>
            <a:r>
              <a:rPr lang="en-US" dirty="0" smtClean="0">
                <a:solidFill>
                  <a:schemeClr val="bg1"/>
                </a:solidFill>
              </a:rPr>
              <a:t>interpretation of the same data</a:t>
            </a:r>
            <a:endParaRPr lang="en-US" dirty="0">
              <a:solidFill>
                <a:schemeClr val="bg1"/>
              </a:solidFill>
            </a:endParaRPr>
          </a:p>
        </p:txBody>
      </p:sp>
      <p:pic>
        <p:nvPicPr>
          <p:cNvPr id="6" name="Content Placeholder 5"/>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1905000" y="1752600"/>
            <a:ext cx="2743200" cy="2743200"/>
          </a:xfrm>
          <a:prstGeom prst="rect">
            <a:avLst/>
          </a:prstGeom>
        </p:spPr>
      </p:pic>
      <p:sp>
        <p:nvSpPr>
          <p:cNvPr id="7" name="Multiply 6"/>
          <p:cNvSpPr/>
          <p:nvPr/>
        </p:nvSpPr>
        <p:spPr>
          <a:xfrm>
            <a:off x="7010400" y="1866900"/>
            <a:ext cx="3657600" cy="2514600"/>
          </a:xfrm>
          <a:prstGeom prst="mathMultiply">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8" name="Rectangle 7"/>
          <p:cNvSpPr/>
          <p:nvPr/>
        </p:nvSpPr>
        <p:spPr>
          <a:xfrm>
            <a:off x="2208255" y="4311451"/>
            <a:ext cx="1834156"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Right</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9" name="Rectangle 8"/>
          <p:cNvSpPr/>
          <p:nvPr/>
        </p:nvSpPr>
        <p:spPr>
          <a:xfrm>
            <a:off x="7666443" y="4311451"/>
            <a:ext cx="2345515"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Wrong</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Tree>
    <p:custDataLst>
      <p:tags r:id="rId1"/>
    </p:custDataLst>
    <p:extLst>
      <p:ext uri="{BB962C8B-B14F-4D97-AF65-F5344CB8AC3E}">
        <p14:creationId xmlns:p14="http://schemas.microsoft.com/office/powerpoint/2010/main" val="2029711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bg1"/>
                </a:solidFill>
              </a:rPr>
              <a:t>Interpretations can be…</a:t>
            </a:r>
            <a:endParaRPr lang="en-US" dirty="0">
              <a:solidFill>
                <a:schemeClr val="bg1"/>
              </a:solidFill>
            </a:endParaRPr>
          </a:p>
        </p:txBody>
      </p:sp>
      <p:sp>
        <p:nvSpPr>
          <p:cNvPr id="8" name="Rectangle 7"/>
          <p:cNvSpPr/>
          <p:nvPr/>
        </p:nvSpPr>
        <p:spPr>
          <a:xfrm>
            <a:off x="2940328" y="2362200"/>
            <a:ext cx="6311343"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Mutually Exclusive</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3" name="Oval 2"/>
          <p:cNvSpPr/>
          <p:nvPr/>
        </p:nvSpPr>
        <p:spPr>
          <a:xfrm>
            <a:off x="2057400" y="4191000"/>
            <a:ext cx="35814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Century Gothic" panose="020B0502020202020204" pitchFamily="34" charset="0"/>
                <a:ea typeface="+mn-ea"/>
                <a:cs typeface="+mn-cs"/>
              </a:rPr>
              <a:t>Creation</a:t>
            </a:r>
            <a:endParaRPr kumimoji="0" lang="en-US" sz="3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10" name="Oval 9"/>
          <p:cNvSpPr/>
          <p:nvPr/>
        </p:nvSpPr>
        <p:spPr>
          <a:xfrm>
            <a:off x="6781800" y="4114800"/>
            <a:ext cx="35814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Century Gothic" panose="020B0502020202020204" pitchFamily="34" charset="0"/>
                <a:ea typeface="+mn-ea"/>
                <a:cs typeface="+mn-cs"/>
              </a:rPr>
              <a:t>Evolution</a:t>
            </a:r>
            <a:endParaRPr kumimoji="0" lang="en-US" sz="3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0454880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outVertical)">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1"/>
                </a:solidFill>
              </a:rPr>
              <a:t>Important Skills—</a:t>
            </a:r>
            <a:br>
              <a:rPr lang="en-US" dirty="0" smtClean="0">
                <a:solidFill>
                  <a:schemeClr val="bg1"/>
                </a:solidFill>
              </a:rPr>
            </a:br>
            <a:r>
              <a:rPr lang="en-US" dirty="0" smtClean="0">
                <a:solidFill>
                  <a:schemeClr val="bg1"/>
                </a:solidFill>
              </a:rPr>
              <a:t>Recognize, Differentiate, Think, Evaluate</a:t>
            </a:r>
            <a:endParaRPr lang="en-US" dirty="0">
              <a:solidFill>
                <a:schemeClr val="bg1"/>
              </a:solidFill>
            </a:endParaRPr>
          </a:p>
        </p:txBody>
      </p:sp>
      <p:sp>
        <p:nvSpPr>
          <p:cNvPr id="8" name="Rectangle 7"/>
          <p:cNvSpPr/>
          <p:nvPr/>
        </p:nvSpPr>
        <p:spPr>
          <a:xfrm>
            <a:off x="1419919" y="2590800"/>
            <a:ext cx="3550973" cy="175432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Gathering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Data</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9" name="Rectangle 8"/>
          <p:cNvSpPr/>
          <p:nvPr/>
        </p:nvSpPr>
        <p:spPr>
          <a:xfrm>
            <a:off x="6663465" y="2589074"/>
            <a:ext cx="4036682" cy="175432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Interpreting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Data</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5" name="Rectangle 4"/>
          <p:cNvSpPr/>
          <p:nvPr/>
        </p:nvSpPr>
        <p:spPr>
          <a:xfrm>
            <a:off x="4107223" y="5053171"/>
            <a:ext cx="3591048"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smtClean="0">
                <a:ln w="10160">
                  <a:solidFill>
                    <a:srgbClr val="9FDAFB"/>
                  </a:solidFill>
                  <a:prstDash val="solid"/>
                </a:ln>
                <a:solidFill>
                  <a:srgbClr val="FFFFFF"/>
                </a:solidFill>
                <a:effectLst>
                  <a:outerShdw blurRad="38100" dist="22860" dir="5400000" algn="tl" rotWithShape="0">
                    <a:srgbClr val="000000">
                      <a:alpha val="30000"/>
                    </a:srgbClr>
                  </a:outerShdw>
                </a:effectLst>
                <a:latin typeface="Century Gothic" panose="020B0502020202020204" pitchFamily="34" charset="0"/>
              </a:rPr>
              <a:t>Dinosaurs!</a:t>
            </a:r>
            <a:endPar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5711494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93225">
            <a:off x="7784836" y="3480281"/>
            <a:ext cx="3658651" cy="2743988"/>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30625">
            <a:off x="595065" y="706747"/>
            <a:ext cx="6252410" cy="4689307"/>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791522">
            <a:off x="6457783" y="1163889"/>
            <a:ext cx="3193716" cy="2395287"/>
          </a:xfrm>
          <a:prstGeom prst="rect">
            <a:avLst/>
          </a:prstGeom>
        </p:spPr>
      </p:pic>
    </p:spTree>
    <p:extLst>
      <p:ext uri="{BB962C8B-B14F-4D97-AF65-F5344CB8AC3E}">
        <p14:creationId xmlns:p14="http://schemas.microsoft.com/office/powerpoint/2010/main" val="14153994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Interpretations are affected by…</a:t>
            </a:r>
            <a:endParaRPr lang="en-US" dirty="0">
              <a:solidFill>
                <a:schemeClr val="bg1"/>
              </a:solidFill>
            </a:endParaRPr>
          </a:p>
        </p:txBody>
      </p:sp>
      <p:sp>
        <p:nvSpPr>
          <p:cNvPr id="4" name="Rectangle 3"/>
          <p:cNvSpPr/>
          <p:nvPr/>
        </p:nvSpPr>
        <p:spPr>
          <a:xfrm>
            <a:off x="4270821" y="2133600"/>
            <a:ext cx="3650358"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Worldview</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pic>
        <p:nvPicPr>
          <p:cNvPr id="5" name="Picture 4"/>
          <p:cNvPicPr>
            <a:picLocks noChangeAspect="1"/>
          </p:cNvPicPr>
          <p:nvPr/>
        </p:nvPicPr>
        <p:blipFill>
          <a:blip r:embed="rId3" cstate="print">
            <a:extLst>
              <a:ext uri="{BEBA8EAE-BF5A-486C-A8C5-ECC9F3942E4B}">
                <a14:imgProps xmlns:a14="http://schemas.microsoft.com/office/drawing/2010/main">
                  <a14:imgLayer r:embed="rId4">
                    <a14:imgEffect>
                      <a14:backgroundRemoval t="0" b="89807" l="0" r="100000"/>
                    </a14:imgEffect>
                  </a14:imgLayer>
                </a14:imgProps>
              </a:ext>
              <a:ext uri="{28A0092B-C50C-407E-A947-70E740481C1C}">
                <a14:useLocalDpi xmlns:a14="http://schemas.microsoft.com/office/drawing/2010/main" val="0"/>
              </a:ext>
            </a:extLst>
          </a:blip>
          <a:stretch>
            <a:fillRect/>
          </a:stretch>
        </p:blipFill>
        <p:spPr>
          <a:xfrm>
            <a:off x="1853183" y="909145"/>
            <a:ext cx="8485632" cy="5382768"/>
          </a:xfrm>
          <a:prstGeom prst="rect">
            <a:avLst/>
          </a:prstGeom>
        </p:spPr>
      </p:pic>
    </p:spTree>
    <p:extLst>
      <p:ext uri="{BB962C8B-B14F-4D97-AF65-F5344CB8AC3E}">
        <p14:creationId xmlns:p14="http://schemas.microsoft.com/office/powerpoint/2010/main" val="28346599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600200"/>
            <a:ext cx="5257800" cy="4724400"/>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6" name="Rectangle 5"/>
          <p:cNvSpPr/>
          <p:nvPr/>
        </p:nvSpPr>
        <p:spPr>
          <a:xfrm>
            <a:off x="6324600" y="1600200"/>
            <a:ext cx="5257800" cy="4724400"/>
          </a:xfrm>
          <a:prstGeom prst="rect">
            <a:avLst/>
          </a:prstGeom>
          <a:solidFill>
            <a:srgbClr val="CC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0" b="89807" l="0" r="100000"/>
                    </a14:imgEffect>
                  </a14:imgLayer>
                </a14:imgProps>
              </a:ext>
              <a:ext uri="{28A0092B-C50C-407E-A947-70E740481C1C}">
                <a14:useLocalDpi xmlns:a14="http://schemas.microsoft.com/office/drawing/2010/main" val="0"/>
              </a:ext>
            </a:extLst>
          </a:blip>
          <a:stretch>
            <a:fillRect/>
          </a:stretch>
        </p:blipFill>
        <p:spPr>
          <a:xfrm>
            <a:off x="4191000" y="329081"/>
            <a:ext cx="3432097" cy="2177113"/>
          </a:xfrm>
          <a:prstGeom prst="rect">
            <a:avLst/>
          </a:prstGeom>
        </p:spPr>
      </p:pic>
      <p:sp>
        <p:nvSpPr>
          <p:cNvPr id="7" name="Rectangle 6"/>
          <p:cNvSpPr/>
          <p:nvPr/>
        </p:nvSpPr>
        <p:spPr>
          <a:xfrm>
            <a:off x="607606" y="1600200"/>
            <a:ext cx="4690707"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Biblical Worldview</a:t>
            </a:r>
            <a:endParaRPr kumimoji="0" lang="en-US" sz="40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8" name="Rectangle 7"/>
          <p:cNvSpPr/>
          <p:nvPr/>
        </p:nvSpPr>
        <p:spPr>
          <a:xfrm>
            <a:off x="7662537" y="1554923"/>
            <a:ext cx="2821606"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Naturalism</a:t>
            </a:r>
            <a:endParaRPr kumimoji="0" lang="en-US" sz="40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4" name="Rectangle 3"/>
          <p:cNvSpPr/>
          <p:nvPr/>
        </p:nvSpPr>
        <p:spPr>
          <a:xfrm>
            <a:off x="7842073" y="2395154"/>
            <a:ext cx="2462534" cy="120032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Century Gothic" panose="020B0502020202020204" pitchFamily="34" charset="0"/>
                <a:ea typeface="+mn-ea"/>
                <a:cs typeface="+mn-cs"/>
              </a:rPr>
              <a:t>Nature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Century Gothic" panose="020B0502020202020204" pitchFamily="34" charset="0"/>
                <a:ea typeface="+mn-ea"/>
                <a:cs typeface="+mn-cs"/>
              </a:rPr>
              <a:t>&amp; Science</a:t>
            </a:r>
            <a:endPar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pitchFamily="34" charset="0"/>
              <a:ea typeface="+mn-ea"/>
              <a:cs typeface="+mn-cs"/>
            </a:endParaRPr>
          </a:p>
        </p:txBody>
      </p:sp>
      <p:sp>
        <p:nvSpPr>
          <p:cNvPr id="13" name="Rectangle 12"/>
          <p:cNvSpPr/>
          <p:nvPr/>
        </p:nvSpPr>
        <p:spPr>
          <a:xfrm>
            <a:off x="861266" y="2378876"/>
            <a:ext cx="4521034" cy="1200329"/>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Century Gothic" panose="020B0502020202020204" pitchFamily="34" charset="0"/>
                <a:ea typeface="+mn-ea"/>
                <a:cs typeface="+mn-cs"/>
              </a:rPr>
              <a:t>Nature, Science, &amp; the Supernatural</a:t>
            </a:r>
          </a:p>
        </p:txBody>
      </p:sp>
      <p:pic>
        <p:nvPicPr>
          <p:cNvPr id="14" name="Picture 13"/>
          <p:cNvPicPr>
            <a:picLocks noChangeAspect="1"/>
          </p:cNvPicPr>
          <p:nvPr/>
        </p:nvPicPr>
        <p:blipFill>
          <a:blip r:embed="rId6" cstate="print">
            <a:extLst>
              <a:ext uri="{BEBA8EAE-BF5A-486C-A8C5-ECC9F3942E4B}">
                <a14:imgProps xmlns:a14="http://schemas.microsoft.com/office/drawing/2010/main">
                  <a14:imgLayer r:embed="rId7">
                    <a14:imgEffect>
                      <a14:backgroundRemoval t="3457" b="96968" l="9991" r="89827"/>
                    </a14:imgEffect>
                  </a14:imgLayer>
                </a14:imgProps>
              </a:ext>
              <a:ext uri="{28A0092B-C50C-407E-A947-70E740481C1C}">
                <a14:useLocalDpi xmlns:a14="http://schemas.microsoft.com/office/drawing/2010/main" val="0"/>
              </a:ext>
            </a:extLst>
          </a:blip>
          <a:stretch>
            <a:fillRect/>
          </a:stretch>
        </p:blipFill>
        <p:spPr>
          <a:xfrm>
            <a:off x="8314257" y="3729027"/>
            <a:ext cx="1518163" cy="2275149"/>
          </a:xfrm>
          <a:prstGeom prst="rect">
            <a:avLst/>
          </a:prstGeom>
        </p:spPr>
      </p:pic>
      <p:pic>
        <p:nvPicPr>
          <p:cNvPr id="16" name="Picture 15"/>
          <p:cNvPicPr>
            <a:picLocks noChangeAspect="1"/>
          </p:cNvPicPr>
          <p:nvPr/>
        </p:nvPicPr>
        <p:blipFill>
          <a:blip r:embed="rId8"/>
          <a:stretch>
            <a:fillRect/>
          </a:stretch>
        </p:blipFill>
        <p:spPr>
          <a:xfrm>
            <a:off x="1828800" y="4067174"/>
            <a:ext cx="2398278" cy="1598853"/>
          </a:xfrm>
          <a:prstGeom prst="rect">
            <a:avLst/>
          </a:prstGeom>
        </p:spPr>
      </p:pic>
    </p:spTree>
    <p:custDataLst>
      <p:tags r:id="rId1"/>
    </p:custDataLst>
    <p:extLst>
      <p:ext uri="{BB962C8B-B14F-4D97-AF65-F5344CB8AC3E}">
        <p14:creationId xmlns:p14="http://schemas.microsoft.com/office/powerpoint/2010/main" val="2489828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p:bldP spid="8" grpId="0"/>
      <p:bldP spid="4" grpId="0"/>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600200"/>
            <a:ext cx="5257800" cy="4724400"/>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6" name="Rectangle 5"/>
          <p:cNvSpPr/>
          <p:nvPr/>
        </p:nvSpPr>
        <p:spPr>
          <a:xfrm>
            <a:off x="6324600" y="1600200"/>
            <a:ext cx="5257800" cy="4724400"/>
          </a:xfrm>
          <a:prstGeom prst="rect">
            <a:avLst/>
          </a:prstGeom>
          <a:solidFill>
            <a:srgbClr val="CC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0" b="89807" l="0" r="100000"/>
                    </a14:imgEffect>
                  </a14:imgLayer>
                </a14:imgProps>
              </a:ext>
              <a:ext uri="{28A0092B-C50C-407E-A947-70E740481C1C}">
                <a14:useLocalDpi xmlns:a14="http://schemas.microsoft.com/office/drawing/2010/main" val="0"/>
              </a:ext>
            </a:extLst>
          </a:blip>
          <a:stretch>
            <a:fillRect/>
          </a:stretch>
        </p:blipFill>
        <p:spPr>
          <a:xfrm>
            <a:off x="4191000" y="329081"/>
            <a:ext cx="3432097" cy="2177113"/>
          </a:xfrm>
          <a:prstGeom prst="rect">
            <a:avLst/>
          </a:prstGeom>
        </p:spPr>
      </p:pic>
      <p:sp>
        <p:nvSpPr>
          <p:cNvPr id="7" name="Rectangle 6"/>
          <p:cNvSpPr/>
          <p:nvPr/>
        </p:nvSpPr>
        <p:spPr>
          <a:xfrm>
            <a:off x="607606" y="1600200"/>
            <a:ext cx="4690707"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Biblical Worldview</a:t>
            </a:r>
            <a:endParaRPr kumimoji="0" lang="en-US" sz="40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8" name="Rectangle 7"/>
          <p:cNvSpPr/>
          <p:nvPr/>
        </p:nvSpPr>
        <p:spPr>
          <a:xfrm>
            <a:off x="7662537" y="1554923"/>
            <a:ext cx="2821606"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Naturalism</a:t>
            </a:r>
            <a:endParaRPr kumimoji="0" lang="en-US" sz="4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2" name="Rectangle 1"/>
          <p:cNvSpPr/>
          <p:nvPr/>
        </p:nvSpPr>
        <p:spPr>
          <a:xfrm>
            <a:off x="1093843" y="5366403"/>
            <a:ext cx="3999813"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Data from senses</a:t>
            </a:r>
            <a:endParaRPr kumimoji="0" lang="en-US" sz="36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9" name="Rectangle 8"/>
          <p:cNvSpPr/>
          <p:nvPr/>
        </p:nvSpPr>
        <p:spPr>
          <a:xfrm>
            <a:off x="6953593" y="5330134"/>
            <a:ext cx="3999813"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Data from senses</a:t>
            </a:r>
            <a:endParaRPr kumimoji="0" lang="en-US" sz="36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10" name="Rectangle 9"/>
          <p:cNvSpPr/>
          <p:nvPr/>
        </p:nvSpPr>
        <p:spPr>
          <a:xfrm>
            <a:off x="1558881" y="3533725"/>
            <a:ext cx="3063659" cy="120032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Natural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explanations</a:t>
            </a:r>
            <a:endParaRPr kumimoji="0" lang="en-US" sz="36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11" name="Rectangle 10"/>
          <p:cNvSpPr/>
          <p:nvPr/>
        </p:nvSpPr>
        <p:spPr>
          <a:xfrm>
            <a:off x="7541511" y="3505200"/>
            <a:ext cx="3063659" cy="120032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Natural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explanations</a:t>
            </a:r>
            <a:endParaRPr kumimoji="0" lang="en-US" sz="36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pic>
        <p:nvPicPr>
          <p:cNvPr id="12" name="Picture 11"/>
          <p:cNvPicPr>
            <a:picLocks noChangeAspect="1"/>
          </p:cNvPicPr>
          <p:nvPr/>
        </p:nvPicPr>
        <p:blipFill>
          <a:blip r:embed="rId6" cstate="print">
            <a:extLst>
              <a:ext uri="{BEBA8EAE-BF5A-486C-A8C5-ECC9F3942E4B}">
                <a14:imgProps xmlns:a14="http://schemas.microsoft.com/office/drawing/2010/main">
                  <a14:imgLayer r:embed="rId7">
                    <a14:imgEffect>
                      <a14:backgroundRemoval t="3457" b="96968" l="9991" r="89827"/>
                    </a14:imgEffect>
                  </a14:imgLayer>
                </a14:imgProps>
              </a:ext>
              <a:ext uri="{28A0092B-C50C-407E-A947-70E740481C1C}">
                <a14:useLocalDpi xmlns:a14="http://schemas.microsoft.com/office/drawing/2010/main" val="0"/>
              </a:ext>
            </a:extLst>
          </a:blip>
          <a:stretch>
            <a:fillRect/>
          </a:stretch>
        </p:blipFill>
        <p:spPr>
          <a:xfrm>
            <a:off x="4995337" y="2566913"/>
            <a:ext cx="2173376" cy="3257064"/>
          </a:xfrm>
          <a:prstGeom prst="rect">
            <a:avLst/>
          </a:prstGeom>
        </p:spPr>
      </p:pic>
    </p:spTree>
    <p:custDataLst>
      <p:tags r:id="rId1"/>
    </p:custDataLst>
    <p:extLst>
      <p:ext uri="{BB962C8B-B14F-4D97-AF65-F5344CB8AC3E}">
        <p14:creationId xmlns:p14="http://schemas.microsoft.com/office/powerpoint/2010/main" val="3661860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up)">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up)">
                                      <p:cBhvr>
                                        <p:cTn id="19" dur="500"/>
                                        <p:tgtEl>
                                          <p:spTgt spid="2"/>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600200"/>
            <a:ext cx="5257800" cy="4724400"/>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6" name="Rectangle 5"/>
          <p:cNvSpPr/>
          <p:nvPr/>
        </p:nvSpPr>
        <p:spPr>
          <a:xfrm>
            <a:off x="6324600" y="1600200"/>
            <a:ext cx="5257800" cy="4724400"/>
          </a:xfrm>
          <a:prstGeom prst="rect">
            <a:avLst/>
          </a:prstGeom>
          <a:solidFill>
            <a:srgbClr val="CC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0" b="89807" l="0" r="100000"/>
                    </a14:imgEffect>
                  </a14:imgLayer>
                </a14:imgProps>
              </a:ext>
              <a:ext uri="{28A0092B-C50C-407E-A947-70E740481C1C}">
                <a14:useLocalDpi xmlns:a14="http://schemas.microsoft.com/office/drawing/2010/main" val="0"/>
              </a:ext>
            </a:extLst>
          </a:blip>
          <a:stretch>
            <a:fillRect/>
          </a:stretch>
        </p:blipFill>
        <p:spPr>
          <a:xfrm>
            <a:off x="4191000" y="329081"/>
            <a:ext cx="3432097" cy="2177113"/>
          </a:xfrm>
          <a:prstGeom prst="rect">
            <a:avLst/>
          </a:prstGeom>
        </p:spPr>
      </p:pic>
      <p:sp>
        <p:nvSpPr>
          <p:cNvPr id="7" name="Rectangle 6"/>
          <p:cNvSpPr/>
          <p:nvPr/>
        </p:nvSpPr>
        <p:spPr>
          <a:xfrm>
            <a:off x="607606" y="1600200"/>
            <a:ext cx="4690707"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Biblical Worldview</a:t>
            </a:r>
            <a:endParaRPr kumimoji="0" lang="en-US" sz="40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8" name="Rectangle 7"/>
          <p:cNvSpPr/>
          <p:nvPr/>
        </p:nvSpPr>
        <p:spPr>
          <a:xfrm>
            <a:off x="7662537" y="1554923"/>
            <a:ext cx="2821606"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Naturalism</a:t>
            </a:r>
            <a:endParaRPr kumimoji="0" lang="en-US" sz="40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9" name="Rectangle 8"/>
          <p:cNvSpPr/>
          <p:nvPr/>
        </p:nvSpPr>
        <p:spPr>
          <a:xfrm>
            <a:off x="1017172" y="2761650"/>
            <a:ext cx="3871573" cy="1815882"/>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9FDAFB"/>
                  </a:outerShdw>
                </a:effectLst>
                <a:uLnTx/>
                <a:uFillTx/>
                <a:latin typeface="Century Gothic" panose="020B0502020202020204" pitchFamily="34" charset="0"/>
                <a:ea typeface="+mn-ea"/>
                <a:cs typeface="+mn-cs"/>
              </a:rPr>
              <a:t>WILL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Consider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Divine Intervention</a:t>
            </a:r>
            <a:endParaRPr kumimoji="0" lang="en-US" sz="32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10" name="Rectangle 9"/>
          <p:cNvSpPr/>
          <p:nvPr/>
        </p:nvSpPr>
        <p:spPr>
          <a:xfrm>
            <a:off x="7017713" y="2761649"/>
            <a:ext cx="3871573" cy="1815882"/>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9FDAFB"/>
                  </a:outerShdw>
                </a:effectLst>
                <a:uLnTx/>
                <a:uFillTx/>
                <a:latin typeface="Century Gothic" panose="020B0502020202020204" pitchFamily="34" charset="0"/>
                <a:ea typeface="+mn-ea"/>
                <a:cs typeface="+mn-cs"/>
              </a:rPr>
              <a:t>Will NOT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Consider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Divine Intervention</a:t>
            </a:r>
            <a:endParaRPr kumimoji="0" lang="en-US" sz="32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Tree>
    <p:custDataLst>
      <p:tags r:id="rId1"/>
    </p:custDataLst>
    <p:extLst>
      <p:ext uri="{BB962C8B-B14F-4D97-AF65-F5344CB8AC3E}">
        <p14:creationId xmlns:p14="http://schemas.microsoft.com/office/powerpoint/2010/main" val="4273805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32017" y="533400"/>
            <a:ext cx="1790875"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Data</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4" name="Rectangle 3"/>
          <p:cNvSpPr/>
          <p:nvPr/>
        </p:nvSpPr>
        <p:spPr>
          <a:xfrm>
            <a:off x="845402" y="5291528"/>
            <a:ext cx="10564110"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Same pattern of bone structure</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1564445"/>
            <a:ext cx="9410885" cy="3727083"/>
          </a:xfrm>
          <a:prstGeom prst="rect">
            <a:avLst/>
          </a:prstGeom>
          <a:solidFill>
            <a:schemeClr val="accent1"/>
          </a:solidFill>
        </p:spPr>
      </p:pic>
    </p:spTree>
    <p:custDataLst>
      <p:tags r:id="rId1"/>
    </p:custDataLst>
    <p:extLst>
      <p:ext uri="{BB962C8B-B14F-4D97-AF65-F5344CB8AC3E}">
        <p14:creationId xmlns:p14="http://schemas.microsoft.com/office/powerpoint/2010/main" val="6627929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600200"/>
            <a:ext cx="5257800" cy="4724400"/>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6" name="Rectangle 5"/>
          <p:cNvSpPr/>
          <p:nvPr/>
        </p:nvSpPr>
        <p:spPr>
          <a:xfrm>
            <a:off x="6324600" y="1600200"/>
            <a:ext cx="5257800" cy="4724400"/>
          </a:xfrm>
          <a:prstGeom prst="rect">
            <a:avLst/>
          </a:prstGeom>
          <a:solidFill>
            <a:srgbClr val="CC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0" b="89807" l="0" r="100000"/>
                    </a14:imgEffect>
                  </a14:imgLayer>
                </a14:imgProps>
              </a:ext>
              <a:ext uri="{28A0092B-C50C-407E-A947-70E740481C1C}">
                <a14:useLocalDpi xmlns:a14="http://schemas.microsoft.com/office/drawing/2010/main" val="0"/>
              </a:ext>
            </a:extLst>
          </a:blip>
          <a:stretch>
            <a:fillRect/>
          </a:stretch>
        </p:blipFill>
        <p:spPr>
          <a:xfrm>
            <a:off x="4191000" y="329081"/>
            <a:ext cx="3432097" cy="2177113"/>
          </a:xfrm>
          <a:prstGeom prst="rect">
            <a:avLst/>
          </a:prstGeom>
        </p:spPr>
      </p:pic>
      <p:sp>
        <p:nvSpPr>
          <p:cNvPr id="7" name="Rectangle 6"/>
          <p:cNvSpPr/>
          <p:nvPr/>
        </p:nvSpPr>
        <p:spPr>
          <a:xfrm>
            <a:off x="607606" y="1600200"/>
            <a:ext cx="4690707"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Biblical Worldview</a:t>
            </a:r>
            <a:endParaRPr kumimoji="0" lang="en-US" sz="40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8" name="Rectangle 7"/>
          <p:cNvSpPr/>
          <p:nvPr/>
        </p:nvSpPr>
        <p:spPr>
          <a:xfrm>
            <a:off x="7662537" y="1554923"/>
            <a:ext cx="2821606"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Naturalism</a:t>
            </a:r>
            <a:endParaRPr kumimoji="0" lang="en-US" sz="4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2" name="Rectangle 1"/>
          <p:cNvSpPr/>
          <p:nvPr/>
        </p:nvSpPr>
        <p:spPr>
          <a:xfrm>
            <a:off x="8298721" y="3085236"/>
            <a:ext cx="2978700" cy="15696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Common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ancestor</a:t>
            </a:r>
            <a:endParaRPr kumimoji="0" lang="en-US" sz="48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12" name="Rectangle 11"/>
          <p:cNvSpPr/>
          <p:nvPr/>
        </p:nvSpPr>
        <p:spPr>
          <a:xfrm>
            <a:off x="1042774" y="3085236"/>
            <a:ext cx="2707793" cy="15696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Effective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design</a:t>
            </a:r>
            <a:endParaRPr kumimoji="0" lang="en-US" sz="48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4" name="Rectangle 3"/>
          <p:cNvSpPr/>
          <p:nvPr/>
        </p:nvSpPr>
        <p:spPr>
          <a:xfrm>
            <a:off x="3747819" y="183738"/>
            <a:ext cx="4689104"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Interpretation</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41621" y="2963291"/>
            <a:ext cx="4501497" cy="1782771"/>
          </a:xfrm>
          <a:prstGeom prst="rect">
            <a:avLst/>
          </a:prstGeom>
          <a:solidFill>
            <a:schemeClr val="accent1"/>
          </a:solidFill>
        </p:spPr>
      </p:pic>
    </p:spTree>
    <p:custDataLst>
      <p:tags r:id="rId1"/>
    </p:custDataLst>
    <p:extLst>
      <p:ext uri="{BB962C8B-B14F-4D97-AF65-F5344CB8AC3E}">
        <p14:creationId xmlns:p14="http://schemas.microsoft.com/office/powerpoint/2010/main" val="1670050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500"/>
                            </p:stCondLst>
                            <p:childTnLst>
                              <p:par>
                                <p:cTn id="17" presetID="22" presetClass="entr" presetSubtype="1" fill="hold" grpId="0" nodeType="afterEffect">
                                  <p:stCondLst>
                                    <p:cond delay="500"/>
                                  </p:stCondLst>
                                  <p:childTnLst>
                                    <p:set>
                                      <p:cBhvr>
                                        <p:cTn id="18" dur="1" fill="hold">
                                          <p:stCondLst>
                                            <p:cond delay="0"/>
                                          </p:stCondLst>
                                        </p:cTn>
                                        <p:tgtEl>
                                          <p:spTgt spid="2"/>
                                        </p:tgtEl>
                                        <p:attrNameLst>
                                          <p:attrName>style.visibility</p:attrName>
                                        </p:attrNameLst>
                                      </p:cBhvr>
                                      <p:to>
                                        <p:strVal val="visible"/>
                                      </p:to>
                                    </p:set>
                                    <p:animEffect transition="in" filter="wipe(up)">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par>
                          <p:cTn id="28" fill="hold">
                            <p:stCondLst>
                              <p:cond delay="500"/>
                            </p:stCondLst>
                            <p:childTnLst>
                              <p:par>
                                <p:cTn id="29" presetID="22" presetClass="entr" presetSubtype="1" fill="hold" grpId="0" nodeType="afterEffect">
                                  <p:stCondLst>
                                    <p:cond delay="500"/>
                                  </p:stCondLst>
                                  <p:childTnLst>
                                    <p:set>
                                      <p:cBhvr>
                                        <p:cTn id="30" dur="1" fill="hold">
                                          <p:stCondLst>
                                            <p:cond delay="0"/>
                                          </p:stCondLst>
                                        </p:cTn>
                                        <p:tgtEl>
                                          <p:spTgt spid="12"/>
                                        </p:tgtEl>
                                        <p:attrNameLst>
                                          <p:attrName>style.visibility</p:attrName>
                                        </p:attrNameLst>
                                      </p:cBhvr>
                                      <p:to>
                                        <p:strVal val="visible"/>
                                      </p:to>
                                    </p:set>
                                    <p:animEffect transition="in" filter="wipe(up)">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p:bldP spid="8" grpId="0"/>
      <p:bldP spid="2" grpId="0"/>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600200"/>
            <a:ext cx="5257800" cy="4724400"/>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6" name="Rectangle 5"/>
          <p:cNvSpPr/>
          <p:nvPr/>
        </p:nvSpPr>
        <p:spPr>
          <a:xfrm>
            <a:off x="6324600" y="1600200"/>
            <a:ext cx="5257800" cy="4724400"/>
          </a:xfrm>
          <a:prstGeom prst="rect">
            <a:avLst/>
          </a:prstGeom>
          <a:solidFill>
            <a:srgbClr val="CC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0" b="89807" l="0" r="100000"/>
                    </a14:imgEffect>
                  </a14:imgLayer>
                </a14:imgProps>
              </a:ext>
              <a:ext uri="{28A0092B-C50C-407E-A947-70E740481C1C}">
                <a14:useLocalDpi xmlns:a14="http://schemas.microsoft.com/office/drawing/2010/main" val="0"/>
              </a:ext>
            </a:extLst>
          </a:blip>
          <a:stretch>
            <a:fillRect/>
          </a:stretch>
        </p:blipFill>
        <p:spPr>
          <a:xfrm>
            <a:off x="4191000" y="329081"/>
            <a:ext cx="3432097" cy="2177113"/>
          </a:xfrm>
          <a:prstGeom prst="rect">
            <a:avLst/>
          </a:prstGeom>
        </p:spPr>
      </p:pic>
      <p:sp>
        <p:nvSpPr>
          <p:cNvPr id="7" name="Rectangle 6"/>
          <p:cNvSpPr/>
          <p:nvPr/>
        </p:nvSpPr>
        <p:spPr>
          <a:xfrm>
            <a:off x="607606" y="1600200"/>
            <a:ext cx="4690707"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Biblical Worldview</a:t>
            </a:r>
            <a:endParaRPr kumimoji="0" lang="en-US" sz="40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8" name="Rectangle 7"/>
          <p:cNvSpPr/>
          <p:nvPr/>
        </p:nvSpPr>
        <p:spPr>
          <a:xfrm>
            <a:off x="7662537" y="1554923"/>
            <a:ext cx="2821606"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Naturalism</a:t>
            </a:r>
            <a:endParaRPr kumimoji="0" lang="en-US" sz="4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2" name="Rectangle 1"/>
          <p:cNvSpPr/>
          <p:nvPr/>
        </p:nvSpPr>
        <p:spPr>
          <a:xfrm>
            <a:off x="8298721" y="3085236"/>
            <a:ext cx="2978700" cy="15696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Common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ancestor</a:t>
            </a:r>
            <a:endParaRPr kumimoji="0" lang="en-US" sz="48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12" name="Rectangle 11"/>
          <p:cNvSpPr/>
          <p:nvPr/>
        </p:nvSpPr>
        <p:spPr>
          <a:xfrm>
            <a:off x="1042774" y="3085236"/>
            <a:ext cx="2707793" cy="15696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Effective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design</a:t>
            </a:r>
            <a:endParaRPr kumimoji="0" lang="en-US" sz="48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4" name="Rectangle 3"/>
          <p:cNvSpPr/>
          <p:nvPr/>
        </p:nvSpPr>
        <p:spPr>
          <a:xfrm>
            <a:off x="3747819" y="183738"/>
            <a:ext cx="4689104"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Interpretation</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41621" y="2963291"/>
            <a:ext cx="4501497" cy="1782771"/>
          </a:xfrm>
          <a:prstGeom prst="rect">
            <a:avLst/>
          </a:prstGeom>
          <a:solidFill>
            <a:schemeClr val="accent1"/>
          </a:solidFill>
        </p:spPr>
      </p:pic>
    </p:spTree>
    <p:custDataLst>
      <p:tags r:id="rId1"/>
    </p:custDataLst>
    <p:extLst>
      <p:ext uri="{BB962C8B-B14F-4D97-AF65-F5344CB8AC3E}">
        <p14:creationId xmlns:p14="http://schemas.microsoft.com/office/powerpoint/2010/main" val="3677620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Can you tell the difference?</a:t>
            </a:r>
            <a:endParaRPr lang="en-US" dirty="0">
              <a:solidFill>
                <a:schemeClr val="bg1"/>
              </a:solidFill>
            </a:endParaRPr>
          </a:p>
        </p:txBody>
      </p:sp>
      <p:sp>
        <p:nvSpPr>
          <p:cNvPr id="3" name="Content Placeholder 2"/>
          <p:cNvSpPr>
            <a:spLocks noGrp="1"/>
          </p:cNvSpPr>
          <p:nvPr>
            <p:ph sz="half" idx="1"/>
          </p:nvPr>
        </p:nvSpPr>
        <p:spPr/>
        <p:txBody>
          <a:bodyPr>
            <a:normAutofit/>
          </a:bodyPr>
          <a:lstStyle/>
          <a:p>
            <a:r>
              <a:rPr lang="en-US" dirty="0">
                <a:solidFill>
                  <a:schemeClr val="bg1"/>
                </a:solidFill>
              </a:rPr>
              <a:t>Dinosaur fossils appear </a:t>
            </a:r>
            <a:r>
              <a:rPr lang="en-US" dirty="0" smtClean="0">
                <a:solidFill>
                  <a:schemeClr val="bg1"/>
                </a:solidFill>
              </a:rPr>
              <a:t>in </a:t>
            </a:r>
            <a:r>
              <a:rPr lang="en-US" dirty="0">
                <a:solidFill>
                  <a:schemeClr val="bg1"/>
                </a:solidFill>
              </a:rPr>
              <a:t>the Mesozoic </a:t>
            </a:r>
            <a:r>
              <a:rPr lang="en-US" dirty="0" smtClean="0">
                <a:solidFill>
                  <a:schemeClr val="bg1"/>
                </a:solidFill>
              </a:rPr>
              <a:t>layers</a:t>
            </a:r>
          </a:p>
          <a:p>
            <a:endParaRPr lang="en-US" dirty="0"/>
          </a:p>
          <a:p>
            <a:endParaRPr lang="en-US" dirty="0"/>
          </a:p>
        </p:txBody>
      </p:sp>
      <p:sp>
        <p:nvSpPr>
          <p:cNvPr id="4" name="Content Placeholder 3"/>
          <p:cNvSpPr>
            <a:spLocks noGrp="1"/>
          </p:cNvSpPr>
          <p:nvPr>
            <p:ph sz="half" idx="2"/>
          </p:nvPr>
        </p:nvSpPr>
        <p:spPr/>
        <p:txBody>
          <a:bodyPr>
            <a:normAutofit/>
          </a:bodyPr>
          <a:lstStyle/>
          <a:p>
            <a:r>
              <a:rPr lang="en-US" dirty="0">
                <a:solidFill>
                  <a:schemeClr val="bg1"/>
                </a:solidFill>
              </a:rPr>
              <a:t>Dinosaurs did not exist until </a:t>
            </a:r>
            <a:r>
              <a:rPr lang="en-US" dirty="0" smtClean="0">
                <a:solidFill>
                  <a:schemeClr val="bg1"/>
                </a:solidFill>
              </a:rPr>
              <a:t>after the </a:t>
            </a:r>
            <a:r>
              <a:rPr lang="en-US" dirty="0">
                <a:solidFill>
                  <a:schemeClr val="bg1"/>
                </a:solidFill>
              </a:rPr>
              <a:t>Permian layers were deposited</a:t>
            </a:r>
          </a:p>
          <a:p>
            <a:pPr marL="0" indent="0">
              <a:buNone/>
            </a:pPr>
            <a:r>
              <a:rPr lang="en-US" dirty="0" smtClean="0">
                <a:solidFill>
                  <a:schemeClr val="bg1"/>
                </a:solidFill>
              </a:rPr>
              <a:t> </a:t>
            </a:r>
          </a:p>
        </p:txBody>
      </p:sp>
      <p:pic>
        <p:nvPicPr>
          <p:cNvPr id="5" name="Picture 4"/>
          <p:cNvPicPr>
            <a:picLocks noChangeAspect="1"/>
          </p:cNvPicPr>
          <p:nvPr/>
        </p:nvPicPr>
        <p:blipFill>
          <a:blip r:embed="rId4"/>
          <a:stretch>
            <a:fillRect/>
          </a:stretch>
        </p:blipFill>
        <p:spPr>
          <a:xfrm>
            <a:off x="1393684" y="2895600"/>
            <a:ext cx="3357543" cy="2895599"/>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187" b="98507" l="0" r="100000"/>
                    </a14:imgEffect>
                  </a14:imgLayer>
                </a14:imgProps>
              </a:ext>
            </a:extLst>
          </a:blip>
          <a:stretch>
            <a:fillRect/>
          </a:stretch>
        </p:blipFill>
        <p:spPr>
          <a:xfrm>
            <a:off x="3072455" y="3381134"/>
            <a:ext cx="889945" cy="809865"/>
          </a:xfrm>
          <a:prstGeom prst="rect">
            <a:avLst/>
          </a:prstGeom>
        </p:spPr>
      </p:pic>
      <p:sp>
        <p:nvSpPr>
          <p:cNvPr id="7" name="Rectangle 6"/>
          <p:cNvSpPr/>
          <p:nvPr/>
        </p:nvSpPr>
        <p:spPr>
          <a:xfrm>
            <a:off x="2177018" y="5688368"/>
            <a:ext cx="1790875"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Data</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
        <p:nvSpPr>
          <p:cNvPr id="8" name="Rectangle 7"/>
          <p:cNvSpPr/>
          <p:nvPr/>
        </p:nvSpPr>
        <p:spPr>
          <a:xfrm>
            <a:off x="6327755" y="3124200"/>
            <a:ext cx="4689104"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rPr>
              <a:t>Interpretation</a:t>
            </a:r>
            <a:endParaRPr kumimoji="0" lang="en-US" sz="5400" b="1" i="0" u="none" strike="noStrike" kern="1200" cap="none" spc="0" normalizeH="0" baseline="0" noProof="0" dirty="0">
              <a:ln w="10160">
                <a:solidFill>
                  <a:srgbClr val="9FDAFB"/>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pitchFamily="34" charset="0"/>
              <a:ea typeface="+mn-ea"/>
              <a:cs typeface="+mn-cs"/>
            </a:endParaRPr>
          </a:p>
        </p:txBody>
      </p:sp>
    </p:spTree>
    <p:custDataLst>
      <p:tags r:id="rId1"/>
    </p:custDataLst>
    <p:extLst>
      <p:ext uri="{BB962C8B-B14F-4D97-AF65-F5344CB8AC3E}">
        <p14:creationId xmlns:p14="http://schemas.microsoft.com/office/powerpoint/2010/main" val="8224010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283918" y="395006"/>
            <a:ext cx="9639301" cy="3766405"/>
          </a:xfrm>
          <a:prstGeom prst="rect">
            <a:avLst/>
          </a:prstGeom>
        </p:spPr>
      </p:pic>
      <p:pic>
        <p:nvPicPr>
          <p:cNvPr id="2" name="Picture 1"/>
          <p:cNvPicPr>
            <a:picLocks noChangeAspect="1"/>
          </p:cNvPicPr>
          <p:nvPr/>
        </p:nvPicPr>
        <p:blipFill>
          <a:blip r:embed="rId4"/>
          <a:stretch>
            <a:fillRect/>
          </a:stretch>
        </p:blipFill>
        <p:spPr>
          <a:xfrm>
            <a:off x="2514324" y="3888160"/>
            <a:ext cx="7133946" cy="2493083"/>
          </a:xfrm>
          <a:prstGeom prst="rect">
            <a:avLst/>
          </a:prstGeom>
          <a:ln>
            <a:solidFill>
              <a:schemeClr val="tx1"/>
            </a:solidFill>
          </a:ln>
        </p:spPr>
      </p:pic>
    </p:spTree>
    <p:extLst>
      <p:ext uri="{BB962C8B-B14F-4D97-AF65-F5344CB8AC3E}">
        <p14:creationId xmlns:p14="http://schemas.microsoft.com/office/powerpoint/2010/main" val="378132927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and Interpretation</a:t>
            </a:r>
            <a:endParaRPr lang="en-US" dirty="0"/>
          </a:p>
        </p:txBody>
      </p:sp>
      <p:sp>
        <p:nvSpPr>
          <p:cNvPr id="4" name="Oval 3"/>
          <p:cNvSpPr/>
          <p:nvPr/>
        </p:nvSpPr>
        <p:spPr>
          <a:xfrm>
            <a:off x="389975" y="2756647"/>
            <a:ext cx="2353236" cy="15464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Data: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Bones, Teeth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Eggs, Tracks,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e</a:t>
            </a: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tc.</a:t>
            </a: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5" name="Rectangle 4"/>
          <p:cNvSpPr/>
          <p:nvPr/>
        </p:nvSpPr>
        <p:spPr>
          <a:xfrm>
            <a:off x="5735174" y="3012147"/>
            <a:ext cx="1896039" cy="1021977"/>
          </a:xfrm>
          <a:prstGeom prst="rect">
            <a:avLst/>
          </a:prstGeom>
          <a:solidFill>
            <a:schemeClr val="accent5"/>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Physical characteristics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(size, legs, teeth)</a:t>
            </a:r>
            <a:endParaRPr kumimoji="0" lang="en-US" sz="14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7" name="Rectangle 6"/>
          <p:cNvSpPr/>
          <p:nvPr/>
        </p:nvSpPr>
        <p:spPr>
          <a:xfrm>
            <a:off x="8240815" y="2998697"/>
            <a:ext cx="1313329" cy="1021977"/>
          </a:xfrm>
          <a:prstGeom prst="rect">
            <a:avLst/>
          </a:prstGeom>
          <a:solidFill>
            <a:srgbClr val="FF99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Behaviors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8" name="Rectangle 7"/>
          <p:cNvSpPr/>
          <p:nvPr/>
        </p:nvSpPr>
        <p:spPr>
          <a:xfrm>
            <a:off x="3310208" y="2998696"/>
            <a:ext cx="1806398" cy="1021977"/>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Remains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rPr>
              <a:t>p</a:t>
            </a: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reviously living</a:t>
            </a: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9" name="Rectangle 8"/>
          <p:cNvSpPr/>
          <p:nvPr/>
        </p:nvSpPr>
        <p:spPr>
          <a:xfrm>
            <a:off x="10183913" y="3012146"/>
            <a:ext cx="1313329" cy="1021977"/>
          </a:xfrm>
          <a:prstGeom prst="rect">
            <a:avLst/>
          </a:prstGeom>
          <a:solidFill>
            <a:srgbClr val="CC99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Origin &amp; Demise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ight Arrow 9"/>
          <p:cNvSpPr/>
          <p:nvPr/>
        </p:nvSpPr>
        <p:spPr>
          <a:xfrm>
            <a:off x="9708776" y="3348318"/>
            <a:ext cx="369795" cy="36307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 name="Right Arrow 10"/>
          <p:cNvSpPr/>
          <p:nvPr/>
        </p:nvSpPr>
        <p:spPr>
          <a:xfrm>
            <a:off x="7793689" y="3348318"/>
            <a:ext cx="369795" cy="36307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Right Arrow 11"/>
          <p:cNvSpPr/>
          <p:nvPr/>
        </p:nvSpPr>
        <p:spPr>
          <a:xfrm>
            <a:off x="5271238" y="3328149"/>
            <a:ext cx="369795" cy="36307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 name="Right Arrow 12"/>
          <p:cNvSpPr/>
          <p:nvPr/>
        </p:nvSpPr>
        <p:spPr>
          <a:xfrm>
            <a:off x="2897843" y="3348318"/>
            <a:ext cx="369795" cy="36307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4" name="Rectangle 13"/>
          <p:cNvSpPr/>
          <p:nvPr/>
        </p:nvSpPr>
        <p:spPr>
          <a:xfrm>
            <a:off x="3267638" y="2279276"/>
            <a:ext cx="8283386" cy="4168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INTERPRETATIONS</a:t>
            </a:r>
            <a:endPar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5" name="Rectangle 14"/>
          <p:cNvSpPr/>
          <p:nvPr/>
        </p:nvSpPr>
        <p:spPr>
          <a:xfrm>
            <a:off x="3267638" y="4323233"/>
            <a:ext cx="8283386" cy="4168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More evidence needed </a:t>
            </a:r>
            <a:endPar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6" name="Right Arrow 15"/>
          <p:cNvSpPr/>
          <p:nvPr/>
        </p:nvSpPr>
        <p:spPr>
          <a:xfrm>
            <a:off x="9338981" y="4350127"/>
            <a:ext cx="369795" cy="36307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ight Arrow 16"/>
          <p:cNvSpPr/>
          <p:nvPr/>
        </p:nvSpPr>
        <p:spPr>
          <a:xfrm>
            <a:off x="9847735" y="4363571"/>
            <a:ext cx="369795" cy="36307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8" name="Right Arrow 17"/>
          <p:cNvSpPr/>
          <p:nvPr/>
        </p:nvSpPr>
        <p:spPr>
          <a:xfrm>
            <a:off x="10356478" y="4363571"/>
            <a:ext cx="369795" cy="36307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50813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Dinosaurs: Data and Interpretation</a:t>
            </a:r>
            <a:endParaRPr lang="en-US" dirty="0"/>
          </a:p>
        </p:txBody>
      </p:sp>
      <p:sp>
        <p:nvSpPr>
          <p:cNvPr id="3" name="Content Placeholder 2"/>
          <p:cNvSpPr>
            <a:spLocks noGrp="1"/>
          </p:cNvSpPr>
          <p:nvPr>
            <p:ph idx="1"/>
          </p:nvPr>
        </p:nvSpPr>
        <p:spPr/>
        <p:txBody>
          <a:bodyPr>
            <a:normAutofit/>
          </a:bodyPr>
          <a:lstStyle/>
          <a:p>
            <a:pPr marL="0" indent="0">
              <a:buNone/>
            </a:pPr>
            <a:r>
              <a:rPr lang="en-US" sz="3000" dirty="0"/>
              <a:t>Kids love dinosaurs, and they provide a perfect opportunity to help students understand the difference between data and interpretation and examine the evidence through the lens of a biblical worldview.  Learn how to do this with your students, and learn about free resources available to supplement specific </a:t>
            </a:r>
            <a:r>
              <a:rPr lang="en-US" sz="3000" i="1" dirty="0"/>
              <a:t>ByDesign</a:t>
            </a:r>
            <a:r>
              <a:rPr lang="en-US" sz="3000" dirty="0"/>
              <a:t> lessons</a:t>
            </a:r>
            <a:r>
              <a:rPr lang="en-US" sz="3000" dirty="0" smtClean="0"/>
              <a:t>.</a:t>
            </a:r>
            <a:endParaRPr lang="en-US" sz="3000" dirty="0"/>
          </a:p>
          <a:p>
            <a:pPr marL="0" indent="0">
              <a:buNone/>
            </a:pPr>
            <a:r>
              <a:rPr lang="en-US" dirty="0" smtClean="0"/>
              <a:t>(</a:t>
            </a:r>
            <a:r>
              <a:rPr lang="en-US" dirty="0"/>
              <a:t>Grades 4 &amp; 6 and Multigrade Cycle 2</a:t>
            </a:r>
            <a:r>
              <a:rPr lang="en-US" dirty="0" smtClean="0"/>
              <a:t>)</a:t>
            </a:r>
            <a:endParaRPr lang="en-US" dirty="0"/>
          </a:p>
        </p:txBody>
      </p:sp>
    </p:spTree>
    <p:extLst>
      <p:ext uri="{BB962C8B-B14F-4D97-AF65-F5344CB8AC3E}">
        <p14:creationId xmlns:p14="http://schemas.microsoft.com/office/powerpoint/2010/main" val="37428642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109912" y="1747837"/>
            <a:ext cx="5972175" cy="3362325"/>
          </a:xfrm>
          <a:prstGeom prst="rect">
            <a:avLst/>
          </a:prstGeom>
        </p:spPr>
      </p:pic>
      <p:sp>
        <p:nvSpPr>
          <p:cNvPr id="3" name="Cloud 2"/>
          <p:cNvSpPr/>
          <p:nvPr/>
        </p:nvSpPr>
        <p:spPr>
          <a:xfrm>
            <a:off x="10827764" y="523374"/>
            <a:ext cx="865951" cy="709861"/>
          </a:xfrm>
          <a:prstGeom prst="cloud">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Link</a:t>
            </a:r>
            <a:endParaRPr kumimoji="0" lang="en-US" sz="16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05830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00-720 (after Leonardo’s last mea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54726" y="986589"/>
            <a:ext cx="8021054" cy="4511843"/>
          </a:xfrm>
          <a:prstGeom prst="rect">
            <a:avLst/>
          </a:prstGeom>
        </p:spPr>
      </p:pic>
    </p:spTree>
    <p:extLst>
      <p:ext uri="{BB962C8B-B14F-4D97-AF65-F5344CB8AC3E}">
        <p14:creationId xmlns:p14="http://schemas.microsoft.com/office/powerpoint/2010/main" val="278124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05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rot="21086594">
            <a:off x="803860" y="842211"/>
            <a:ext cx="5280594" cy="5203658"/>
          </a:xfrm>
          <a:prstGeom prst="rect">
            <a:avLst/>
          </a:prstGeom>
        </p:spPr>
      </p:pic>
      <p:pic>
        <p:nvPicPr>
          <p:cNvPr id="3" name="Picture 2"/>
          <p:cNvPicPr>
            <a:picLocks noChangeAspect="1"/>
          </p:cNvPicPr>
          <p:nvPr/>
        </p:nvPicPr>
        <p:blipFill>
          <a:blip r:embed="rId3"/>
          <a:stretch>
            <a:fillRect/>
          </a:stretch>
        </p:blipFill>
        <p:spPr>
          <a:xfrm rot="450442">
            <a:off x="5726883" y="945638"/>
            <a:ext cx="5700223" cy="5113656"/>
          </a:xfrm>
          <a:prstGeom prst="rect">
            <a:avLst/>
          </a:prstGeom>
        </p:spPr>
      </p:pic>
      <p:sp>
        <p:nvSpPr>
          <p:cNvPr id="4" name="Right Arrow 3"/>
          <p:cNvSpPr/>
          <p:nvPr/>
        </p:nvSpPr>
        <p:spPr>
          <a:xfrm>
            <a:off x="147730" y="2478505"/>
            <a:ext cx="926432" cy="697832"/>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0949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Examples of Data &amp; Interpretation</a:t>
            </a:r>
            <a:endParaRPr lang="en-US" dirty="0"/>
          </a:p>
        </p:txBody>
      </p:sp>
      <p:sp>
        <p:nvSpPr>
          <p:cNvPr id="5" name="Text Placeholder 4"/>
          <p:cNvSpPr>
            <a:spLocks noGrp="1"/>
          </p:cNvSpPr>
          <p:nvPr>
            <p:ph type="body" idx="1"/>
          </p:nvPr>
        </p:nvSpPr>
        <p:spPr/>
        <p:txBody>
          <a:bodyPr>
            <a:normAutofit/>
          </a:bodyPr>
          <a:lstStyle/>
          <a:p>
            <a:r>
              <a:rPr lang="en-US" sz="3600" dirty="0" smtClean="0"/>
              <a:t>Data</a:t>
            </a:r>
            <a:endParaRPr lang="en-US" sz="3600" dirty="0"/>
          </a:p>
        </p:txBody>
      </p:sp>
      <p:sp>
        <p:nvSpPr>
          <p:cNvPr id="6" name="Content Placeholder 5"/>
          <p:cNvSpPr>
            <a:spLocks noGrp="1"/>
          </p:cNvSpPr>
          <p:nvPr>
            <p:ph sz="half" idx="2"/>
          </p:nvPr>
        </p:nvSpPr>
        <p:spPr/>
        <p:txBody>
          <a:bodyPr>
            <a:normAutofit fontScale="85000" lnSpcReduction="10000"/>
          </a:bodyPr>
          <a:lstStyle/>
          <a:p>
            <a:r>
              <a:rPr lang="en-US" dirty="0" smtClean="0"/>
              <a:t>Eggs</a:t>
            </a:r>
          </a:p>
          <a:p>
            <a:r>
              <a:rPr lang="en-US" dirty="0" smtClean="0"/>
              <a:t>Bones</a:t>
            </a:r>
          </a:p>
          <a:p>
            <a:r>
              <a:rPr lang="en-US" dirty="0" smtClean="0"/>
              <a:t>Teeth</a:t>
            </a:r>
          </a:p>
          <a:p>
            <a:r>
              <a:rPr lang="en-US" dirty="0" smtClean="0"/>
              <a:t>Tracks</a:t>
            </a:r>
          </a:p>
          <a:p>
            <a:r>
              <a:rPr lang="en-US" dirty="0" smtClean="0"/>
              <a:t>Skin impressions</a:t>
            </a:r>
          </a:p>
          <a:p>
            <a:r>
              <a:rPr lang="en-US" dirty="0" smtClean="0"/>
              <a:t>Mummies with preserved soft tissues</a:t>
            </a:r>
          </a:p>
          <a:p>
            <a:r>
              <a:rPr lang="en-US" dirty="0" smtClean="0"/>
              <a:t>Coprolites (preserved poop!)</a:t>
            </a:r>
          </a:p>
          <a:p>
            <a:r>
              <a:rPr lang="en-US" dirty="0" smtClean="0"/>
              <a:t>Evidence of bone disease and injuries in the process of being healed</a:t>
            </a:r>
          </a:p>
          <a:p>
            <a:r>
              <a:rPr lang="en-US" dirty="0" smtClean="0"/>
              <a:t>Bones with broken tips of teeth from a predator</a:t>
            </a:r>
          </a:p>
          <a:p>
            <a:endParaRPr lang="en-US" dirty="0"/>
          </a:p>
          <a:p>
            <a:endParaRPr lang="en-US" dirty="0"/>
          </a:p>
        </p:txBody>
      </p:sp>
      <p:sp>
        <p:nvSpPr>
          <p:cNvPr id="7" name="Text Placeholder 6"/>
          <p:cNvSpPr>
            <a:spLocks noGrp="1"/>
          </p:cNvSpPr>
          <p:nvPr>
            <p:ph type="body" sz="quarter" idx="3"/>
          </p:nvPr>
        </p:nvSpPr>
        <p:spPr/>
        <p:txBody>
          <a:bodyPr>
            <a:normAutofit/>
          </a:bodyPr>
          <a:lstStyle/>
          <a:p>
            <a:r>
              <a:rPr lang="en-US" sz="3600" dirty="0" smtClean="0"/>
              <a:t>Interpretation</a:t>
            </a:r>
            <a:endParaRPr lang="en-US" sz="3600" dirty="0"/>
          </a:p>
        </p:txBody>
      </p:sp>
      <p:sp>
        <p:nvSpPr>
          <p:cNvPr id="8" name="Content Placeholder 7"/>
          <p:cNvSpPr>
            <a:spLocks noGrp="1"/>
          </p:cNvSpPr>
          <p:nvPr>
            <p:ph sz="quarter" idx="4"/>
          </p:nvPr>
        </p:nvSpPr>
        <p:spPr/>
        <p:txBody>
          <a:bodyPr/>
          <a:lstStyle/>
          <a:p>
            <a:r>
              <a:rPr lang="en-US" dirty="0" smtClean="0"/>
              <a:t>Estimate size and shape</a:t>
            </a:r>
          </a:p>
          <a:p>
            <a:r>
              <a:rPr lang="en-US" dirty="0" smtClean="0"/>
              <a:t>Eating habits</a:t>
            </a:r>
          </a:p>
          <a:p>
            <a:r>
              <a:rPr lang="en-US" dirty="0" smtClean="0"/>
              <a:t>Walking on 2/4 legs; speed</a:t>
            </a:r>
          </a:p>
          <a:p>
            <a:endParaRPr lang="en-US" dirty="0" smtClean="0"/>
          </a:p>
          <a:p>
            <a:endParaRPr lang="en-US" dirty="0"/>
          </a:p>
        </p:txBody>
      </p:sp>
    </p:spTree>
    <p:extLst>
      <p:ext uri="{BB962C8B-B14F-4D97-AF65-F5344CB8AC3E}">
        <p14:creationId xmlns:p14="http://schemas.microsoft.com/office/powerpoint/2010/main" val="3252585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up)">
                                      <p:cBhvr>
                                        <p:cTn id="10" dur="500"/>
                                        <p:tgtEl>
                                          <p:spTgt spid="6">
                                            <p:txEl>
                                              <p:pRg st="1" end="1"/>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up)">
                                      <p:cBhvr>
                                        <p:cTn id="13" dur="500"/>
                                        <p:tgtEl>
                                          <p:spTgt spid="6">
                                            <p:txEl>
                                              <p:pRg st="2" end="2"/>
                                            </p:txEl>
                                          </p:spTgt>
                                        </p:tgtEl>
                                      </p:cBhvr>
                                    </p:animEffect>
                                  </p:childTnLst>
                                </p:cTn>
                              </p:par>
                              <p:par>
                                <p:cTn id="14" presetID="22" presetClass="entr" presetSubtype="1"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ipe(up)">
                                      <p:cBhvr>
                                        <p:cTn id="16" dur="500"/>
                                        <p:tgtEl>
                                          <p:spTgt spid="6">
                                            <p:txEl>
                                              <p:pRg st="3" end="3"/>
                                            </p:txEl>
                                          </p:spTgt>
                                        </p:tgtEl>
                                      </p:cBhvr>
                                    </p:animEffect>
                                  </p:childTnLst>
                                </p:cTn>
                              </p:par>
                              <p:par>
                                <p:cTn id="17" presetID="22" presetClass="entr" presetSubtype="1"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wipe(up)">
                                      <p:cBhvr>
                                        <p:cTn id="19" dur="500"/>
                                        <p:tgtEl>
                                          <p:spTgt spid="6">
                                            <p:txEl>
                                              <p:pRg st="4" end="4"/>
                                            </p:txEl>
                                          </p:spTgt>
                                        </p:tgtEl>
                                      </p:cBhvr>
                                    </p:animEffect>
                                  </p:childTnLst>
                                </p:cTn>
                              </p:par>
                              <p:par>
                                <p:cTn id="20" presetID="22" presetClass="entr" presetSubtype="1" fill="hold"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wipe(up)">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wipe(up)">
                                      <p:cBhvr>
                                        <p:cTn id="27" dur="500"/>
                                        <p:tgtEl>
                                          <p:spTgt spid="6">
                                            <p:txEl>
                                              <p:pRg st="6" end="6"/>
                                            </p:txEl>
                                          </p:spTgt>
                                        </p:tgtEl>
                                      </p:cBhvr>
                                    </p:animEffect>
                                  </p:childTnLst>
                                </p:cTn>
                              </p:par>
                              <p:par>
                                <p:cTn id="28" presetID="22" presetClass="entr" presetSubtype="1" fill="hold" nodeType="withEffect">
                                  <p:stCondLst>
                                    <p:cond delay="0"/>
                                  </p:stCondLst>
                                  <p:childTnLst>
                                    <p:set>
                                      <p:cBhvr>
                                        <p:cTn id="29" dur="1" fill="hold">
                                          <p:stCondLst>
                                            <p:cond delay="0"/>
                                          </p:stCondLst>
                                        </p:cTn>
                                        <p:tgtEl>
                                          <p:spTgt spid="6">
                                            <p:txEl>
                                              <p:pRg st="7" end="7"/>
                                            </p:txEl>
                                          </p:spTgt>
                                        </p:tgtEl>
                                        <p:attrNameLst>
                                          <p:attrName>style.visibility</p:attrName>
                                        </p:attrNameLst>
                                      </p:cBhvr>
                                      <p:to>
                                        <p:strVal val="visible"/>
                                      </p:to>
                                    </p:set>
                                    <p:animEffect transition="in" filter="wipe(up)">
                                      <p:cBhvr>
                                        <p:cTn id="30" dur="500"/>
                                        <p:tgtEl>
                                          <p:spTgt spid="6">
                                            <p:txEl>
                                              <p:pRg st="7" end="7"/>
                                            </p:txEl>
                                          </p:spTgt>
                                        </p:tgtEl>
                                      </p:cBhvr>
                                    </p:animEffect>
                                  </p:childTnLst>
                                </p:cTn>
                              </p:par>
                              <p:par>
                                <p:cTn id="31" presetID="22" presetClass="entr" presetSubtype="1" fill="hold" nodeType="with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animEffect transition="in" filter="wipe(up)">
                                      <p:cBhvr>
                                        <p:cTn id="33" dur="500"/>
                                        <p:tgtEl>
                                          <p:spTgt spid="6">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8">
                                            <p:txEl>
                                              <p:pRg st="0" end="0"/>
                                            </p:txEl>
                                          </p:spTgt>
                                        </p:tgtEl>
                                        <p:attrNameLst>
                                          <p:attrName>style.visibility</p:attrName>
                                        </p:attrNameLst>
                                      </p:cBhvr>
                                      <p:to>
                                        <p:strVal val="visible"/>
                                      </p:to>
                                    </p:set>
                                    <p:animEffect transition="in" filter="wipe(up)">
                                      <p:cBhvr>
                                        <p:cTn id="38" dur="500"/>
                                        <p:tgtEl>
                                          <p:spTgt spid="8">
                                            <p:txEl>
                                              <p:pRg st="0" end="0"/>
                                            </p:txEl>
                                          </p:spTgt>
                                        </p:tgtEl>
                                      </p:cBhvr>
                                    </p:animEffect>
                                  </p:childTnLst>
                                </p:cTn>
                              </p:par>
                              <p:par>
                                <p:cTn id="39" presetID="22" presetClass="entr" presetSubtype="1" fill="hold" nodeType="withEffect">
                                  <p:stCondLst>
                                    <p:cond delay="0"/>
                                  </p:stCondLst>
                                  <p:childTnLst>
                                    <p:set>
                                      <p:cBhvr>
                                        <p:cTn id="40" dur="1" fill="hold">
                                          <p:stCondLst>
                                            <p:cond delay="0"/>
                                          </p:stCondLst>
                                        </p:cTn>
                                        <p:tgtEl>
                                          <p:spTgt spid="8">
                                            <p:txEl>
                                              <p:pRg st="1" end="1"/>
                                            </p:txEl>
                                          </p:spTgt>
                                        </p:tgtEl>
                                        <p:attrNameLst>
                                          <p:attrName>style.visibility</p:attrName>
                                        </p:attrNameLst>
                                      </p:cBhvr>
                                      <p:to>
                                        <p:strVal val="visible"/>
                                      </p:to>
                                    </p:set>
                                    <p:animEffect transition="in" filter="wipe(up)">
                                      <p:cBhvr>
                                        <p:cTn id="41" dur="500"/>
                                        <p:tgtEl>
                                          <p:spTgt spid="8">
                                            <p:txEl>
                                              <p:pRg st="1" end="1"/>
                                            </p:txEl>
                                          </p:spTgt>
                                        </p:tgtEl>
                                      </p:cBhvr>
                                    </p:animEffect>
                                  </p:childTnLst>
                                </p:cTn>
                              </p:par>
                              <p:par>
                                <p:cTn id="42" presetID="22" presetClass="entr" presetSubtype="1" fill="hold" nodeType="withEffect">
                                  <p:stCondLst>
                                    <p:cond delay="0"/>
                                  </p:stCondLst>
                                  <p:childTnLst>
                                    <p:set>
                                      <p:cBhvr>
                                        <p:cTn id="43" dur="1" fill="hold">
                                          <p:stCondLst>
                                            <p:cond delay="0"/>
                                          </p:stCondLst>
                                        </p:cTn>
                                        <p:tgtEl>
                                          <p:spTgt spid="8">
                                            <p:txEl>
                                              <p:pRg st="2" end="2"/>
                                            </p:txEl>
                                          </p:spTgt>
                                        </p:tgtEl>
                                        <p:attrNameLst>
                                          <p:attrName>style.visibility</p:attrName>
                                        </p:attrNameLst>
                                      </p:cBhvr>
                                      <p:to>
                                        <p:strVal val="visible"/>
                                      </p:to>
                                    </p:set>
                                    <p:animEffect transition="in" filter="wipe(up)">
                                      <p:cBhvr>
                                        <p:cTn id="44"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and Interpretation</a:t>
            </a:r>
            <a:endParaRPr lang="en-US" dirty="0"/>
          </a:p>
        </p:txBody>
      </p:sp>
      <p:sp>
        <p:nvSpPr>
          <p:cNvPr id="4" name="Oval 3"/>
          <p:cNvSpPr/>
          <p:nvPr/>
        </p:nvSpPr>
        <p:spPr>
          <a:xfrm>
            <a:off x="389975" y="2756647"/>
            <a:ext cx="2353236" cy="15464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Data: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Bones, Teeth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Eggs, Tracks,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e</a:t>
            </a: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tc.</a:t>
            </a: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5" name="Rectangle 4"/>
          <p:cNvSpPr/>
          <p:nvPr/>
        </p:nvSpPr>
        <p:spPr>
          <a:xfrm>
            <a:off x="5735174" y="3012147"/>
            <a:ext cx="1896039" cy="1021977"/>
          </a:xfrm>
          <a:prstGeom prst="rect">
            <a:avLst/>
          </a:prstGeom>
          <a:solidFill>
            <a:schemeClr val="accent5"/>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Physical characteristics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(size, legs, teeth)</a:t>
            </a:r>
            <a:endParaRPr kumimoji="0" lang="en-US" sz="14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7" name="Rectangle 6"/>
          <p:cNvSpPr/>
          <p:nvPr/>
        </p:nvSpPr>
        <p:spPr>
          <a:xfrm>
            <a:off x="8240815" y="2998697"/>
            <a:ext cx="1313329" cy="1021977"/>
          </a:xfrm>
          <a:prstGeom prst="rect">
            <a:avLst/>
          </a:prstGeom>
          <a:solidFill>
            <a:srgbClr val="FF99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Behaviors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8" name="Rectangle 7"/>
          <p:cNvSpPr/>
          <p:nvPr/>
        </p:nvSpPr>
        <p:spPr>
          <a:xfrm>
            <a:off x="3310208" y="2998696"/>
            <a:ext cx="1806398" cy="1021977"/>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Remains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rPr>
              <a:t>p</a:t>
            </a: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reviously living</a:t>
            </a: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9" name="Rectangle 8"/>
          <p:cNvSpPr/>
          <p:nvPr/>
        </p:nvSpPr>
        <p:spPr>
          <a:xfrm>
            <a:off x="10183913" y="3012146"/>
            <a:ext cx="1313329" cy="1021977"/>
          </a:xfrm>
          <a:prstGeom prst="rect">
            <a:avLst/>
          </a:prstGeom>
          <a:solidFill>
            <a:srgbClr val="CC99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Origin &amp; Demise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ight Arrow 9"/>
          <p:cNvSpPr/>
          <p:nvPr/>
        </p:nvSpPr>
        <p:spPr>
          <a:xfrm>
            <a:off x="9708776" y="3348318"/>
            <a:ext cx="369795" cy="36307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 name="Right Arrow 10"/>
          <p:cNvSpPr/>
          <p:nvPr/>
        </p:nvSpPr>
        <p:spPr>
          <a:xfrm>
            <a:off x="7793689" y="3348318"/>
            <a:ext cx="369795" cy="36307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Right Arrow 11"/>
          <p:cNvSpPr/>
          <p:nvPr/>
        </p:nvSpPr>
        <p:spPr>
          <a:xfrm>
            <a:off x="5271238" y="3328149"/>
            <a:ext cx="369795" cy="36307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 name="Right Arrow 12"/>
          <p:cNvSpPr/>
          <p:nvPr/>
        </p:nvSpPr>
        <p:spPr>
          <a:xfrm>
            <a:off x="2897843" y="3348318"/>
            <a:ext cx="369795" cy="36307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4" name="Rectangle 13"/>
          <p:cNvSpPr/>
          <p:nvPr/>
        </p:nvSpPr>
        <p:spPr>
          <a:xfrm>
            <a:off x="3267638" y="2279276"/>
            <a:ext cx="8283386" cy="4168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INTERPRETATIONS</a:t>
            </a:r>
            <a:endPar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5" name="Rectangle 14"/>
          <p:cNvSpPr/>
          <p:nvPr/>
        </p:nvSpPr>
        <p:spPr>
          <a:xfrm>
            <a:off x="3267638" y="4323233"/>
            <a:ext cx="8283386" cy="4168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More evidence needed </a:t>
            </a:r>
            <a:endPar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6" name="Right Arrow 15"/>
          <p:cNvSpPr/>
          <p:nvPr/>
        </p:nvSpPr>
        <p:spPr>
          <a:xfrm>
            <a:off x="9338981" y="4350127"/>
            <a:ext cx="369795" cy="36307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ight Arrow 16"/>
          <p:cNvSpPr/>
          <p:nvPr/>
        </p:nvSpPr>
        <p:spPr>
          <a:xfrm>
            <a:off x="9847735" y="4363571"/>
            <a:ext cx="369795" cy="36307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8" name="Right Arrow 17"/>
          <p:cNvSpPr/>
          <p:nvPr/>
        </p:nvSpPr>
        <p:spPr>
          <a:xfrm>
            <a:off x="10356478" y="4363571"/>
            <a:ext cx="369795" cy="36307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00847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Examples of Data &amp; Interpretation</a:t>
            </a:r>
            <a:endParaRPr lang="en-US" dirty="0"/>
          </a:p>
        </p:txBody>
      </p:sp>
      <p:sp>
        <p:nvSpPr>
          <p:cNvPr id="5" name="Text Placeholder 4"/>
          <p:cNvSpPr>
            <a:spLocks noGrp="1"/>
          </p:cNvSpPr>
          <p:nvPr>
            <p:ph type="body" idx="1"/>
          </p:nvPr>
        </p:nvSpPr>
        <p:spPr/>
        <p:txBody>
          <a:bodyPr>
            <a:normAutofit/>
          </a:bodyPr>
          <a:lstStyle/>
          <a:p>
            <a:r>
              <a:rPr lang="en-US" sz="3600" dirty="0" smtClean="0"/>
              <a:t>Data</a:t>
            </a:r>
            <a:endParaRPr lang="en-US" sz="3600" dirty="0"/>
          </a:p>
        </p:txBody>
      </p:sp>
      <p:sp>
        <p:nvSpPr>
          <p:cNvPr id="6" name="Content Placeholder 5"/>
          <p:cNvSpPr>
            <a:spLocks noGrp="1"/>
          </p:cNvSpPr>
          <p:nvPr>
            <p:ph sz="half" idx="2"/>
          </p:nvPr>
        </p:nvSpPr>
        <p:spPr/>
        <p:txBody>
          <a:bodyPr>
            <a:normAutofit/>
          </a:bodyPr>
          <a:lstStyle/>
          <a:p>
            <a:r>
              <a:rPr lang="en-US" sz="2400" b="1" dirty="0" smtClean="0"/>
              <a:t>One/few bones vs. near-complete skeletons</a:t>
            </a:r>
          </a:p>
          <a:p>
            <a:endParaRPr lang="en-US" sz="2400" dirty="0" smtClean="0"/>
          </a:p>
          <a:p>
            <a:endParaRPr lang="en-US" dirty="0"/>
          </a:p>
        </p:txBody>
      </p:sp>
      <p:sp>
        <p:nvSpPr>
          <p:cNvPr id="7" name="Text Placeholder 6"/>
          <p:cNvSpPr>
            <a:spLocks noGrp="1"/>
          </p:cNvSpPr>
          <p:nvPr>
            <p:ph type="body" sz="quarter" idx="3"/>
          </p:nvPr>
        </p:nvSpPr>
        <p:spPr/>
        <p:txBody>
          <a:bodyPr>
            <a:normAutofit/>
          </a:bodyPr>
          <a:lstStyle/>
          <a:p>
            <a:r>
              <a:rPr lang="en-US" sz="3600" dirty="0" smtClean="0"/>
              <a:t>Interpretation</a:t>
            </a:r>
            <a:endParaRPr lang="en-US" sz="3600" dirty="0"/>
          </a:p>
        </p:txBody>
      </p:sp>
      <p:sp>
        <p:nvSpPr>
          <p:cNvPr id="8" name="Content Placeholder 7"/>
          <p:cNvSpPr>
            <a:spLocks noGrp="1"/>
          </p:cNvSpPr>
          <p:nvPr>
            <p:ph sz="quarter" idx="4"/>
          </p:nvPr>
        </p:nvSpPr>
        <p:spPr/>
        <p:txBody>
          <a:bodyPr>
            <a:normAutofit/>
          </a:bodyPr>
          <a:lstStyle/>
          <a:p>
            <a:r>
              <a:rPr lang="en-US" sz="2200" b="1" dirty="0" smtClean="0"/>
              <a:t>Size and shape</a:t>
            </a:r>
          </a:p>
          <a:p>
            <a:endParaRPr lang="en-US" sz="800" dirty="0" smtClean="0"/>
          </a:p>
          <a:p>
            <a:endParaRPr lang="en-US" sz="2000" dirty="0"/>
          </a:p>
          <a:p>
            <a:endParaRPr lang="en-US" dirty="0" smtClean="0"/>
          </a:p>
          <a:p>
            <a:endParaRPr lang="en-US" dirty="0"/>
          </a:p>
        </p:txBody>
      </p:sp>
    </p:spTree>
    <p:extLst>
      <p:ext uri="{BB962C8B-B14F-4D97-AF65-F5344CB8AC3E}">
        <p14:creationId xmlns:p14="http://schemas.microsoft.com/office/powerpoint/2010/main" val="21879118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Sometimes single specimens are found</a:t>
            </a:r>
            <a:endParaRPr lang="en-US" sz="3600" dirty="0"/>
          </a:p>
        </p:txBody>
      </p:sp>
      <p:sp>
        <p:nvSpPr>
          <p:cNvPr id="5" name="Content Placeholder 4"/>
          <p:cNvSpPr>
            <a:spLocks noGrp="1"/>
          </p:cNvSpPr>
          <p:nvPr>
            <p:ph sz="half" idx="2"/>
          </p:nvPr>
        </p:nvSpPr>
        <p:spPr>
          <a:xfrm>
            <a:off x="6096000" y="2107602"/>
            <a:ext cx="5029200" cy="3749040"/>
          </a:xfrm>
        </p:spPr>
        <p:txBody>
          <a:bodyPr>
            <a:noAutofit/>
          </a:bodyPr>
          <a:lstStyle/>
          <a:p>
            <a:r>
              <a:rPr lang="en-US" sz="2800" dirty="0" smtClean="0"/>
              <a:t>First triceratops-like </a:t>
            </a:r>
            <a:r>
              <a:rPr lang="en-US" sz="2800" dirty="0" err="1" smtClean="0"/>
              <a:t>dino</a:t>
            </a:r>
            <a:r>
              <a:rPr lang="en-US" sz="2800" dirty="0" smtClean="0"/>
              <a:t> found in the eastern US, in Mississippi</a:t>
            </a:r>
          </a:p>
          <a:p>
            <a:endParaRPr lang="en-US" sz="2800" dirty="0"/>
          </a:p>
          <a:p>
            <a:r>
              <a:rPr lang="en-US" sz="2800" dirty="0"/>
              <a:t>Tentative ID: horned </a:t>
            </a:r>
            <a:r>
              <a:rPr lang="en-US" sz="2800" dirty="0" err="1"/>
              <a:t>dino</a:t>
            </a:r>
            <a:r>
              <a:rPr lang="en-US" sz="2800" dirty="0"/>
              <a:t> like triceratops</a:t>
            </a:r>
            <a:endParaRPr lang="en-US" sz="2800" dirty="0" smtClean="0"/>
          </a:p>
          <a:p>
            <a:endParaRPr lang="en-US" sz="2800" dirty="0"/>
          </a:p>
          <a:p>
            <a:r>
              <a:rPr lang="en-US" sz="2800" dirty="0" smtClean="0"/>
              <a:t>2017</a:t>
            </a:r>
            <a:endParaRPr lang="en-US" sz="2800" dirty="0"/>
          </a:p>
        </p:txBody>
      </p:sp>
      <p:pic>
        <p:nvPicPr>
          <p:cNvPr id="3" name="Picture 2"/>
          <p:cNvPicPr>
            <a:picLocks noChangeAspect="1"/>
          </p:cNvPicPr>
          <p:nvPr/>
        </p:nvPicPr>
        <p:blipFill>
          <a:blip r:embed="rId3"/>
          <a:stretch>
            <a:fillRect/>
          </a:stretch>
        </p:blipFill>
        <p:spPr>
          <a:xfrm>
            <a:off x="1248336" y="2014194"/>
            <a:ext cx="4180983" cy="3919273"/>
          </a:xfrm>
          <a:prstGeom prst="rect">
            <a:avLst/>
          </a:prstGeom>
        </p:spPr>
      </p:pic>
    </p:spTree>
    <p:extLst>
      <p:ext uri="{BB962C8B-B14F-4D97-AF65-F5344CB8AC3E}">
        <p14:creationId xmlns:p14="http://schemas.microsoft.com/office/powerpoint/2010/main" val="31746982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400" dirty="0" smtClean="0"/>
              <a:t>Sometimes near-complete skeletons are found</a:t>
            </a:r>
            <a:endParaRPr lang="en-US" sz="3400" dirty="0"/>
          </a:p>
        </p:txBody>
      </p:sp>
      <p:pic>
        <p:nvPicPr>
          <p:cNvPr id="9" name="Picture 8"/>
          <p:cNvPicPr>
            <a:picLocks noChangeAspect="1"/>
          </p:cNvPicPr>
          <p:nvPr/>
        </p:nvPicPr>
        <p:blipFill>
          <a:blip r:embed="rId3"/>
          <a:stretch>
            <a:fillRect/>
          </a:stretch>
        </p:blipFill>
        <p:spPr>
          <a:xfrm>
            <a:off x="845918" y="1879714"/>
            <a:ext cx="5205288" cy="3640372"/>
          </a:xfrm>
          <a:prstGeom prst="rect">
            <a:avLst/>
          </a:prstGeom>
        </p:spPr>
      </p:pic>
      <p:pic>
        <p:nvPicPr>
          <p:cNvPr id="10" name="Picture 9"/>
          <p:cNvPicPr>
            <a:picLocks noChangeAspect="1"/>
          </p:cNvPicPr>
          <p:nvPr/>
        </p:nvPicPr>
        <p:blipFill>
          <a:blip r:embed="rId4"/>
          <a:stretch>
            <a:fillRect/>
          </a:stretch>
        </p:blipFill>
        <p:spPr>
          <a:xfrm>
            <a:off x="6379779" y="1879714"/>
            <a:ext cx="4839686" cy="3871749"/>
          </a:xfrm>
          <a:prstGeom prst="rect">
            <a:avLst/>
          </a:prstGeom>
        </p:spPr>
      </p:pic>
      <p:sp>
        <p:nvSpPr>
          <p:cNvPr id="2" name="TextBox 1"/>
          <p:cNvSpPr txBox="1"/>
          <p:nvPr/>
        </p:nvSpPr>
        <p:spPr>
          <a:xfrm>
            <a:off x="995082" y="5916701"/>
            <a:ext cx="10434918" cy="646331"/>
          </a:xfrm>
          <a:prstGeom prst="rect">
            <a:avLst/>
          </a:prstGeom>
          <a:noFill/>
        </p:spPr>
        <p:txBody>
          <a:bodyPr wrap="square" rtlCol="0">
            <a:spAutoFit/>
          </a:bodyPr>
          <a:lstStyle/>
          <a:p>
            <a:pPr algn="ctr"/>
            <a:r>
              <a:rPr lang="en-US" dirty="0" err="1" smtClean="0"/>
              <a:t>Hadrosaurus</a:t>
            </a:r>
            <a:r>
              <a:rPr lang="en-US" dirty="0" smtClean="0"/>
              <a:t> </a:t>
            </a:r>
            <a:r>
              <a:rPr lang="en-US" dirty="0" err="1" smtClean="0"/>
              <a:t>foulkii</a:t>
            </a:r>
            <a:r>
              <a:rPr lang="en-US" dirty="0" smtClean="0"/>
              <a:t> – most complete dinosaur discovered to date (1858)</a:t>
            </a:r>
          </a:p>
          <a:p>
            <a:pPr algn="ctr"/>
            <a:r>
              <a:rPr lang="en-US" dirty="0" smtClean="0"/>
              <a:t>Haddonfield, NJ</a:t>
            </a:r>
            <a:endParaRPr lang="en-US" dirty="0"/>
          </a:p>
        </p:txBody>
      </p:sp>
    </p:spTree>
    <p:extLst>
      <p:ext uri="{BB962C8B-B14F-4D97-AF65-F5344CB8AC3E}">
        <p14:creationId xmlns:p14="http://schemas.microsoft.com/office/powerpoint/2010/main" val="36242512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517483" y="623887"/>
            <a:ext cx="9051780" cy="5632534"/>
          </a:xfrm>
          <a:prstGeom prst="rect">
            <a:avLst/>
          </a:prstGeom>
        </p:spPr>
      </p:pic>
      <p:sp>
        <p:nvSpPr>
          <p:cNvPr id="4" name="Oval 3"/>
          <p:cNvSpPr/>
          <p:nvPr/>
        </p:nvSpPr>
        <p:spPr>
          <a:xfrm>
            <a:off x="6055405" y="3260558"/>
            <a:ext cx="2622884" cy="218974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210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3"/>
          <a:stretch>
            <a:fillRect/>
          </a:stretch>
        </p:blipFill>
        <p:spPr>
          <a:xfrm>
            <a:off x="924888" y="818147"/>
            <a:ext cx="10342223" cy="5241725"/>
          </a:xfrm>
          <a:prstGeom prst="rect">
            <a:avLst/>
          </a:prstGeom>
        </p:spPr>
      </p:pic>
    </p:spTree>
    <p:extLst>
      <p:ext uri="{BB962C8B-B14F-4D97-AF65-F5344CB8AC3E}">
        <p14:creationId xmlns:p14="http://schemas.microsoft.com/office/powerpoint/2010/main" val="39617202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659832" y="618556"/>
            <a:ext cx="11039475" cy="4362450"/>
          </a:xfrm>
          <a:prstGeom prst="rect">
            <a:avLst/>
          </a:prstGeom>
        </p:spPr>
      </p:pic>
      <p:sp>
        <p:nvSpPr>
          <p:cNvPr id="3" name="TextBox 2"/>
          <p:cNvSpPr txBox="1"/>
          <p:nvPr/>
        </p:nvSpPr>
        <p:spPr>
          <a:xfrm>
            <a:off x="5090984" y="5288692"/>
            <a:ext cx="6301941"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Southern.edu/origins</a:t>
            </a:r>
            <a:endParaRPr kumimoji="0" lang="en-US" sz="4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graphicFrame>
        <p:nvGraphicFramePr>
          <p:cNvPr id="4" name="Object 3"/>
          <p:cNvGraphicFramePr>
            <a:graphicFrameLocks noChangeAspect="1"/>
          </p:cNvGraphicFramePr>
          <p:nvPr>
            <p:extLst/>
          </p:nvPr>
        </p:nvGraphicFramePr>
        <p:xfrm>
          <a:off x="914401" y="4514230"/>
          <a:ext cx="3830598" cy="1608553"/>
        </p:xfrm>
        <a:graphic>
          <a:graphicData uri="http://schemas.openxmlformats.org/presentationml/2006/ole">
            <mc:AlternateContent xmlns:mc="http://schemas.openxmlformats.org/markup-compatibility/2006">
              <mc:Choice xmlns:v="urn:schemas-microsoft-com:vml" Requires="v">
                <p:oleObj spid="_x0000_s2078" name="Acrobat Document" r:id="rId5" imgW="15240000" imgH="6400536" progId="AcroExch.Document.DC">
                  <p:embed/>
                </p:oleObj>
              </mc:Choice>
              <mc:Fallback>
                <p:oleObj name="Acrobat Document" r:id="rId5" imgW="15240000" imgH="6400536" progId="AcroExch.Document.DC">
                  <p:embed/>
                  <p:pic>
                    <p:nvPicPr>
                      <p:cNvPr id="4" name="Object 3"/>
                      <p:cNvPicPr/>
                      <p:nvPr/>
                    </p:nvPicPr>
                    <p:blipFill>
                      <a:blip r:embed="rId6"/>
                      <a:stretch>
                        <a:fillRect/>
                      </a:stretch>
                    </p:blipFill>
                    <p:spPr>
                      <a:xfrm>
                        <a:off x="914401" y="4514230"/>
                        <a:ext cx="3830598" cy="1608553"/>
                      </a:xfrm>
                      <a:prstGeom prst="rect">
                        <a:avLst/>
                      </a:prstGeom>
                    </p:spPr>
                  </p:pic>
                </p:oleObj>
              </mc:Fallback>
            </mc:AlternateContent>
          </a:graphicData>
        </a:graphic>
      </p:graphicFrame>
      <p:sp>
        <p:nvSpPr>
          <p:cNvPr id="6" name="Cloud 5"/>
          <p:cNvSpPr/>
          <p:nvPr/>
        </p:nvSpPr>
        <p:spPr>
          <a:xfrm>
            <a:off x="10526974" y="892538"/>
            <a:ext cx="865951" cy="709861"/>
          </a:xfrm>
          <a:prstGeom prst="cloud">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Century Gothic" panose="020B0502020202020204"/>
                <a:ea typeface="+mn-ea"/>
                <a:cs typeface="+mn-cs"/>
                <a:hlinkClick r:id="rId7"/>
              </a:rPr>
              <a:t>Link</a:t>
            </a:r>
            <a:endParaRPr kumimoji="0" lang="en-US" sz="1600" b="0" i="0" u="none" strike="noStrike" kern="1200" cap="none" spc="0" normalizeH="0" baseline="0" noProof="0" dirty="0">
              <a:ln>
                <a:noFill/>
              </a:ln>
              <a:solidFill>
                <a:schemeClr val="tx1"/>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8508840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45695" y="547687"/>
            <a:ext cx="6836830" cy="3465095"/>
          </a:xfrm>
          <a:prstGeom prst="rect">
            <a:avLst/>
          </a:prstGeom>
        </p:spPr>
      </p:pic>
      <p:pic>
        <p:nvPicPr>
          <p:cNvPr id="4" name="Picture 3"/>
          <p:cNvPicPr>
            <a:picLocks noChangeAspect="1"/>
          </p:cNvPicPr>
          <p:nvPr/>
        </p:nvPicPr>
        <p:blipFill>
          <a:blip r:embed="rId4"/>
          <a:stretch>
            <a:fillRect/>
          </a:stretch>
        </p:blipFill>
        <p:spPr>
          <a:xfrm>
            <a:off x="7821529" y="547687"/>
            <a:ext cx="3695700" cy="5762625"/>
          </a:xfrm>
          <a:prstGeom prst="rect">
            <a:avLst/>
          </a:prstGeom>
        </p:spPr>
      </p:pic>
      <p:sp>
        <p:nvSpPr>
          <p:cNvPr id="5" name="Oval 4"/>
          <p:cNvSpPr/>
          <p:nvPr/>
        </p:nvSpPr>
        <p:spPr>
          <a:xfrm>
            <a:off x="6368226" y="3052887"/>
            <a:ext cx="730406" cy="752224"/>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821528" y="3561598"/>
            <a:ext cx="3608471" cy="793834"/>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345351" y="4639725"/>
            <a:ext cx="5266186" cy="923330"/>
          </a:xfrm>
          <a:prstGeom prst="rect">
            <a:avLst/>
          </a:prstGeom>
          <a:noFill/>
        </p:spPr>
        <p:txBody>
          <a:bodyPr wrap="none" lIns="91440" tIns="45720" rIns="91440" bIns="45720">
            <a:spAutoFit/>
          </a:bodyPr>
          <a:lstStyle/>
          <a:p>
            <a:pPr algn="ctr"/>
            <a:r>
              <a:rPr lang="en-US" sz="5400" b="0" cap="none" spc="0" dirty="0" err="1" smtClean="0">
                <a:ln w="0"/>
                <a:solidFill>
                  <a:schemeClr val="tx1"/>
                </a:solidFill>
                <a:effectLst>
                  <a:outerShdw blurRad="38100" dist="19050" dir="2700000" algn="tl" rotWithShape="0">
                    <a:schemeClr val="dk1">
                      <a:alpha val="40000"/>
                    </a:schemeClr>
                  </a:outerShdw>
                </a:effectLst>
              </a:rPr>
              <a:t>Leaellynasaura</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900885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517483" y="623887"/>
            <a:ext cx="9051780" cy="5632534"/>
          </a:xfrm>
          <a:prstGeom prst="rect">
            <a:avLst/>
          </a:prstGeom>
        </p:spPr>
      </p:pic>
      <p:sp>
        <p:nvSpPr>
          <p:cNvPr id="4" name="Oval 3"/>
          <p:cNvSpPr/>
          <p:nvPr/>
        </p:nvSpPr>
        <p:spPr>
          <a:xfrm>
            <a:off x="3288142" y="3284621"/>
            <a:ext cx="2622884" cy="218974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300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16720" y="816499"/>
            <a:ext cx="10774193" cy="5151165"/>
          </a:xfrm>
          <a:prstGeom prst="rect">
            <a:avLst/>
          </a:prstGeom>
        </p:spPr>
      </p:pic>
    </p:spTree>
    <p:extLst>
      <p:ext uri="{BB962C8B-B14F-4D97-AF65-F5344CB8AC3E}">
        <p14:creationId xmlns:p14="http://schemas.microsoft.com/office/powerpoint/2010/main" val="19769008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8857" y="702878"/>
            <a:ext cx="10667828" cy="5180561"/>
          </a:xfrm>
          <a:prstGeom prst="rect">
            <a:avLst/>
          </a:prstGeom>
        </p:spPr>
      </p:pic>
    </p:spTree>
    <p:extLst>
      <p:ext uri="{BB962C8B-B14F-4D97-AF65-F5344CB8AC3E}">
        <p14:creationId xmlns:p14="http://schemas.microsoft.com/office/powerpoint/2010/main" val="247898089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72618" y="671466"/>
            <a:ext cx="10655514" cy="5079630"/>
          </a:xfrm>
          <a:prstGeom prst="rect">
            <a:avLst/>
          </a:prstGeom>
        </p:spPr>
      </p:pic>
    </p:spTree>
    <p:extLst>
      <p:ext uri="{BB962C8B-B14F-4D97-AF65-F5344CB8AC3E}">
        <p14:creationId xmlns:p14="http://schemas.microsoft.com/office/powerpoint/2010/main" val="281049304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800" dirty="0"/>
              <a:t>Sometimes near-complete skeletons are </a:t>
            </a:r>
            <a:r>
              <a:rPr lang="en-US" sz="3800" dirty="0" smtClean="0"/>
              <a:t>found</a:t>
            </a:r>
            <a:br>
              <a:rPr lang="en-US" sz="3800" dirty="0" smtClean="0"/>
            </a:br>
            <a:r>
              <a:rPr lang="en-US" dirty="0" smtClean="0"/>
              <a:t>Sue (T-rex) 1990</a:t>
            </a:r>
            <a:endParaRPr lang="en-US" dirty="0"/>
          </a:p>
        </p:txBody>
      </p:sp>
      <p:pic>
        <p:nvPicPr>
          <p:cNvPr id="3" name="Picture 2"/>
          <p:cNvPicPr>
            <a:picLocks noChangeAspect="1"/>
          </p:cNvPicPr>
          <p:nvPr/>
        </p:nvPicPr>
        <p:blipFill>
          <a:blip r:embed="rId3"/>
          <a:stretch>
            <a:fillRect/>
          </a:stretch>
        </p:blipFill>
        <p:spPr>
          <a:xfrm>
            <a:off x="4892021" y="2090863"/>
            <a:ext cx="6606605" cy="4074073"/>
          </a:xfrm>
          <a:prstGeom prst="rect">
            <a:avLst/>
          </a:prstGeom>
        </p:spPr>
      </p:pic>
      <p:sp>
        <p:nvSpPr>
          <p:cNvPr id="5" name="TextBox 4"/>
          <p:cNvSpPr txBox="1"/>
          <p:nvPr/>
        </p:nvSpPr>
        <p:spPr>
          <a:xfrm>
            <a:off x="1066800" y="2199367"/>
            <a:ext cx="3647090" cy="3323987"/>
          </a:xfrm>
          <a:prstGeom prst="rect">
            <a:avLst/>
          </a:prstGeom>
          <a:noFill/>
        </p:spPr>
        <p:txBody>
          <a:bodyPr wrap="square" rtlCol="0">
            <a:spAutoFit/>
          </a:bodyPr>
          <a:lstStyle/>
          <a:p>
            <a:r>
              <a:rPr lang="en-US" sz="2400" dirty="0" smtClean="0"/>
              <a:t>Data:</a:t>
            </a:r>
          </a:p>
          <a:p>
            <a:r>
              <a:rPr lang="en-US" sz="1600" dirty="0" smtClean="0"/>
              <a:t>90% complete</a:t>
            </a:r>
          </a:p>
          <a:p>
            <a:r>
              <a:rPr lang="en-US" sz="1600" dirty="0" smtClean="0"/>
              <a:t>Hip bones above the skull</a:t>
            </a:r>
          </a:p>
          <a:p>
            <a:r>
              <a:rPr lang="en-US" sz="1600" dirty="0" smtClean="0"/>
              <a:t>Leg bones intertwined with ribs</a:t>
            </a:r>
          </a:p>
          <a:p>
            <a:r>
              <a:rPr lang="en-US" sz="1600" dirty="0" smtClean="0"/>
              <a:t>Large size</a:t>
            </a:r>
          </a:p>
          <a:p>
            <a:r>
              <a:rPr lang="en-US" sz="1600" dirty="0" smtClean="0"/>
              <a:t>Excellent condition</a:t>
            </a:r>
          </a:p>
          <a:p>
            <a:endParaRPr lang="en-US" dirty="0"/>
          </a:p>
          <a:p>
            <a:r>
              <a:rPr lang="en-US" sz="2400" dirty="0" smtClean="0"/>
              <a:t>Interpretation:</a:t>
            </a:r>
          </a:p>
          <a:p>
            <a:r>
              <a:rPr lang="en-US" sz="1600" dirty="0"/>
              <a:t>Rushing water mixed skeleton </a:t>
            </a:r>
            <a:r>
              <a:rPr lang="en-US" sz="1600" dirty="0" smtClean="0"/>
              <a:t>together </a:t>
            </a:r>
            <a:endParaRPr lang="en-US" sz="1600" dirty="0"/>
          </a:p>
          <a:p>
            <a:r>
              <a:rPr lang="en-US" sz="1600" dirty="0" smtClean="0"/>
              <a:t>Before too long it was buried in mud </a:t>
            </a:r>
          </a:p>
        </p:txBody>
      </p:sp>
    </p:spTree>
    <p:extLst>
      <p:ext uri="{BB962C8B-B14F-4D97-AF65-F5344CB8AC3E}">
        <p14:creationId xmlns:p14="http://schemas.microsoft.com/office/powerpoint/2010/main" val="106527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500"/>
                                        <p:tgtEl>
                                          <p:spTgt spid="5">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up)">
                                      <p:cBhvr>
                                        <p:cTn id="10" dur="500"/>
                                        <p:tgtEl>
                                          <p:spTgt spid="5">
                                            <p:txEl>
                                              <p:pRg st="1" end="1"/>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wipe(up)">
                                      <p:cBhvr>
                                        <p:cTn id="13" dur="500"/>
                                        <p:tgtEl>
                                          <p:spTgt spid="5">
                                            <p:txEl>
                                              <p:pRg st="2" end="2"/>
                                            </p:txEl>
                                          </p:spTgt>
                                        </p:tgtEl>
                                      </p:cBhvr>
                                    </p:animEffect>
                                  </p:childTnLst>
                                </p:cTn>
                              </p:par>
                              <p:par>
                                <p:cTn id="14" presetID="22" presetClass="entr" presetSubtype="1"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ipe(up)">
                                      <p:cBhvr>
                                        <p:cTn id="16" dur="500"/>
                                        <p:tgtEl>
                                          <p:spTgt spid="5">
                                            <p:txEl>
                                              <p:pRg st="3" end="3"/>
                                            </p:txEl>
                                          </p:spTgt>
                                        </p:tgtEl>
                                      </p:cBhvr>
                                    </p:animEffect>
                                  </p:childTnLst>
                                </p:cTn>
                              </p:par>
                              <p:par>
                                <p:cTn id="17" presetID="22" presetClass="entr" presetSubtype="1"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ipe(up)">
                                      <p:cBhvr>
                                        <p:cTn id="19" dur="500"/>
                                        <p:tgtEl>
                                          <p:spTgt spid="5">
                                            <p:txEl>
                                              <p:pRg st="4" end="4"/>
                                            </p:txEl>
                                          </p:spTgt>
                                        </p:tgtEl>
                                      </p:cBhvr>
                                    </p:animEffect>
                                  </p:childTnLst>
                                </p:cTn>
                              </p:par>
                              <p:par>
                                <p:cTn id="20" presetID="22" presetClass="entr" presetSubtype="1"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wipe(up)">
                                      <p:cBhvr>
                                        <p:cTn id="22" dur="500"/>
                                        <p:tgtEl>
                                          <p:spTgt spid="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wipe(up)">
                                      <p:cBhvr>
                                        <p:cTn id="27" dur="500"/>
                                        <p:tgtEl>
                                          <p:spTgt spid="5">
                                            <p:txEl>
                                              <p:pRg st="7" end="7"/>
                                            </p:txEl>
                                          </p:spTgt>
                                        </p:tgtEl>
                                      </p:cBhvr>
                                    </p:animEffect>
                                  </p:childTnLst>
                                </p:cTn>
                              </p:par>
                              <p:par>
                                <p:cTn id="28" presetID="22" presetClass="entr" presetSubtype="1" fill="hold" nodeType="withEffect">
                                  <p:stCondLst>
                                    <p:cond delay="0"/>
                                  </p:stCondLst>
                                  <p:childTnLst>
                                    <p:set>
                                      <p:cBhvr>
                                        <p:cTn id="29" dur="1" fill="hold">
                                          <p:stCondLst>
                                            <p:cond delay="0"/>
                                          </p:stCondLst>
                                        </p:cTn>
                                        <p:tgtEl>
                                          <p:spTgt spid="5">
                                            <p:txEl>
                                              <p:pRg st="8" end="8"/>
                                            </p:txEl>
                                          </p:spTgt>
                                        </p:tgtEl>
                                        <p:attrNameLst>
                                          <p:attrName>style.visibility</p:attrName>
                                        </p:attrNameLst>
                                      </p:cBhvr>
                                      <p:to>
                                        <p:strVal val="visible"/>
                                      </p:to>
                                    </p:set>
                                    <p:animEffect transition="in" filter="wipe(up)">
                                      <p:cBhvr>
                                        <p:cTn id="30" dur="500"/>
                                        <p:tgtEl>
                                          <p:spTgt spid="5">
                                            <p:txEl>
                                              <p:pRg st="8" end="8"/>
                                            </p:txEl>
                                          </p:spTgt>
                                        </p:tgtEl>
                                      </p:cBhvr>
                                    </p:animEffect>
                                  </p:childTnLst>
                                </p:cTn>
                              </p:par>
                              <p:par>
                                <p:cTn id="31" presetID="22" presetClass="entr" presetSubtype="1" fill="hold" nodeType="with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animEffect transition="in" filter="wipe(up)">
                                      <p:cBhvr>
                                        <p:cTn id="33"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Sue (T-rex) 1990</a:t>
            </a:r>
            <a:endParaRPr lang="en-US" dirty="0"/>
          </a:p>
        </p:txBody>
      </p:sp>
      <p:pic>
        <p:nvPicPr>
          <p:cNvPr id="3" name="Picture 2"/>
          <p:cNvPicPr>
            <a:picLocks noChangeAspect="1"/>
          </p:cNvPicPr>
          <p:nvPr/>
        </p:nvPicPr>
        <p:blipFill>
          <a:blip r:embed="rId3"/>
          <a:stretch>
            <a:fillRect/>
          </a:stretch>
        </p:blipFill>
        <p:spPr>
          <a:xfrm>
            <a:off x="5107174" y="2292569"/>
            <a:ext cx="6606605" cy="4074073"/>
          </a:xfrm>
          <a:prstGeom prst="rect">
            <a:avLst/>
          </a:prstGeom>
        </p:spPr>
      </p:pic>
      <p:pic>
        <p:nvPicPr>
          <p:cNvPr id="4" name="Picture 3"/>
          <p:cNvPicPr>
            <a:picLocks noChangeAspect="1"/>
          </p:cNvPicPr>
          <p:nvPr/>
        </p:nvPicPr>
        <p:blipFill>
          <a:blip r:embed="rId4"/>
          <a:stretch>
            <a:fillRect/>
          </a:stretch>
        </p:blipFill>
        <p:spPr>
          <a:xfrm>
            <a:off x="515822" y="2292569"/>
            <a:ext cx="4261500" cy="3025665"/>
          </a:xfrm>
          <a:prstGeom prst="rect">
            <a:avLst/>
          </a:prstGeom>
        </p:spPr>
      </p:pic>
    </p:spTree>
    <p:extLst>
      <p:ext uri="{BB962C8B-B14F-4D97-AF65-F5344CB8AC3E}">
        <p14:creationId xmlns:p14="http://schemas.microsoft.com/office/powerpoint/2010/main" val="2991358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Which part is data? </a:t>
            </a:r>
            <a:br>
              <a:rPr lang="en-US" sz="3600" dirty="0" smtClean="0"/>
            </a:br>
            <a:r>
              <a:rPr lang="en-US" sz="3600" dirty="0" smtClean="0"/>
              <a:t>Which part is interpretation?</a:t>
            </a:r>
            <a:endParaRPr lang="en-US" sz="3600" dirty="0"/>
          </a:p>
        </p:txBody>
      </p:sp>
      <p:sp>
        <p:nvSpPr>
          <p:cNvPr id="5" name="Content Placeholder 4"/>
          <p:cNvSpPr>
            <a:spLocks noGrp="1"/>
          </p:cNvSpPr>
          <p:nvPr>
            <p:ph sz="half" idx="2"/>
          </p:nvPr>
        </p:nvSpPr>
        <p:spPr>
          <a:xfrm>
            <a:off x="6096000" y="2107602"/>
            <a:ext cx="4754880" cy="2087880"/>
          </a:xfrm>
        </p:spPr>
        <p:txBody>
          <a:bodyPr/>
          <a:lstStyle/>
          <a:p>
            <a:r>
              <a:rPr lang="en-US" dirty="0" smtClean="0"/>
              <a:t>First triceratops-like </a:t>
            </a:r>
            <a:r>
              <a:rPr lang="en-US" dirty="0" err="1" smtClean="0"/>
              <a:t>dino</a:t>
            </a:r>
            <a:r>
              <a:rPr lang="en-US" dirty="0" smtClean="0"/>
              <a:t> found in the eastern US, in Mississippi</a:t>
            </a:r>
          </a:p>
          <a:p>
            <a:endParaRPr lang="en-US" sz="800" dirty="0" smtClean="0"/>
          </a:p>
          <a:p>
            <a:r>
              <a:rPr lang="en-US" dirty="0" smtClean="0"/>
              <a:t>“A fluke dinosaur tooth find could help us understand the history of North America.  Horned dinosaurs may have crossed an ancient land bridge.”</a:t>
            </a:r>
          </a:p>
        </p:txBody>
      </p:sp>
      <p:pic>
        <p:nvPicPr>
          <p:cNvPr id="3" name="Picture 2"/>
          <p:cNvPicPr>
            <a:picLocks noChangeAspect="1"/>
          </p:cNvPicPr>
          <p:nvPr/>
        </p:nvPicPr>
        <p:blipFill>
          <a:blip r:embed="rId3"/>
          <a:stretch>
            <a:fillRect/>
          </a:stretch>
        </p:blipFill>
        <p:spPr>
          <a:xfrm>
            <a:off x="1248336" y="2014194"/>
            <a:ext cx="4180983" cy="3919273"/>
          </a:xfrm>
          <a:prstGeom prst="rect">
            <a:avLst/>
          </a:prstGeom>
        </p:spPr>
      </p:pic>
      <p:pic>
        <p:nvPicPr>
          <p:cNvPr id="4" name="Picture 3"/>
          <p:cNvPicPr>
            <a:picLocks noChangeAspect="1"/>
          </p:cNvPicPr>
          <p:nvPr/>
        </p:nvPicPr>
        <p:blipFill>
          <a:blip r:embed="rId4"/>
          <a:stretch>
            <a:fillRect/>
          </a:stretch>
        </p:blipFill>
        <p:spPr>
          <a:xfrm>
            <a:off x="5997388" y="4464708"/>
            <a:ext cx="5062537" cy="1217345"/>
          </a:xfrm>
          <a:prstGeom prst="rect">
            <a:avLst/>
          </a:prstGeom>
          <a:ln>
            <a:solidFill>
              <a:schemeClr val="tx1"/>
            </a:solidFill>
          </a:ln>
        </p:spPr>
      </p:pic>
      <p:pic>
        <p:nvPicPr>
          <p:cNvPr id="6" name="Content Placeholder 3"/>
          <p:cNvPicPr>
            <a:picLocks noChangeAspect="1"/>
          </p:cNvPicPr>
          <p:nvPr/>
        </p:nvPicPr>
        <p:blipFill>
          <a:blip r:embed="rId5"/>
          <a:stretch>
            <a:fillRect/>
          </a:stretch>
        </p:blipFill>
        <p:spPr>
          <a:xfrm>
            <a:off x="10396606" y="549186"/>
            <a:ext cx="1326637" cy="1233773"/>
          </a:xfrm>
          <a:prstGeom prst="rect">
            <a:avLst/>
          </a:prstGeom>
        </p:spPr>
      </p:pic>
    </p:spTree>
    <p:extLst>
      <p:ext uri="{BB962C8B-B14F-4D97-AF65-F5344CB8AC3E}">
        <p14:creationId xmlns:p14="http://schemas.microsoft.com/office/powerpoint/2010/main" val="97847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Examples of Data &amp; Interpretation</a:t>
            </a:r>
            <a:endParaRPr lang="en-US" dirty="0"/>
          </a:p>
        </p:txBody>
      </p:sp>
      <p:sp>
        <p:nvSpPr>
          <p:cNvPr id="5" name="Text Placeholder 4"/>
          <p:cNvSpPr>
            <a:spLocks noGrp="1"/>
          </p:cNvSpPr>
          <p:nvPr>
            <p:ph type="body" idx="1"/>
          </p:nvPr>
        </p:nvSpPr>
        <p:spPr/>
        <p:txBody>
          <a:bodyPr>
            <a:normAutofit/>
          </a:bodyPr>
          <a:lstStyle/>
          <a:p>
            <a:r>
              <a:rPr lang="en-US" sz="3600" dirty="0" smtClean="0"/>
              <a:t>Data</a:t>
            </a:r>
            <a:endParaRPr lang="en-US" sz="3600" dirty="0"/>
          </a:p>
        </p:txBody>
      </p:sp>
      <p:sp>
        <p:nvSpPr>
          <p:cNvPr id="6" name="Content Placeholder 5"/>
          <p:cNvSpPr>
            <a:spLocks noGrp="1"/>
          </p:cNvSpPr>
          <p:nvPr>
            <p:ph sz="half" idx="2"/>
          </p:nvPr>
        </p:nvSpPr>
        <p:spPr/>
        <p:txBody>
          <a:bodyPr>
            <a:normAutofit/>
          </a:bodyPr>
          <a:lstStyle/>
          <a:p>
            <a:r>
              <a:rPr lang="en-US" sz="2200" dirty="0" smtClean="0"/>
              <a:t>One/few bones vs. near-complete skeletons</a:t>
            </a:r>
          </a:p>
          <a:p>
            <a:endParaRPr lang="en-US" sz="2200" dirty="0" smtClean="0"/>
          </a:p>
          <a:p>
            <a:r>
              <a:rPr lang="en-US" sz="2200" b="1" dirty="0" smtClean="0"/>
              <a:t>In a life-like position vs. jumbled bones</a:t>
            </a:r>
          </a:p>
          <a:p>
            <a:endParaRPr lang="en-US" sz="2200" dirty="0" smtClean="0"/>
          </a:p>
          <a:p>
            <a:endParaRPr lang="en-US" dirty="0"/>
          </a:p>
        </p:txBody>
      </p:sp>
      <p:sp>
        <p:nvSpPr>
          <p:cNvPr id="7" name="Text Placeholder 6"/>
          <p:cNvSpPr>
            <a:spLocks noGrp="1"/>
          </p:cNvSpPr>
          <p:nvPr>
            <p:ph type="body" sz="quarter" idx="3"/>
          </p:nvPr>
        </p:nvSpPr>
        <p:spPr/>
        <p:txBody>
          <a:bodyPr>
            <a:normAutofit/>
          </a:bodyPr>
          <a:lstStyle/>
          <a:p>
            <a:r>
              <a:rPr lang="en-US" sz="3600" dirty="0" smtClean="0"/>
              <a:t>Interpretation</a:t>
            </a:r>
            <a:endParaRPr lang="en-US" sz="3600" dirty="0"/>
          </a:p>
        </p:txBody>
      </p:sp>
      <p:sp>
        <p:nvSpPr>
          <p:cNvPr id="8" name="Content Placeholder 7"/>
          <p:cNvSpPr>
            <a:spLocks noGrp="1"/>
          </p:cNvSpPr>
          <p:nvPr>
            <p:ph sz="quarter" idx="4"/>
          </p:nvPr>
        </p:nvSpPr>
        <p:spPr/>
        <p:txBody>
          <a:bodyPr/>
          <a:lstStyle/>
          <a:p>
            <a:r>
              <a:rPr lang="en-US" sz="2200" dirty="0" smtClean="0"/>
              <a:t>Size and shape</a:t>
            </a:r>
          </a:p>
          <a:p>
            <a:endParaRPr lang="en-US" sz="700" dirty="0" smtClean="0"/>
          </a:p>
          <a:p>
            <a:endParaRPr lang="en-US" sz="2800" dirty="0"/>
          </a:p>
          <a:p>
            <a:r>
              <a:rPr lang="en-US" sz="2200" b="1" dirty="0" smtClean="0"/>
              <a:t>Buried quickly vs. transported</a:t>
            </a:r>
            <a:endParaRPr lang="en-US" dirty="0"/>
          </a:p>
          <a:p>
            <a:endParaRPr lang="en-US" dirty="0" smtClean="0"/>
          </a:p>
          <a:p>
            <a:endParaRPr lang="en-US" dirty="0"/>
          </a:p>
        </p:txBody>
      </p:sp>
    </p:spTree>
    <p:extLst>
      <p:ext uri="{BB962C8B-B14F-4D97-AF65-F5344CB8AC3E}">
        <p14:creationId xmlns:p14="http://schemas.microsoft.com/office/powerpoint/2010/main" val="881524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ipe(up)">
                                      <p:cBhvr>
                                        <p:cTn id="7" dur="500"/>
                                        <p:tgtEl>
                                          <p:spTgt spid="6">
                                            <p:txEl>
                                              <p:pRg st="2" end="2"/>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animEffect transition="in" filter="wipe(up)">
                                      <p:cBhvr>
                                        <p:cTn id="11"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2844094" y="492019"/>
            <a:ext cx="5662025" cy="2681487"/>
          </a:xfrm>
          <a:prstGeom prst="rect">
            <a:avLst/>
          </a:prstGeom>
        </p:spPr>
      </p:pic>
      <p:pic>
        <p:nvPicPr>
          <p:cNvPr id="7" name="Picture 6"/>
          <p:cNvPicPr>
            <a:picLocks noChangeAspect="1"/>
          </p:cNvPicPr>
          <p:nvPr/>
        </p:nvPicPr>
        <p:blipFill>
          <a:blip r:embed="rId4"/>
          <a:stretch>
            <a:fillRect/>
          </a:stretch>
        </p:blipFill>
        <p:spPr>
          <a:xfrm>
            <a:off x="1168425" y="3469186"/>
            <a:ext cx="9884032" cy="2873265"/>
          </a:xfrm>
          <a:prstGeom prst="rect">
            <a:avLst/>
          </a:prstGeom>
        </p:spPr>
      </p:pic>
      <p:sp>
        <p:nvSpPr>
          <p:cNvPr id="3" name="TextBox 2"/>
          <p:cNvSpPr txBox="1"/>
          <p:nvPr/>
        </p:nvSpPr>
        <p:spPr>
          <a:xfrm>
            <a:off x="652183" y="1047932"/>
            <a:ext cx="1882588" cy="1569660"/>
          </a:xfrm>
          <a:prstGeom prst="rect">
            <a:avLst/>
          </a:prstGeom>
          <a:noFill/>
        </p:spPr>
        <p:txBody>
          <a:bodyPr wrap="square" rtlCol="0">
            <a:spAutoFit/>
          </a:bodyPr>
          <a:lstStyle/>
          <a:p>
            <a:pPr algn="ctr"/>
            <a:r>
              <a:rPr lang="en-US" sz="2400" dirty="0" smtClean="0"/>
              <a:t>Life-like position vs. jumbled bones</a:t>
            </a:r>
            <a:endParaRPr lang="en-US" sz="2400" dirty="0"/>
          </a:p>
        </p:txBody>
      </p:sp>
    </p:spTree>
    <p:extLst>
      <p:ext uri="{BB962C8B-B14F-4D97-AF65-F5344CB8AC3E}">
        <p14:creationId xmlns:p14="http://schemas.microsoft.com/office/powerpoint/2010/main" val="17201771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44752" y="678077"/>
            <a:ext cx="8058150" cy="5600700"/>
          </a:xfrm>
          <a:prstGeom prst="rect">
            <a:avLst/>
          </a:prstGeom>
        </p:spPr>
      </p:pic>
      <p:sp>
        <p:nvSpPr>
          <p:cNvPr id="2" name="Rectangle 1"/>
          <p:cNvSpPr/>
          <p:nvPr/>
        </p:nvSpPr>
        <p:spPr>
          <a:xfrm>
            <a:off x="8229600" y="2508422"/>
            <a:ext cx="3126260" cy="297797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2683C6">
                    <a:lumMod val="50000"/>
                  </a:srgbClr>
                </a:solidFill>
                <a:effectLst/>
                <a:uLnTx/>
                <a:uFillTx/>
                <a:latin typeface="Century Gothic" panose="020B0502020202020204"/>
                <a:ea typeface="+mn-ea"/>
                <a:cs typeface="+mn-cs"/>
              </a:rPr>
              <a:t>Exhibit Hall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smtClean="0">
                <a:ln>
                  <a:noFill/>
                </a:ln>
                <a:solidFill>
                  <a:srgbClr val="2683C6">
                    <a:lumMod val="50000"/>
                  </a:srgbClr>
                </a:solidFill>
                <a:effectLst/>
                <a:uLnTx/>
                <a:uFillTx/>
                <a:latin typeface="Century Gothic" panose="020B0502020202020204"/>
                <a:ea typeface="+mn-ea"/>
                <a:cs typeface="+mn-cs"/>
              </a:rPr>
              <a:t>Booth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smtClean="0">
                <a:ln>
                  <a:noFill/>
                </a:ln>
                <a:solidFill>
                  <a:srgbClr val="2683C6">
                    <a:lumMod val="50000"/>
                  </a:srgbClr>
                </a:solidFill>
                <a:effectLst/>
                <a:uLnTx/>
                <a:uFillTx/>
                <a:latin typeface="Century Gothic" panose="020B0502020202020204"/>
                <a:ea typeface="+mn-ea"/>
                <a:cs typeface="+mn-cs"/>
              </a:rPr>
              <a:t>1019</a:t>
            </a:r>
            <a:endParaRPr kumimoji="0" lang="en-US" sz="8000" b="0" i="0" u="none" strike="noStrike" kern="1200" cap="none" spc="0" normalizeH="0" baseline="0" noProof="0" dirty="0">
              <a:ln>
                <a:noFill/>
              </a:ln>
              <a:solidFill>
                <a:srgbClr val="2683C6">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4911016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Fighting Dinosaurs (</a:t>
            </a:r>
            <a:r>
              <a:rPr lang="en-US" i="1" dirty="0" smtClean="0"/>
              <a:t>in situ)</a:t>
            </a:r>
            <a:endParaRPr lang="en-US" dirty="0"/>
          </a:p>
        </p:txBody>
      </p:sp>
      <p:sp>
        <p:nvSpPr>
          <p:cNvPr id="4" name="Content Placeholder 3"/>
          <p:cNvSpPr>
            <a:spLocks noGrp="1"/>
          </p:cNvSpPr>
          <p:nvPr>
            <p:ph sz="half" idx="2"/>
          </p:nvPr>
        </p:nvSpPr>
        <p:spPr>
          <a:xfrm>
            <a:off x="6370320" y="2103120"/>
            <a:ext cx="4754880" cy="1090556"/>
          </a:xfrm>
        </p:spPr>
        <p:txBody>
          <a:bodyPr>
            <a:normAutofit/>
          </a:bodyPr>
          <a:lstStyle/>
          <a:p>
            <a:pPr marL="0" indent="0">
              <a:buNone/>
            </a:pPr>
            <a:r>
              <a:rPr lang="en-US" dirty="0" smtClean="0"/>
              <a:t>“A </a:t>
            </a:r>
            <a:r>
              <a:rPr lang="en-US" dirty="0"/>
              <a:t>sudden sand flow may have quickly buried these foes, capturing them in this fighting position</a:t>
            </a:r>
            <a:r>
              <a:rPr lang="en-US" dirty="0" smtClean="0"/>
              <a:t>.”</a:t>
            </a:r>
            <a:endParaRPr lang="en-US" dirty="0"/>
          </a:p>
        </p:txBody>
      </p:sp>
      <p:sp>
        <p:nvSpPr>
          <p:cNvPr id="6" name="Content Placeholder 5"/>
          <p:cNvSpPr>
            <a:spLocks noGrp="1"/>
          </p:cNvSpPr>
          <p:nvPr>
            <p:ph sz="half" idx="1"/>
          </p:nvPr>
        </p:nvSpPr>
        <p:spPr/>
        <p:txBody>
          <a:bodyPr>
            <a:normAutofit/>
          </a:bodyPr>
          <a:lstStyle/>
          <a:p>
            <a:pPr marL="0" indent="0" fontAlgn="base">
              <a:buNone/>
            </a:pPr>
            <a:r>
              <a:rPr lang="en-US" dirty="0" smtClean="0"/>
              <a:t>“Apparently </a:t>
            </a:r>
            <a:r>
              <a:rPr lang="en-US" dirty="0"/>
              <a:t>locked in combat, these two fighting dinosaurs were remarkably preserved in this action pose some 80 million years ago.</a:t>
            </a:r>
          </a:p>
          <a:p>
            <a:pPr marL="0" indent="0" fontAlgn="base">
              <a:buNone/>
            </a:pPr>
            <a:r>
              <a:rPr lang="en-US" dirty="0" smtClean="0"/>
              <a:t>…</a:t>
            </a:r>
            <a:r>
              <a:rPr lang="en-US" i="1" dirty="0" smtClean="0"/>
              <a:t>Velociraptor</a:t>
            </a:r>
            <a:r>
              <a:rPr lang="en-US" dirty="0"/>
              <a:t> has embedded its deadly foot claw into the neck of the crouching </a:t>
            </a:r>
            <a:r>
              <a:rPr lang="en-US" i="1" dirty="0" err="1" smtClean="0"/>
              <a:t>Protoceratops</a:t>
            </a:r>
            <a:r>
              <a:rPr lang="en-US" i="1" dirty="0" smtClean="0"/>
              <a:t>… </a:t>
            </a:r>
          </a:p>
          <a:p>
            <a:pPr marL="0" indent="0" fontAlgn="base">
              <a:buNone/>
            </a:pPr>
            <a:r>
              <a:rPr lang="en-US" i="1" dirty="0" smtClean="0"/>
              <a:t>…</a:t>
            </a:r>
            <a:r>
              <a:rPr lang="en-US" i="1" dirty="0" err="1" smtClean="0"/>
              <a:t>Protoceratops</a:t>
            </a:r>
            <a:r>
              <a:rPr lang="en-US" dirty="0"/>
              <a:t> appears to have bitten and broken the right arm of the </a:t>
            </a:r>
            <a:r>
              <a:rPr lang="en-US" i="1" dirty="0"/>
              <a:t>Velociraptor</a:t>
            </a:r>
            <a:r>
              <a:rPr lang="en-US" dirty="0"/>
              <a:t>, whose left hand grips the head of the </a:t>
            </a:r>
            <a:r>
              <a:rPr lang="en-US" i="1" dirty="0" err="1"/>
              <a:t>Protoceratops</a:t>
            </a:r>
            <a:r>
              <a:rPr lang="en-US" dirty="0" smtClean="0"/>
              <a:t>.”</a:t>
            </a:r>
            <a:endParaRPr lang="en-US" dirty="0"/>
          </a:p>
          <a:p>
            <a:endParaRPr lang="en-US" dirty="0"/>
          </a:p>
        </p:txBody>
      </p:sp>
      <p:pic>
        <p:nvPicPr>
          <p:cNvPr id="8" name="Picture 7"/>
          <p:cNvPicPr>
            <a:picLocks noChangeAspect="1"/>
          </p:cNvPicPr>
          <p:nvPr/>
        </p:nvPicPr>
        <p:blipFill>
          <a:blip r:embed="rId3"/>
          <a:stretch>
            <a:fillRect/>
          </a:stretch>
        </p:blipFill>
        <p:spPr>
          <a:xfrm>
            <a:off x="6042660" y="3193676"/>
            <a:ext cx="5410200" cy="2562225"/>
          </a:xfrm>
          <a:prstGeom prst="rect">
            <a:avLst/>
          </a:prstGeom>
        </p:spPr>
      </p:pic>
      <p:sp>
        <p:nvSpPr>
          <p:cNvPr id="3" name="Oval 2"/>
          <p:cNvSpPr/>
          <p:nvPr/>
        </p:nvSpPr>
        <p:spPr>
          <a:xfrm>
            <a:off x="8579224" y="3977640"/>
            <a:ext cx="443752" cy="4971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rot="19757748">
            <a:off x="8770615" y="3276800"/>
            <a:ext cx="336176" cy="92246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839712" y="4373158"/>
            <a:ext cx="443752" cy="4971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4"/>
          <a:stretch>
            <a:fillRect/>
          </a:stretch>
        </p:blipFill>
        <p:spPr>
          <a:xfrm>
            <a:off x="6269831" y="5196797"/>
            <a:ext cx="5062537" cy="1217345"/>
          </a:xfrm>
          <a:prstGeom prst="rect">
            <a:avLst/>
          </a:prstGeom>
          <a:ln>
            <a:solidFill>
              <a:schemeClr val="tx1"/>
            </a:solidFill>
          </a:ln>
        </p:spPr>
      </p:pic>
    </p:spTree>
    <p:extLst>
      <p:ext uri="{BB962C8B-B14F-4D97-AF65-F5344CB8AC3E}">
        <p14:creationId xmlns:p14="http://schemas.microsoft.com/office/powerpoint/2010/main" val="2300134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Examples of Data &amp; Interpretation</a:t>
            </a:r>
            <a:endParaRPr lang="en-US" dirty="0"/>
          </a:p>
        </p:txBody>
      </p:sp>
      <p:sp>
        <p:nvSpPr>
          <p:cNvPr id="5" name="Text Placeholder 4"/>
          <p:cNvSpPr>
            <a:spLocks noGrp="1"/>
          </p:cNvSpPr>
          <p:nvPr>
            <p:ph type="body" idx="1"/>
          </p:nvPr>
        </p:nvSpPr>
        <p:spPr/>
        <p:txBody>
          <a:bodyPr>
            <a:normAutofit/>
          </a:bodyPr>
          <a:lstStyle/>
          <a:p>
            <a:r>
              <a:rPr lang="en-US" sz="3600" dirty="0" smtClean="0"/>
              <a:t>Data</a:t>
            </a:r>
            <a:endParaRPr lang="en-US" sz="3600" dirty="0"/>
          </a:p>
        </p:txBody>
      </p:sp>
      <p:sp>
        <p:nvSpPr>
          <p:cNvPr id="6" name="Content Placeholder 5"/>
          <p:cNvSpPr>
            <a:spLocks noGrp="1"/>
          </p:cNvSpPr>
          <p:nvPr>
            <p:ph sz="half" idx="2"/>
          </p:nvPr>
        </p:nvSpPr>
        <p:spPr/>
        <p:txBody>
          <a:bodyPr>
            <a:normAutofit lnSpcReduction="10000"/>
          </a:bodyPr>
          <a:lstStyle/>
          <a:p>
            <a:r>
              <a:rPr lang="en-US" sz="2200" dirty="0" smtClean="0"/>
              <a:t>One/few bones vs. near-complete skeletons</a:t>
            </a:r>
          </a:p>
          <a:p>
            <a:endParaRPr lang="en-US" sz="2200" dirty="0" smtClean="0"/>
          </a:p>
          <a:p>
            <a:r>
              <a:rPr lang="en-US" sz="2200" dirty="0" smtClean="0"/>
              <a:t>In a life-like position vs. jumbled bones</a:t>
            </a:r>
          </a:p>
          <a:p>
            <a:endParaRPr lang="en-US" sz="2200" dirty="0" smtClean="0"/>
          </a:p>
          <a:p>
            <a:r>
              <a:rPr lang="en-US" sz="2200" b="1" dirty="0" smtClean="0"/>
              <a:t>Excellent condition vs. evidence of decay or destruction</a:t>
            </a:r>
            <a:endParaRPr lang="en-US" sz="2200" b="1" dirty="0"/>
          </a:p>
          <a:p>
            <a:endParaRPr lang="en-US" dirty="0"/>
          </a:p>
        </p:txBody>
      </p:sp>
      <p:sp>
        <p:nvSpPr>
          <p:cNvPr id="7" name="Text Placeholder 6"/>
          <p:cNvSpPr>
            <a:spLocks noGrp="1"/>
          </p:cNvSpPr>
          <p:nvPr>
            <p:ph type="body" sz="quarter" idx="3"/>
          </p:nvPr>
        </p:nvSpPr>
        <p:spPr/>
        <p:txBody>
          <a:bodyPr>
            <a:normAutofit/>
          </a:bodyPr>
          <a:lstStyle/>
          <a:p>
            <a:r>
              <a:rPr lang="en-US" sz="3600" dirty="0" smtClean="0"/>
              <a:t>Interpretation</a:t>
            </a:r>
            <a:endParaRPr lang="en-US" sz="3600" dirty="0"/>
          </a:p>
        </p:txBody>
      </p:sp>
      <p:sp>
        <p:nvSpPr>
          <p:cNvPr id="8" name="Content Placeholder 7"/>
          <p:cNvSpPr>
            <a:spLocks noGrp="1"/>
          </p:cNvSpPr>
          <p:nvPr>
            <p:ph sz="quarter" idx="4"/>
          </p:nvPr>
        </p:nvSpPr>
        <p:spPr/>
        <p:txBody>
          <a:bodyPr/>
          <a:lstStyle/>
          <a:p>
            <a:r>
              <a:rPr lang="en-US" sz="2200" dirty="0" smtClean="0"/>
              <a:t>Size and shape</a:t>
            </a:r>
          </a:p>
          <a:p>
            <a:endParaRPr lang="en-US" sz="700" dirty="0" smtClean="0"/>
          </a:p>
          <a:p>
            <a:endParaRPr lang="en-US" sz="2000" dirty="0"/>
          </a:p>
          <a:p>
            <a:r>
              <a:rPr lang="en-US" sz="2200" dirty="0" smtClean="0"/>
              <a:t>Buried quickly vs. transported</a:t>
            </a:r>
          </a:p>
          <a:p>
            <a:endParaRPr lang="en-US" sz="2200" dirty="0"/>
          </a:p>
          <a:p>
            <a:r>
              <a:rPr lang="en-US" sz="2200" b="1" dirty="0" smtClean="0"/>
              <a:t>Buried quickly vs. lying exposed to weathering or scavengers</a:t>
            </a:r>
          </a:p>
          <a:p>
            <a:endParaRPr lang="en-US" dirty="0"/>
          </a:p>
          <a:p>
            <a:endParaRPr lang="en-US" dirty="0" smtClean="0"/>
          </a:p>
          <a:p>
            <a:endParaRPr lang="en-US" dirty="0"/>
          </a:p>
        </p:txBody>
      </p:sp>
    </p:spTree>
    <p:extLst>
      <p:ext uri="{BB962C8B-B14F-4D97-AF65-F5344CB8AC3E}">
        <p14:creationId xmlns:p14="http://schemas.microsoft.com/office/powerpoint/2010/main" val="52363960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430-535 Lots of bones and teeth...near the top of the bone bed.">
            <a:hlinkClick r:id="" action="ppaction://media"/>
          </p:cNvPr>
          <p:cNvPicPr>
            <a:picLocks noGrp="1" noChangeAspect="1"/>
          </p:cNvPicPr>
          <p:nvPr>
            <p:ph idx="4294967295"/>
            <a:videoFile r:link="rId2"/>
            <p:extLst>
              <p:ext uri="{DAA4B4D4-6D71-4841-9C94-3DE7FCFB9230}">
                <p14:media xmlns:p14="http://schemas.microsoft.com/office/powerpoint/2010/main" r:embed="rId1"/>
              </p:ext>
            </p:extLst>
          </p:nvPr>
        </p:nvPicPr>
        <p:blipFill>
          <a:blip r:embed="rId4"/>
          <a:stretch>
            <a:fillRect/>
          </a:stretch>
        </p:blipFill>
        <p:spPr>
          <a:xfrm>
            <a:off x="1744579" y="767933"/>
            <a:ext cx="8688716" cy="4886909"/>
          </a:xfrm>
        </p:spPr>
      </p:pic>
    </p:spTree>
    <p:extLst>
      <p:ext uri="{BB962C8B-B14F-4D97-AF65-F5344CB8AC3E}">
        <p14:creationId xmlns:p14="http://schemas.microsoft.com/office/powerpoint/2010/main" val="3482467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5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rot="21086594">
            <a:off x="803860" y="842211"/>
            <a:ext cx="5280594" cy="5203658"/>
          </a:xfrm>
          <a:prstGeom prst="rect">
            <a:avLst/>
          </a:prstGeom>
        </p:spPr>
      </p:pic>
      <p:pic>
        <p:nvPicPr>
          <p:cNvPr id="3" name="Picture 2"/>
          <p:cNvPicPr>
            <a:picLocks noChangeAspect="1"/>
          </p:cNvPicPr>
          <p:nvPr/>
        </p:nvPicPr>
        <p:blipFill>
          <a:blip r:embed="rId3"/>
          <a:stretch>
            <a:fillRect/>
          </a:stretch>
        </p:blipFill>
        <p:spPr>
          <a:xfrm rot="450442">
            <a:off x="5726883" y="945638"/>
            <a:ext cx="5700223" cy="5113656"/>
          </a:xfrm>
          <a:prstGeom prst="rect">
            <a:avLst/>
          </a:prstGeom>
        </p:spPr>
      </p:pic>
      <p:sp>
        <p:nvSpPr>
          <p:cNvPr id="4" name="Right Arrow 3"/>
          <p:cNvSpPr/>
          <p:nvPr/>
        </p:nvSpPr>
        <p:spPr>
          <a:xfrm flipH="1">
            <a:off x="8365299" y="4981074"/>
            <a:ext cx="926432" cy="697832"/>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6893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Dino Dig</a:t>
            </a:r>
            <a:endParaRPr lang="en-US" dirty="0"/>
          </a:p>
        </p:txBody>
      </p:sp>
      <p:sp>
        <p:nvSpPr>
          <p:cNvPr id="4" name="Content Placeholder 3"/>
          <p:cNvSpPr>
            <a:spLocks noGrp="1"/>
          </p:cNvSpPr>
          <p:nvPr>
            <p:ph idx="1"/>
          </p:nvPr>
        </p:nvSpPr>
        <p:spPr/>
        <p:txBody>
          <a:bodyPr/>
          <a:lstStyle/>
          <a:p>
            <a:r>
              <a:rPr lang="en-US" sz="2800" dirty="0" smtClean="0"/>
              <a:t>“The </a:t>
            </a:r>
            <a:r>
              <a:rPr lang="en-US" sz="2800" dirty="0"/>
              <a:t>normally </a:t>
            </a:r>
            <a:r>
              <a:rPr lang="en-US" sz="2800" dirty="0">
                <a:solidFill>
                  <a:srgbClr val="0070C0"/>
                </a:solidFill>
              </a:rPr>
              <a:t>graded nature of the </a:t>
            </a:r>
            <a:r>
              <a:rPr lang="en-US" sz="2800" dirty="0" err="1">
                <a:solidFill>
                  <a:srgbClr val="0070C0"/>
                </a:solidFill>
              </a:rPr>
              <a:t>bonebed</a:t>
            </a:r>
            <a:r>
              <a:rPr lang="en-US" sz="2800" dirty="0">
                <a:solidFill>
                  <a:srgbClr val="0070C0"/>
                </a:solidFill>
              </a:rPr>
              <a:t> </a:t>
            </a:r>
            <a:r>
              <a:rPr lang="en-US" sz="2800" dirty="0"/>
              <a:t>gives evidence that the bones and matrix were </a:t>
            </a:r>
            <a:r>
              <a:rPr lang="en-US" sz="2800" dirty="0">
                <a:solidFill>
                  <a:srgbClr val="00B050"/>
                </a:solidFill>
              </a:rPr>
              <a:t>deposited as a subaqueous debris flow,</a:t>
            </a:r>
            <a:r>
              <a:rPr lang="en-US" sz="2800" dirty="0"/>
              <a:t> thus representing a single sedimentation event for the estimated 500 or more dinosaurs</a:t>
            </a:r>
            <a:r>
              <a:rPr lang="en-US" sz="2800" dirty="0" smtClean="0"/>
              <a:t>.”</a:t>
            </a:r>
          </a:p>
          <a:p>
            <a:endParaRPr lang="en-US" dirty="0"/>
          </a:p>
          <a:p>
            <a:r>
              <a:rPr lang="en-US" dirty="0">
                <a:hlinkClick r:id="rId3"/>
              </a:rPr>
              <a:t>http://</a:t>
            </a:r>
            <a:r>
              <a:rPr lang="en-US" dirty="0" smtClean="0">
                <a:hlinkClick r:id="rId3"/>
              </a:rPr>
              <a:t>dinosaurproject.swau.edu/project/abstracts/gsa2015weeks.html</a:t>
            </a:r>
            <a:endParaRPr lang="en-US" dirty="0" smtClean="0"/>
          </a:p>
          <a:p>
            <a:endParaRPr lang="en-US" dirty="0"/>
          </a:p>
          <a:p>
            <a:endParaRPr lang="en-US" dirty="0"/>
          </a:p>
        </p:txBody>
      </p:sp>
    </p:spTree>
    <p:extLst>
      <p:ext uri="{BB962C8B-B14F-4D97-AF65-F5344CB8AC3E}">
        <p14:creationId xmlns:p14="http://schemas.microsoft.com/office/powerpoint/2010/main" val="384690936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Preserved skin impressions</a:t>
            </a:r>
            <a:endParaRPr lang="en-US" dirty="0"/>
          </a:p>
        </p:txBody>
      </p:sp>
      <p:pic>
        <p:nvPicPr>
          <p:cNvPr id="7" name="Picture 6"/>
          <p:cNvPicPr>
            <a:picLocks noChangeAspect="1"/>
          </p:cNvPicPr>
          <p:nvPr/>
        </p:nvPicPr>
        <p:blipFill>
          <a:blip r:embed="rId3"/>
          <a:stretch>
            <a:fillRect/>
          </a:stretch>
        </p:blipFill>
        <p:spPr>
          <a:xfrm>
            <a:off x="5778554" y="3040610"/>
            <a:ext cx="5953125" cy="3362325"/>
          </a:xfrm>
          <a:prstGeom prst="rect">
            <a:avLst/>
          </a:prstGeom>
        </p:spPr>
      </p:pic>
      <p:pic>
        <p:nvPicPr>
          <p:cNvPr id="8" name="Picture 7"/>
          <p:cNvPicPr>
            <a:picLocks noChangeAspect="1"/>
          </p:cNvPicPr>
          <p:nvPr/>
        </p:nvPicPr>
        <p:blipFill>
          <a:blip r:embed="rId4"/>
          <a:stretch>
            <a:fillRect/>
          </a:stretch>
        </p:blipFill>
        <p:spPr>
          <a:xfrm>
            <a:off x="625366" y="2103532"/>
            <a:ext cx="5972175" cy="3324225"/>
          </a:xfrm>
          <a:prstGeom prst="rect">
            <a:avLst/>
          </a:prstGeom>
        </p:spPr>
      </p:pic>
    </p:spTree>
    <p:extLst>
      <p:ext uri="{BB962C8B-B14F-4D97-AF65-F5344CB8AC3E}">
        <p14:creationId xmlns:p14="http://schemas.microsoft.com/office/powerpoint/2010/main" val="190198423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Arrow Connector 12"/>
          <p:cNvCxnSpPr/>
          <p:nvPr/>
        </p:nvCxnSpPr>
        <p:spPr>
          <a:xfrm flipV="1">
            <a:off x="6098243" y="1949819"/>
            <a:ext cx="0" cy="773207"/>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4921625" y="2655799"/>
            <a:ext cx="2353236" cy="15464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Data:</a:t>
            </a:r>
          </a:p>
          <a:p>
            <a:pPr algn="ctr"/>
            <a:r>
              <a:rPr lang="en-US" dirty="0" smtClean="0"/>
              <a:t>Bones, Teeth</a:t>
            </a:r>
          </a:p>
          <a:p>
            <a:pPr algn="ctr"/>
            <a:r>
              <a:rPr lang="en-US" dirty="0" smtClean="0"/>
              <a:t>Eggs, Tracks,</a:t>
            </a:r>
          </a:p>
          <a:p>
            <a:pPr algn="ctr"/>
            <a:r>
              <a:rPr lang="en-US" dirty="0"/>
              <a:t>e</a:t>
            </a:r>
            <a:r>
              <a:rPr lang="en-US" dirty="0" smtClean="0"/>
              <a:t>tc.</a:t>
            </a:r>
            <a:endParaRPr lang="en-US" dirty="0"/>
          </a:p>
        </p:txBody>
      </p:sp>
      <p:sp>
        <p:nvSpPr>
          <p:cNvPr id="8" name="Rectangle 7"/>
          <p:cNvSpPr/>
          <p:nvPr/>
        </p:nvSpPr>
        <p:spPr>
          <a:xfrm>
            <a:off x="1344700" y="1499347"/>
            <a:ext cx="2205318" cy="1021977"/>
          </a:xfrm>
          <a:prstGeom prst="rect">
            <a:avLst/>
          </a:prstGeom>
          <a:solidFill>
            <a:schemeClr val="accent5"/>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Size &amp; Shape</a:t>
            </a:r>
            <a:endParaRPr lang="en-US" b="1" dirty="0"/>
          </a:p>
        </p:txBody>
      </p:sp>
      <p:sp>
        <p:nvSpPr>
          <p:cNvPr id="9" name="Rectangle 8"/>
          <p:cNvSpPr/>
          <p:nvPr/>
        </p:nvSpPr>
        <p:spPr>
          <a:xfrm>
            <a:off x="4995584" y="871817"/>
            <a:ext cx="2205318" cy="1021977"/>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Locomotion</a:t>
            </a:r>
            <a:endParaRPr lang="en-US" b="1" dirty="0"/>
          </a:p>
        </p:txBody>
      </p:sp>
      <p:sp>
        <p:nvSpPr>
          <p:cNvPr id="10" name="Rectangle 9"/>
          <p:cNvSpPr/>
          <p:nvPr/>
        </p:nvSpPr>
        <p:spPr>
          <a:xfrm>
            <a:off x="8646468" y="1499347"/>
            <a:ext cx="2205318" cy="1021977"/>
          </a:xfrm>
          <a:prstGeom prst="rect">
            <a:avLst/>
          </a:prstGeom>
          <a:solidFill>
            <a:srgbClr val="FF99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Behaviors</a:t>
            </a:r>
            <a:endParaRPr lang="en-US" b="1" dirty="0"/>
          </a:p>
        </p:txBody>
      </p:sp>
      <p:cxnSp>
        <p:nvCxnSpPr>
          <p:cNvPr id="12" name="Straight Arrow Connector 11"/>
          <p:cNvCxnSpPr>
            <a:stCxn id="7" idx="2"/>
          </p:cNvCxnSpPr>
          <p:nvPr/>
        </p:nvCxnSpPr>
        <p:spPr>
          <a:xfrm flipH="1" flipV="1">
            <a:off x="3597088" y="2581835"/>
            <a:ext cx="1324537" cy="84717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7268137" y="2588559"/>
            <a:ext cx="1371607" cy="927847"/>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8346735" y="3052482"/>
            <a:ext cx="3096008" cy="1354217"/>
          </a:xfrm>
          <a:prstGeom prst="rect">
            <a:avLst/>
          </a:prstGeom>
          <a:noFill/>
        </p:spPr>
        <p:txBody>
          <a:bodyPr wrap="square" rtlCol="0">
            <a:spAutoFit/>
          </a:bodyPr>
          <a:lstStyle/>
          <a:p>
            <a:pPr algn="ctr"/>
            <a:r>
              <a:rPr lang="en-US" sz="3200" dirty="0" smtClean="0"/>
              <a:t>Good or bad parents</a:t>
            </a:r>
          </a:p>
          <a:p>
            <a:endParaRPr lang="en-US" dirty="0" smtClean="0"/>
          </a:p>
        </p:txBody>
      </p:sp>
    </p:spTree>
    <p:extLst>
      <p:ext uri="{BB962C8B-B14F-4D97-AF65-F5344CB8AC3E}">
        <p14:creationId xmlns:p14="http://schemas.microsoft.com/office/powerpoint/2010/main" val="274639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02726" y="1930393"/>
            <a:ext cx="7143095" cy="2909407"/>
          </a:xfrm>
          <a:prstGeom prst="rect">
            <a:avLst/>
          </a:prstGeom>
        </p:spPr>
      </p:pic>
      <p:pic>
        <p:nvPicPr>
          <p:cNvPr id="2050" name="Picture 2" descr="Oviraptor fossil with egg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1911" y="2499887"/>
            <a:ext cx="4267200" cy="343852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02726" y="4839800"/>
            <a:ext cx="5776750" cy="307777"/>
          </a:xfrm>
          <a:prstGeom prst="rect">
            <a:avLst/>
          </a:prstGeom>
          <a:noFill/>
        </p:spPr>
        <p:txBody>
          <a:bodyPr wrap="square" rtlCol="0">
            <a:spAutoFit/>
          </a:bodyPr>
          <a:lstStyle/>
          <a:p>
            <a:r>
              <a:rPr lang="en-US" sz="1400" dirty="0" smtClean="0"/>
              <a:t>Eggs in nest of unidentified dinosaur from Flaming Cliffs, Mongolia</a:t>
            </a:r>
            <a:endParaRPr lang="en-US" sz="1400" dirty="0"/>
          </a:p>
        </p:txBody>
      </p:sp>
      <p:sp>
        <p:nvSpPr>
          <p:cNvPr id="4" name="Title 3"/>
          <p:cNvSpPr>
            <a:spLocks noGrp="1"/>
          </p:cNvSpPr>
          <p:nvPr>
            <p:ph type="title"/>
          </p:nvPr>
        </p:nvSpPr>
        <p:spPr/>
        <p:txBody>
          <a:bodyPr/>
          <a:lstStyle/>
          <a:p>
            <a:r>
              <a:rPr lang="en-US" dirty="0" smtClean="0"/>
              <a:t>Egg thief or good parent?</a:t>
            </a:r>
            <a:endParaRPr lang="en-US" dirty="0"/>
          </a:p>
        </p:txBody>
      </p:sp>
      <p:sp>
        <p:nvSpPr>
          <p:cNvPr id="6" name="TextBox 5"/>
          <p:cNvSpPr txBox="1"/>
          <p:nvPr/>
        </p:nvSpPr>
        <p:spPr>
          <a:xfrm>
            <a:off x="7945821" y="5951209"/>
            <a:ext cx="2854874" cy="523220"/>
          </a:xfrm>
          <a:prstGeom prst="rect">
            <a:avLst/>
          </a:prstGeom>
          <a:noFill/>
        </p:spPr>
        <p:txBody>
          <a:bodyPr wrap="square" rtlCol="0">
            <a:spAutoFit/>
          </a:bodyPr>
          <a:lstStyle/>
          <a:p>
            <a:pPr algn="ctr"/>
            <a:r>
              <a:rPr lang="en-US" sz="1400" dirty="0" err="1" smtClean="0"/>
              <a:t>Oviraptor</a:t>
            </a:r>
            <a:r>
              <a:rPr lang="en-US" sz="1400" dirty="0" smtClean="0"/>
              <a:t> fossil with eggs </a:t>
            </a:r>
          </a:p>
          <a:p>
            <a:pPr algn="ctr"/>
            <a:r>
              <a:rPr lang="en-US" sz="1400" dirty="0" smtClean="0"/>
              <a:t>from Flaming Cliffs, Mongolia</a:t>
            </a:r>
            <a:endParaRPr lang="en-US" sz="1400" dirty="0"/>
          </a:p>
        </p:txBody>
      </p:sp>
      <p:sp>
        <p:nvSpPr>
          <p:cNvPr id="5" name="TextBox 4"/>
          <p:cNvSpPr txBox="1"/>
          <p:nvPr/>
        </p:nvSpPr>
        <p:spPr>
          <a:xfrm>
            <a:off x="1759169" y="5331759"/>
            <a:ext cx="4002896" cy="954107"/>
          </a:xfrm>
          <a:prstGeom prst="rect">
            <a:avLst/>
          </a:prstGeom>
          <a:noFill/>
        </p:spPr>
        <p:txBody>
          <a:bodyPr wrap="square" rtlCol="0">
            <a:spAutoFit/>
          </a:bodyPr>
          <a:lstStyle/>
          <a:p>
            <a:pPr algn="ctr"/>
            <a:r>
              <a:rPr lang="en-US" sz="2800" dirty="0" smtClean="0"/>
              <a:t>1920s – egg thief</a:t>
            </a:r>
          </a:p>
          <a:p>
            <a:pPr algn="ctr"/>
            <a:r>
              <a:rPr lang="en-US" sz="2800" dirty="0" smtClean="0"/>
              <a:t>1990s – good parent</a:t>
            </a:r>
            <a:endParaRPr lang="en-US" sz="2800" dirty="0"/>
          </a:p>
        </p:txBody>
      </p:sp>
    </p:spTree>
    <p:extLst>
      <p:ext uri="{BB962C8B-B14F-4D97-AF65-F5344CB8AC3E}">
        <p14:creationId xmlns:p14="http://schemas.microsoft.com/office/powerpoint/2010/main" val="117699411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54805" y="2014194"/>
            <a:ext cx="5482389" cy="4018342"/>
          </a:xfrm>
          <a:prstGeom prst="rect">
            <a:avLst/>
          </a:prstGeom>
        </p:spPr>
      </p:pic>
      <p:sp>
        <p:nvSpPr>
          <p:cNvPr id="3" name="Title 2"/>
          <p:cNvSpPr>
            <a:spLocks noGrp="1"/>
          </p:cNvSpPr>
          <p:nvPr>
            <p:ph type="title"/>
          </p:nvPr>
        </p:nvSpPr>
        <p:spPr/>
        <p:txBody>
          <a:bodyPr>
            <a:normAutofit/>
          </a:bodyPr>
          <a:lstStyle/>
          <a:p>
            <a:r>
              <a:rPr lang="en-US" dirty="0" err="1" smtClean="0"/>
              <a:t>Scutellosaurus</a:t>
            </a:r>
            <a:r>
              <a:rPr lang="en-US" dirty="0" smtClean="0"/>
              <a:t> </a:t>
            </a:r>
            <a:r>
              <a:rPr lang="en-US" sz="2400" dirty="0" smtClean="0"/>
              <a:t>(listen for data and interpretation)</a:t>
            </a:r>
            <a:endParaRPr lang="en-US" dirty="0"/>
          </a:p>
        </p:txBody>
      </p:sp>
    </p:spTree>
    <p:extLst>
      <p:ext uri="{BB962C8B-B14F-4D97-AF65-F5344CB8AC3E}">
        <p14:creationId xmlns:p14="http://schemas.microsoft.com/office/powerpoint/2010/main" val="137564455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 a Dinosaur - Scutellosauru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725821" y="677778"/>
            <a:ext cx="7296484" cy="5338891"/>
          </a:xfrm>
          <a:prstGeom prst="rect">
            <a:avLst/>
          </a:prstGeom>
        </p:spPr>
      </p:pic>
    </p:spTree>
    <p:extLst>
      <p:ext uri="{BB962C8B-B14F-4D97-AF65-F5344CB8AC3E}">
        <p14:creationId xmlns:p14="http://schemas.microsoft.com/office/powerpoint/2010/main" val="2027258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0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899524">
            <a:off x="8056676" y="2787256"/>
            <a:ext cx="3767801" cy="2825851"/>
          </a:xfrm>
          <a:prstGeom prst="rect">
            <a:avLst/>
          </a:prstGeom>
        </p:spPr>
      </p:pic>
      <p:sp>
        <p:nvSpPr>
          <p:cNvPr id="5" name="Title 4"/>
          <p:cNvSpPr>
            <a:spLocks noGrp="1"/>
          </p:cNvSpPr>
          <p:nvPr>
            <p:ph type="title"/>
          </p:nvPr>
        </p:nvSpPr>
        <p:spPr/>
        <p:txBody>
          <a:bodyPr>
            <a:normAutofit fontScale="90000"/>
          </a:bodyPr>
          <a:lstStyle/>
          <a:p>
            <a:r>
              <a:rPr lang="en-US" dirty="0" smtClean="0"/>
              <a:t>Where are dinosaurs in </a:t>
            </a:r>
            <a:r>
              <a:rPr lang="en-US" i="1" dirty="0" smtClean="0"/>
              <a:t>ByDesign</a:t>
            </a:r>
            <a:r>
              <a:rPr lang="en-US" dirty="0" smtClean="0"/>
              <a:t>?</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2014194"/>
            <a:ext cx="2914650" cy="218598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891538">
            <a:off x="2670511" y="3713245"/>
            <a:ext cx="2562726" cy="192204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041551">
            <a:off x="5488330" y="2364073"/>
            <a:ext cx="3532551" cy="2649414"/>
          </a:xfrm>
          <a:prstGeom prst="rect">
            <a:avLst/>
          </a:prstGeom>
        </p:spPr>
      </p:pic>
      <p:sp>
        <p:nvSpPr>
          <p:cNvPr id="10" name="TextBox 9"/>
          <p:cNvSpPr txBox="1"/>
          <p:nvPr/>
        </p:nvSpPr>
        <p:spPr>
          <a:xfrm>
            <a:off x="811889" y="4412657"/>
            <a:ext cx="1672390" cy="523220"/>
          </a:xfrm>
          <a:prstGeom prst="rect">
            <a:avLst/>
          </a:prstGeom>
          <a:noFill/>
        </p:spPr>
        <p:txBody>
          <a:bodyPr wrap="square" rtlCol="0">
            <a:spAutoFit/>
          </a:bodyPr>
          <a:lstStyle/>
          <a:p>
            <a:pPr algn="ctr"/>
            <a:r>
              <a:rPr lang="en-US" sz="2800" dirty="0" smtClean="0"/>
              <a:t>Grade 2</a:t>
            </a:r>
            <a:endParaRPr lang="en-US" sz="2800" dirty="0"/>
          </a:p>
        </p:txBody>
      </p:sp>
      <p:sp>
        <p:nvSpPr>
          <p:cNvPr id="11" name="TextBox 10"/>
          <p:cNvSpPr txBox="1"/>
          <p:nvPr/>
        </p:nvSpPr>
        <p:spPr>
          <a:xfrm rot="21246678">
            <a:off x="6319061" y="5661185"/>
            <a:ext cx="1672390" cy="523220"/>
          </a:xfrm>
          <a:prstGeom prst="rect">
            <a:avLst/>
          </a:prstGeom>
          <a:noFill/>
        </p:spPr>
        <p:txBody>
          <a:bodyPr wrap="square" rtlCol="0">
            <a:spAutoFit/>
          </a:bodyPr>
          <a:lstStyle/>
          <a:p>
            <a:pPr algn="ctr"/>
            <a:r>
              <a:rPr lang="en-US" sz="2800" dirty="0" smtClean="0"/>
              <a:t>Grade 4</a:t>
            </a:r>
            <a:endParaRPr lang="en-US" sz="2800" dirty="0"/>
          </a:p>
        </p:txBody>
      </p:sp>
    </p:spTree>
    <p:extLst>
      <p:ext uri="{BB962C8B-B14F-4D97-AF65-F5344CB8AC3E}">
        <p14:creationId xmlns:p14="http://schemas.microsoft.com/office/powerpoint/2010/main" val="238455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Scutellosaurus</a:t>
            </a:r>
            <a:endParaRPr lang="en-US" dirty="0"/>
          </a:p>
        </p:txBody>
      </p:sp>
      <p:sp>
        <p:nvSpPr>
          <p:cNvPr id="3" name="Content Placeholder 2"/>
          <p:cNvSpPr>
            <a:spLocks noGrp="1"/>
          </p:cNvSpPr>
          <p:nvPr>
            <p:ph idx="1"/>
          </p:nvPr>
        </p:nvSpPr>
        <p:spPr/>
        <p:txBody>
          <a:bodyPr/>
          <a:lstStyle/>
          <a:p>
            <a:r>
              <a:rPr lang="en-US" dirty="0" smtClean="0"/>
              <a:t>Early Jurassic period</a:t>
            </a:r>
          </a:p>
          <a:p>
            <a:r>
              <a:rPr lang="en-US" dirty="0" smtClean="0"/>
              <a:t>Likes to hide</a:t>
            </a:r>
          </a:p>
          <a:p>
            <a:r>
              <a:rPr lang="en-US" dirty="0" smtClean="0"/>
              <a:t>Armor plates hide and shield</a:t>
            </a:r>
          </a:p>
          <a:p>
            <a:r>
              <a:rPr lang="en-US" dirty="0" smtClean="0"/>
              <a:t>Bipedal</a:t>
            </a:r>
          </a:p>
          <a:p>
            <a:r>
              <a:rPr lang="en-US" dirty="0" smtClean="0"/>
              <a:t>Herbivore</a:t>
            </a:r>
          </a:p>
          <a:p>
            <a:r>
              <a:rPr lang="en-US" dirty="0" smtClean="0"/>
              <a:t>From Arizona, USA</a:t>
            </a:r>
          </a:p>
          <a:p>
            <a:r>
              <a:rPr lang="en-US" dirty="0" smtClean="0"/>
              <a:t>Beak and special teeth</a:t>
            </a:r>
            <a:r>
              <a:rPr lang="en-US" dirty="0"/>
              <a:t> </a:t>
            </a:r>
            <a:r>
              <a:rPr lang="en-US" dirty="0" smtClean="0"/>
              <a:t>to eat plants</a:t>
            </a:r>
          </a:p>
          <a:p>
            <a:r>
              <a:rPr lang="en-US" dirty="0" smtClean="0"/>
              <a:t>Same size as a child</a:t>
            </a:r>
          </a:p>
          <a:p>
            <a:endParaRPr lang="en-US" dirty="0" smtClean="0"/>
          </a:p>
          <a:p>
            <a:endParaRPr lang="en-US" dirty="0"/>
          </a:p>
        </p:txBody>
      </p:sp>
      <p:pic>
        <p:nvPicPr>
          <p:cNvPr id="4" name="Picture 3"/>
          <p:cNvPicPr>
            <a:picLocks noChangeAspect="1"/>
          </p:cNvPicPr>
          <p:nvPr/>
        </p:nvPicPr>
        <p:blipFill>
          <a:blip r:embed="rId3"/>
          <a:stretch>
            <a:fillRect/>
          </a:stretch>
        </p:blipFill>
        <p:spPr>
          <a:xfrm>
            <a:off x="4882299" y="2394502"/>
            <a:ext cx="6572862" cy="1580520"/>
          </a:xfrm>
          <a:prstGeom prst="rect">
            <a:avLst/>
          </a:prstGeom>
          <a:ln>
            <a:solidFill>
              <a:schemeClr val="tx1"/>
            </a:solidFill>
          </a:ln>
        </p:spPr>
      </p:pic>
    </p:spTree>
    <p:extLst>
      <p:ext uri="{BB962C8B-B14F-4D97-AF65-F5344CB8AC3E}">
        <p14:creationId xmlns:p14="http://schemas.microsoft.com/office/powerpoint/2010/main" val="3713562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Arrow Connector 12"/>
          <p:cNvCxnSpPr/>
          <p:nvPr/>
        </p:nvCxnSpPr>
        <p:spPr>
          <a:xfrm flipV="1">
            <a:off x="6098243" y="1949819"/>
            <a:ext cx="0" cy="773207"/>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4921625" y="2655799"/>
            <a:ext cx="2353236" cy="15464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Data:</a:t>
            </a:r>
          </a:p>
          <a:p>
            <a:pPr algn="ctr"/>
            <a:r>
              <a:rPr lang="en-US" dirty="0" smtClean="0"/>
              <a:t>Bones, Teeth</a:t>
            </a:r>
          </a:p>
          <a:p>
            <a:pPr algn="ctr"/>
            <a:r>
              <a:rPr lang="en-US" dirty="0" smtClean="0"/>
              <a:t>Eggs, Tracks,</a:t>
            </a:r>
          </a:p>
          <a:p>
            <a:pPr algn="ctr"/>
            <a:r>
              <a:rPr lang="en-US" dirty="0"/>
              <a:t>e</a:t>
            </a:r>
            <a:r>
              <a:rPr lang="en-US" dirty="0" smtClean="0"/>
              <a:t>tc.</a:t>
            </a:r>
            <a:endParaRPr lang="en-US" dirty="0"/>
          </a:p>
        </p:txBody>
      </p:sp>
      <p:sp>
        <p:nvSpPr>
          <p:cNvPr id="8" name="Rectangle 7"/>
          <p:cNvSpPr/>
          <p:nvPr/>
        </p:nvSpPr>
        <p:spPr>
          <a:xfrm>
            <a:off x="1344700" y="1499347"/>
            <a:ext cx="2205318" cy="1021977"/>
          </a:xfrm>
          <a:prstGeom prst="rect">
            <a:avLst/>
          </a:prstGeom>
          <a:solidFill>
            <a:schemeClr val="accent5"/>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Size &amp; Shape</a:t>
            </a:r>
            <a:endParaRPr lang="en-US" b="1" dirty="0"/>
          </a:p>
        </p:txBody>
      </p:sp>
      <p:sp>
        <p:nvSpPr>
          <p:cNvPr id="9" name="Rectangle 8"/>
          <p:cNvSpPr/>
          <p:nvPr/>
        </p:nvSpPr>
        <p:spPr>
          <a:xfrm>
            <a:off x="4995584" y="871817"/>
            <a:ext cx="2205318" cy="1021977"/>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Locomotion</a:t>
            </a:r>
            <a:endParaRPr lang="en-US" b="1" dirty="0"/>
          </a:p>
        </p:txBody>
      </p:sp>
      <p:sp>
        <p:nvSpPr>
          <p:cNvPr id="10" name="Rectangle 9"/>
          <p:cNvSpPr/>
          <p:nvPr/>
        </p:nvSpPr>
        <p:spPr>
          <a:xfrm>
            <a:off x="8646468" y="1499347"/>
            <a:ext cx="2205318" cy="1021977"/>
          </a:xfrm>
          <a:prstGeom prst="rect">
            <a:avLst/>
          </a:prstGeom>
          <a:solidFill>
            <a:srgbClr val="FF99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Behaviors</a:t>
            </a:r>
            <a:endParaRPr lang="en-US" b="1" dirty="0"/>
          </a:p>
        </p:txBody>
      </p:sp>
      <p:cxnSp>
        <p:nvCxnSpPr>
          <p:cNvPr id="12" name="Straight Arrow Connector 11"/>
          <p:cNvCxnSpPr>
            <a:stCxn id="7" idx="2"/>
          </p:cNvCxnSpPr>
          <p:nvPr/>
        </p:nvCxnSpPr>
        <p:spPr>
          <a:xfrm flipH="1" flipV="1">
            <a:off x="3597088" y="2581835"/>
            <a:ext cx="1324537" cy="84717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7268137" y="2588559"/>
            <a:ext cx="1371607" cy="927847"/>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8676187" y="2990838"/>
            <a:ext cx="2736476" cy="923330"/>
          </a:xfrm>
          <a:prstGeom prst="rect">
            <a:avLst/>
          </a:prstGeom>
          <a:noFill/>
        </p:spPr>
        <p:txBody>
          <a:bodyPr wrap="square" rtlCol="0">
            <a:spAutoFit/>
          </a:bodyPr>
          <a:lstStyle/>
          <a:p>
            <a:r>
              <a:rPr lang="en-US" dirty="0" smtClean="0"/>
              <a:t>Diet</a:t>
            </a:r>
          </a:p>
          <a:p>
            <a:r>
              <a:rPr lang="en-US" dirty="0" smtClean="0"/>
              <a:t>Likes to hide</a:t>
            </a:r>
          </a:p>
          <a:p>
            <a:endParaRPr lang="en-US" dirty="0"/>
          </a:p>
        </p:txBody>
      </p:sp>
      <p:sp>
        <p:nvSpPr>
          <p:cNvPr id="11" name="TextBox 10"/>
          <p:cNvSpPr txBox="1"/>
          <p:nvPr/>
        </p:nvSpPr>
        <p:spPr>
          <a:xfrm>
            <a:off x="1344700" y="3054741"/>
            <a:ext cx="2904571" cy="1200329"/>
          </a:xfrm>
          <a:prstGeom prst="rect">
            <a:avLst/>
          </a:prstGeom>
          <a:noFill/>
        </p:spPr>
        <p:txBody>
          <a:bodyPr wrap="square" rtlCol="0">
            <a:spAutoFit/>
          </a:bodyPr>
          <a:lstStyle/>
          <a:p>
            <a:r>
              <a:rPr lang="en-US" dirty="0" smtClean="0"/>
              <a:t>Small size</a:t>
            </a:r>
          </a:p>
          <a:p>
            <a:r>
              <a:rPr lang="en-US" dirty="0" smtClean="0"/>
              <a:t>Armor plates</a:t>
            </a:r>
          </a:p>
          <a:p>
            <a:r>
              <a:rPr lang="en-US" dirty="0" smtClean="0"/>
              <a:t>Beak and special teeth</a:t>
            </a:r>
          </a:p>
          <a:p>
            <a:endParaRPr lang="en-US" dirty="0"/>
          </a:p>
        </p:txBody>
      </p:sp>
      <p:sp>
        <p:nvSpPr>
          <p:cNvPr id="14" name="TextBox 13"/>
          <p:cNvSpPr txBox="1"/>
          <p:nvPr/>
        </p:nvSpPr>
        <p:spPr>
          <a:xfrm>
            <a:off x="4387106" y="2032769"/>
            <a:ext cx="1216956" cy="646331"/>
          </a:xfrm>
          <a:prstGeom prst="rect">
            <a:avLst/>
          </a:prstGeom>
          <a:noFill/>
        </p:spPr>
        <p:txBody>
          <a:bodyPr wrap="square" rtlCol="0">
            <a:spAutoFit/>
          </a:bodyPr>
          <a:lstStyle/>
          <a:p>
            <a:r>
              <a:rPr lang="en-US" dirty="0" smtClean="0"/>
              <a:t>Bipedal</a:t>
            </a:r>
          </a:p>
          <a:p>
            <a:endParaRPr lang="en-US" dirty="0"/>
          </a:p>
        </p:txBody>
      </p:sp>
      <p:sp>
        <p:nvSpPr>
          <p:cNvPr id="15" name="Rectangle 14"/>
          <p:cNvSpPr/>
          <p:nvPr/>
        </p:nvSpPr>
        <p:spPr>
          <a:xfrm>
            <a:off x="2833961" y="4788487"/>
            <a:ext cx="2205318" cy="1021977"/>
          </a:xfrm>
          <a:prstGeom prst="rect">
            <a:avLst/>
          </a:prstGeom>
          <a:solidFill>
            <a:srgbClr val="002060"/>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Where</a:t>
            </a:r>
            <a:endParaRPr lang="en-US" b="1" dirty="0"/>
          </a:p>
        </p:txBody>
      </p:sp>
      <p:sp>
        <p:nvSpPr>
          <p:cNvPr id="16" name="Rectangle 15"/>
          <p:cNvSpPr/>
          <p:nvPr/>
        </p:nvSpPr>
        <p:spPr>
          <a:xfrm>
            <a:off x="7086605" y="4775922"/>
            <a:ext cx="2205318" cy="1021977"/>
          </a:xfrm>
          <a:prstGeom prst="rect">
            <a:avLst/>
          </a:prstGeom>
          <a:solidFill>
            <a:srgbClr val="C00000"/>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When</a:t>
            </a:r>
            <a:endParaRPr lang="en-US" b="1" dirty="0"/>
          </a:p>
        </p:txBody>
      </p:sp>
      <p:cxnSp>
        <p:nvCxnSpPr>
          <p:cNvPr id="17" name="Straight Arrow Connector 16"/>
          <p:cNvCxnSpPr>
            <a:stCxn id="7" idx="3"/>
            <a:endCxn id="15" idx="0"/>
          </p:cNvCxnSpPr>
          <p:nvPr/>
        </p:nvCxnSpPr>
        <p:spPr>
          <a:xfrm flipH="1">
            <a:off x="3936620" y="3975744"/>
            <a:ext cx="1329628" cy="812743"/>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7" idx="5"/>
            <a:endCxn id="16" idx="0"/>
          </p:cNvCxnSpPr>
          <p:nvPr/>
        </p:nvCxnSpPr>
        <p:spPr>
          <a:xfrm>
            <a:off x="6930238" y="3975744"/>
            <a:ext cx="1259026" cy="800178"/>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104996" y="5903281"/>
            <a:ext cx="1663248" cy="646331"/>
          </a:xfrm>
          <a:prstGeom prst="rect">
            <a:avLst/>
          </a:prstGeom>
          <a:noFill/>
        </p:spPr>
        <p:txBody>
          <a:bodyPr wrap="square" rtlCol="0">
            <a:spAutoFit/>
          </a:bodyPr>
          <a:lstStyle/>
          <a:p>
            <a:r>
              <a:rPr lang="en-US" dirty="0" smtClean="0"/>
              <a:t>Arizona, USA</a:t>
            </a:r>
          </a:p>
          <a:p>
            <a:endParaRPr lang="en-US" dirty="0"/>
          </a:p>
        </p:txBody>
      </p:sp>
      <p:sp>
        <p:nvSpPr>
          <p:cNvPr id="24" name="TextBox 23"/>
          <p:cNvSpPr txBox="1"/>
          <p:nvPr/>
        </p:nvSpPr>
        <p:spPr>
          <a:xfrm>
            <a:off x="7014739" y="5903281"/>
            <a:ext cx="2458713" cy="646331"/>
          </a:xfrm>
          <a:prstGeom prst="rect">
            <a:avLst/>
          </a:prstGeom>
          <a:noFill/>
        </p:spPr>
        <p:txBody>
          <a:bodyPr wrap="square" rtlCol="0">
            <a:spAutoFit/>
          </a:bodyPr>
          <a:lstStyle/>
          <a:p>
            <a:r>
              <a:rPr lang="en-US" dirty="0" smtClean="0"/>
              <a:t>Early Jurassic period</a:t>
            </a:r>
          </a:p>
          <a:p>
            <a:endParaRPr lang="en-US" dirty="0"/>
          </a:p>
        </p:txBody>
      </p:sp>
    </p:spTree>
    <p:extLst>
      <p:ext uri="{BB962C8B-B14F-4D97-AF65-F5344CB8AC3E}">
        <p14:creationId xmlns:p14="http://schemas.microsoft.com/office/powerpoint/2010/main" val="216471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up)">
                                      <p:cBhvr>
                                        <p:cTn id="7" dur="500"/>
                                        <p:tgtEl>
                                          <p:spTgt spid="11">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wipe(up)">
                                      <p:cBhvr>
                                        <p:cTn id="10" dur="500"/>
                                        <p:tgtEl>
                                          <p:spTgt spid="11">
                                            <p:txEl>
                                              <p:pRg st="1" end="1"/>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Effect transition="in" filter="wipe(up)">
                                      <p:cBhvr>
                                        <p:cTn id="13" dur="500"/>
                                        <p:tgtEl>
                                          <p:spTgt spid="1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4">
                                            <p:txEl>
                                              <p:pRg st="0" end="0"/>
                                            </p:txEl>
                                          </p:spTgt>
                                        </p:tgtEl>
                                        <p:attrNameLst>
                                          <p:attrName>style.visibility</p:attrName>
                                        </p:attrNameLst>
                                      </p:cBhvr>
                                      <p:to>
                                        <p:strVal val="visible"/>
                                      </p:to>
                                    </p:set>
                                    <p:animEffect transition="in" filter="wipe(up)">
                                      <p:cBhvr>
                                        <p:cTn id="18" dur="500"/>
                                        <p:tgtEl>
                                          <p:spTgt spid="1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wipe(up)">
                                      <p:cBhvr>
                                        <p:cTn id="23" dur="500"/>
                                        <p:tgtEl>
                                          <p:spTgt spid="2">
                                            <p:txEl>
                                              <p:pRg st="0" end="0"/>
                                            </p:txEl>
                                          </p:spTgt>
                                        </p:tgtEl>
                                      </p:cBhvr>
                                    </p:animEffect>
                                  </p:childTnLst>
                                </p:cTn>
                              </p:par>
                              <p:par>
                                <p:cTn id="24" presetID="22" presetClass="entr" presetSubtype="1" fill="hold" nodeType="with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wipe(up)">
                                      <p:cBhvr>
                                        <p:cTn id="26" dur="500"/>
                                        <p:tgtEl>
                                          <p:spTgt spid="2">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23">
                                            <p:txEl>
                                              <p:pRg st="0" end="0"/>
                                            </p:txEl>
                                          </p:spTgt>
                                        </p:tgtEl>
                                        <p:attrNameLst>
                                          <p:attrName>style.visibility</p:attrName>
                                        </p:attrNameLst>
                                      </p:cBhvr>
                                      <p:to>
                                        <p:strVal val="visible"/>
                                      </p:to>
                                    </p:set>
                                    <p:animEffect transition="in" filter="wipe(up)">
                                      <p:cBhvr>
                                        <p:cTn id="31" dur="500"/>
                                        <p:tgtEl>
                                          <p:spTgt spid="23">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24">
                                            <p:txEl>
                                              <p:pRg st="0" end="0"/>
                                            </p:txEl>
                                          </p:spTgt>
                                        </p:tgtEl>
                                        <p:attrNameLst>
                                          <p:attrName>style.visibility</p:attrName>
                                        </p:attrNameLst>
                                      </p:cBhvr>
                                      <p:to>
                                        <p:strVal val="visible"/>
                                      </p:to>
                                    </p:set>
                                    <p:animEffect transition="in" filter="wipe(up)">
                                      <p:cBhvr>
                                        <p:cTn id="36"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Jurassic…</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64906554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ctrTitle"/>
          </p:nvPr>
        </p:nvSpPr>
        <p:spPr>
          <a:xfrm>
            <a:off x="1219200" y="2514600"/>
            <a:ext cx="9677400" cy="1373188"/>
          </a:xfrm>
        </p:spPr>
        <p:txBody>
          <a:bodyPr>
            <a:normAutofit/>
          </a:bodyPr>
          <a:lstStyle/>
          <a:p>
            <a:r>
              <a:rPr lang="en-US" dirty="0" smtClean="0">
                <a:ln>
                  <a:solidFill>
                    <a:sysClr val="windowText" lastClr="000000"/>
                  </a:solidFill>
                </a:ln>
                <a:solidFill>
                  <a:schemeClr val="bg1"/>
                </a:solidFill>
                <a:latin typeface="Gill Sans Ultra Bold" panose="020B0A02020104020203" pitchFamily="34" charset="0"/>
              </a:rPr>
              <a:t>The Geologic Column</a:t>
            </a:r>
            <a:endParaRPr lang="en-US" dirty="0">
              <a:ln>
                <a:solidFill>
                  <a:sysClr val="windowText" lastClr="000000"/>
                </a:solidFill>
              </a:ln>
              <a:latin typeface="Gill Sans Ultra Bold" panose="020B0A02020104020203" pitchFamily="34" charset="0"/>
            </a:endParaRPr>
          </a:p>
        </p:txBody>
      </p:sp>
      <p:sp>
        <p:nvSpPr>
          <p:cNvPr id="7" name="Title 3"/>
          <p:cNvSpPr>
            <a:spLocks noGrp="1"/>
          </p:cNvSpPr>
          <p:nvPr>
            <p:ph type="subTitle" idx="1"/>
          </p:nvPr>
        </p:nvSpPr>
        <p:spPr>
          <a:xfrm>
            <a:off x="3003550" y="3505200"/>
            <a:ext cx="6108700" cy="1117600"/>
          </a:xfrm>
        </p:spPr>
        <p:txBody>
          <a:bodyPr/>
          <a:lstStyle/>
          <a:p>
            <a:r>
              <a:rPr lang="en-US" dirty="0" smtClean="0">
                <a:ln>
                  <a:solidFill>
                    <a:sysClr val="windowText" lastClr="000000"/>
                  </a:solidFill>
                </a:ln>
                <a:solidFill>
                  <a:schemeClr val="bg1"/>
                </a:solidFill>
                <a:latin typeface="Gill Sans Ultra Bold" panose="020B0A02020104020203" pitchFamily="34" charset="0"/>
              </a:rPr>
              <a:t>Important Terminology</a:t>
            </a:r>
            <a:endParaRPr lang="en-US" dirty="0">
              <a:ln>
                <a:solidFill>
                  <a:sysClr val="windowText" lastClr="000000"/>
                </a:solidFill>
              </a:ln>
              <a:latin typeface="Gill Sans Ultra Bold" panose="020B0A02020104020203" pitchFamily="34" charset="0"/>
            </a:endParaRPr>
          </a:p>
        </p:txBody>
      </p:sp>
      <p:sp>
        <p:nvSpPr>
          <p:cNvPr id="4" name="Cloud 3"/>
          <p:cNvSpPr/>
          <p:nvPr/>
        </p:nvSpPr>
        <p:spPr>
          <a:xfrm>
            <a:off x="10286342" y="3050005"/>
            <a:ext cx="865951" cy="709861"/>
          </a:xfrm>
          <a:prstGeom prst="cloud">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Link</a:t>
            </a:r>
            <a:endParaRPr kumimoji="0" lang="en-US" sz="16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22967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7585" y="457200"/>
            <a:ext cx="10117015" cy="1143000"/>
          </a:xfrm>
        </p:spPr>
        <p:txBody>
          <a:bodyPr/>
          <a:lstStyle/>
          <a:p>
            <a:r>
              <a:rPr lang="en-US" dirty="0" smtClean="0">
                <a:ln>
                  <a:solidFill>
                    <a:sysClr val="windowText" lastClr="000000"/>
                  </a:solidFill>
                </a:ln>
                <a:solidFill>
                  <a:schemeClr val="bg1"/>
                </a:solidFill>
                <a:latin typeface="Gill Sans Ultra Bold" panose="020B0A02020104020203" pitchFamily="34" charset="0"/>
              </a:rPr>
              <a:t>The Geologic Column</a:t>
            </a:r>
            <a:endParaRPr lang="en-US" dirty="0">
              <a:ln>
                <a:solidFill>
                  <a:sysClr val="windowText" lastClr="000000"/>
                </a:solidFill>
              </a:ln>
              <a:latin typeface="Gill Sans Ultra Bold" panose="020B0A02020104020203" pitchFamily="34" charset="0"/>
            </a:endParaRPr>
          </a:p>
        </p:txBody>
      </p:sp>
      <p:pic>
        <p:nvPicPr>
          <p:cNvPr id="3" name="Content Placeholder 2"/>
          <p:cNvPicPr>
            <a:picLocks noGrp="1" noChangeAspect="1"/>
          </p:cNvPicPr>
          <p:nvPr>
            <p:ph sz="half" idx="2"/>
          </p:nvPr>
        </p:nvPicPr>
        <p:blipFill>
          <a:blip r:embed="rId4"/>
          <a:stretch>
            <a:fillRect/>
          </a:stretch>
        </p:blipFill>
        <p:spPr>
          <a:xfrm>
            <a:off x="7315200" y="2286000"/>
            <a:ext cx="4038600" cy="3491243"/>
          </a:xfrm>
          <a:prstGeom prst="rect">
            <a:avLst/>
          </a:prstGeom>
          <a:noFill/>
          <a:ln>
            <a:solidFill>
              <a:schemeClr val="tx1"/>
            </a:solidFill>
          </a:ln>
        </p:spPr>
      </p:pic>
      <p:pic>
        <p:nvPicPr>
          <p:cNvPr id="7" name="Picture 6"/>
          <p:cNvPicPr>
            <a:picLocks noChangeAspect="1"/>
          </p:cNvPicPr>
          <p:nvPr/>
        </p:nvPicPr>
        <p:blipFill>
          <a:blip r:embed="rId5"/>
          <a:stretch>
            <a:fillRect/>
          </a:stretch>
        </p:blipFill>
        <p:spPr>
          <a:xfrm>
            <a:off x="533400" y="2254469"/>
            <a:ext cx="6479507" cy="3581400"/>
          </a:xfrm>
          <a:prstGeom prst="rect">
            <a:avLst/>
          </a:prstGeom>
          <a:ln>
            <a:solidFill>
              <a:schemeClr val="bg2"/>
            </a:solidFill>
          </a:ln>
        </p:spPr>
      </p:pic>
      <p:pic>
        <p:nvPicPr>
          <p:cNvPr id="5" name="Picture 4"/>
          <p:cNvPicPr>
            <a:picLocks noChangeAspect="1"/>
          </p:cNvPicPr>
          <p:nvPr/>
        </p:nvPicPr>
        <p:blipFill>
          <a:blip r:embed="rId6"/>
          <a:stretch>
            <a:fillRect/>
          </a:stretch>
        </p:blipFill>
        <p:spPr>
          <a:xfrm>
            <a:off x="7236976" y="2254469"/>
            <a:ext cx="4461965" cy="3654701"/>
          </a:xfrm>
          <a:prstGeom prst="rect">
            <a:avLst/>
          </a:prstGeom>
        </p:spPr>
      </p:pic>
    </p:spTree>
    <p:extLst>
      <p:ext uri="{BB962C8B-B14F-4D97-AF65-F5344CB8AC3E}">
        <p14:creationId xmlns:p14="http://schemas.microsoft.com/office/powerpoint/2010/main" val="4290802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7585" y="457200"/>
            <a:ext cx="10117015" cy="1143000"/>
          </a:xfrm>
        </p:spPr>
        <p:txBody>
          <a:bodyPr/>
          <a:lstStyle/>
          <a:p>
            <a:r>
              <a:rPr lang="en-US" dirty="0" smtClean="0">
                <a:ln>
                  <a:solidFill>
                    <a:sysClr val="windowText" lastClr="000000"/>
                  </a:solidFill>
                </a:ln>
                <a:solidFill>
                  <a:schemeClr val="bg1"/>
                </a:solidFill>
                <a:latin typeface="Gill Sans Ultra Bold" panose="020B0A02020104020203" pitchFamily="34" charset="0"/>
              </a:rPr>
              <a:t>The Geologic Column</a:t>
            </a:r>
            <a:endParaRPr lang="en-US" dirty="0">
              <a:ln>
                <a:solidFill>
                  <a:sysClr val="windowText" lastClr="000000"/>
                </a:solidFill>
              </a:ln>
              <a:latin typeface="Gill Sans Ultra Bold" panose="020B0A02020104020203" pitchFamily="34" charset="0"/>
            </a:endParaRPr>
          </a:p>
        </p:txBody>
      </p:sp>
      <p:pic>
        <p:nvPicPr>
          <p:cNvPr id="3" name="Content Placeholder 2"/>
          <p:cNvPicPr>
            <a:picLocks noGrp="1" noChangeAspect="1"/>
          </p:cNvPicPr>
          <p:nvPr>
            <p:ph sz="half" idx="2"/>
          </p:nvPr>
        </p:nvPicPr>
        <p:blipFill>
          <a:blip r:embed="rId4"/>
          <a:stretch>
            <a:fillRect/>
          </a:stretch>
        </p:blipFill>
        <p:spPr>
          <a:xfrm>
            <a:off x="7315200" y="2286000"/>
            <a:ext cx="4038600" cy="3491243"/>
          </a:xfrm>
          <a:prstGeom prst="rect">
            <a:avLst/>
          </a:prstGeom>
          <a:noFill/>
          <a:ln>
            <a:solidFill>
              <a:schemeClr val="tx1"/>
            </a:solidFill>
          </a:ln>
        </p:spPr>
      </p:pic>
      <p:pic>
        <p:nvPicPr>
          <p:cNvPr id="7" name="Picture 6"/>
          <p:cNvPicPr>
            <a:picLocks noChangeAspect="1"/>
          </p:cNvPicPr>
          <p:nvPr/>
        </p:nvPicPr>
        <p:blipFill>
          <a:blip r:embed="rId5"/>
          <a:stretch>
            <a:fillRect/>
          </a:stretch>
        </p:blipFill>
        <p:spPr>
          <a:xfrm>
            <a:off x="533400" y="2254469"/>
            <a:ext cx="6479507" cy="3581400"/>
          </a:xfrm>
          <a:prstGeom prst="rect">
            <a:avLst/>
          </a:prstGeom>
          <a:ln>
            <a:solidFill>
              <a:schemeClr val="bg2"/>
            </a:solidFill>
          </a:ln>
        </p:spPr>
      </p:pic>
      <p:pic>
        <p:nvPicPr>
          <p:cNvPr id="5" name="Picture 4"/>
          <p:cNvPicPr>
            <a:picLocks noChangeAspect="1"/>
          </p:cNvPicPr>
          <p:nvPr/>
        </p:nvPicPr>
        <p:blipFill>
          <a:blip r:embed="rId6"/>
          <a:stretch>
            <a:fillRect/>
          </a:stretch>
        </p:blipFill>
        <p:spPr>
          <a:xfrm>
            <a:off x="7230251" y="2254469"/>
            <a:ext cx="4461965" cy="3654701"/>
          </a:xfrm>
          <a:prstGeom prst="rect">
            <a:avLst/>
          </a:prstGeom>
        </p:spPr>
      </p:pic>
      <p:sp>
        <p:nvSpPr>
          <p:cNvPr id="2" name="Oval 1"/>
          <p:cNvSpPr/>
          <p:nvPr/>
        </p:nvSpPr>
        <p:spPr>
          <a:xfrm>
            <a:off x="8955741" y="3408829"/>
            <a:ext cx="1620371" cy="7530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3400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7585" y="457200"/>
            <a:ext cx="10117015" cy="1143000"/>
          </a:xfrm>
        </p:spPr>
        <p:txBody>
          <a:bodyPr/>
          <a:lstStyle/>
          <a:p>
            <a:r>
              <a:rPr lang="en-US" dirty="0" smtClean="0">
                <a:ln>
                  <a:solidFill>
                    <a:sysClr val="windowText" lastClr="000000"/>
                  </a:solidFill>
                </a:ln>
                <a:solidFill>
                  <a:schemeClr val="bg1"/>
                </a:solidFill>
                <a:latin typeface="Gill Sans Ultra Bold" panose="020B0A02020104020203" pitchFamily="34" charset="0"/>
              </a:rPr>
              <a:t>The Geologic Column</a:t>
            </a:r>
            <a:endParaRPr lang="en-US" dirty="0">
              <a:ln>
                <a:solidFill>
                  <a:sysClr val="windowText" lastClr="000000"/>
                </a:solidFill>
              </a:ln>
              <a:latin typeface="Gill Sans Ultra Bold" panose="020B0A02020104020203" pitchFamily="34" charset="0"/>
            </a:endParaRPr>
          </a:p>
        </p:txBody>
      </p:sp>
      <p:pic>
        <p:nvPicPr>
          <p:cNvPr id="3" name="Content Placeholder 2"/>
          <p:cNvPicPr>
            <a:picLocks noGrp="1" noChangeAspect="1"/>
          </p:cNvPicPr>
          <p:nvPr>
            <p:ph sz="half" idx="2"/>
          </p:nvPr>
        </p:nvPicPr>
        <p:blipFill>
          <a:blip r:embed="rId4"/>
          <a:stretch>
            <a:fillRect/>
          </a:stretch>
        </p:blipFill>
        <p:spPr>
          <a:xfrm>
            <a:off x="7315200" y="2286000"/>
            <a:ext cx="4038600" cy="3491243"/>
          </a:xfrm>
          <a:prstGeom prst="rect">
            <a:avLst/>
          </a:prstGeom>
          <a:noFill/>
          <a:ln>
            <a:solidFill>
              <a:schemeClr val="tx1"/>
            </a:solidFill>
          </a:ln>
        </p:spPr>
      </p:pic>
      <p:pic>
        <p:nvPicPr>
          <p:cNvPr id="7" name="Picture 6"/>
          <p:cNvPicPr>
            <a:picLocks noChangeAspect="1"/>
          </p:cNvPicPr>
          <p:nvPr/>
        </p:nvPicPr>
        <p:blipFill>
          <a:blip r:embed="rId5"/>
          <a:stretch>
            <a:fillRect/>
          </a:stretch>
        </p:blipFill>
        <p:spPr>
          <a:xfrm>
            <a:off x="533400" y="2254469"/>
            <a:ext cx="6479507" cy="3581400"/>
          </a:xfrm>
          <a:prstGeom prst="rect">
            <a:avLst/>
          </a:prstGeom>
          <a:ln>
            <a:solidFill>
              <a:schemeClr val="bg2"/>
            </a:solidFill>
          </a:ln>
        </p:spPr>
      </p:pic>
      <p:sp>
        <p:nvSpPr>
          <p:cNvPr id="5" name="Oval 4"/>
          <p:cNvSpPr/>
          <p:nvPr/>
        </p:nvSpPr>
        <p:spPr>
          <a:xfrm>
            <a:off x="7570693" y="2958353"/>
            <a:ext cx="423583" cy="7530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6448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190500" y="457200"/>
            <a:ext cx="9944100" cy="1143000"/>
          </a:xfrm>
        </p:spPr>
        <p:txBody>
          <a:bodyPr/>
          <a:lstStyle/>
          <a:p>
            <a:r>
              <a:rPr lang="en-US" dirty="0" smtClean="0">
                <a:ln>
                  <a:solidFill>
                    <a:sysClr val="windowText" lastClr="000000"/>
                  </a:solidFill>
                </a:ln>
                <a:solidFill>
                  <a:schemeClr val="bg1"/>
                </a:solidFill>
                <a:latin typeface="Gill Sans Ultra Bold" panose="020B0A02020104020203" pitchFamily="34" charset="0"/>
              </a:rPr>
              <a:t>Two Sets of Terminology</a:t>
            </a:r>
            <a:endParaRPr lang="en-US" dirty="0">
              <a:ln>
                <a:solidFill>
                  <a:sysClr val="windowText" lastClr="000000"/>
                </a:solidFill>
              </a:ln>
              <a:solidFill>
                <a:schemeClr val="bg1"/>
              </a:solidFill>
              <a:latin typeface="Gill Sans Ultra Bold" panose="020B0A02020104020203" pitchFamily="34" charset="0"/>
            </a:endParaRPr>
          </a:p>
        </p:txBody>
      </p:sp>
      <p:pic>
        <p:nvPicPr>
          <p:cNvPr id="9" name="Content Placeholder 5"/>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878945" y="1828800"/>
            <a:ext cx="5430309" cy="4072732"/>
          </a:xfrm>
        </p:spPr>
      </p:pic>
      <p:pic>
        <p:nvPicPr>
          <p:cNvPr id="10" name="Picture 9"/>
          <p:cNvPicPr>
            <a:picLocks noChangeAspect="1"/>
          </p:cNvPicPr>
          <p:nvPr/>
        </p:nvPicPr>
        <p:blipFill>
          <a:blip r:embed="rId6"/>
          <a:stretch>
            <a:fillRect/>
          </a:stretch>
        </p:blipFill>
        <p:spPr>
          <a:xfrm>
            <a:off x="6553200" y="1729582"/>
            <a:ext cx="4477637" cy="4267200"/>
          </a:xfrm>
          <a:prstGeom prst="rect">
            <a:avLst/>
          </a:prstGeom>
        </p:spPr>
      </p:pic>
      <p:sp>
        <p:nvSpPr>
          <p:cNvPr id="11" name="TextBox 10"/>
          <p:cNvSpPr txBox="1"/>
          <p:nvPr/>
        </p:nvSpPr>
        <p:spPr>
          <a:xfrm>
            <a:off x="1828800" y="5981541"/>
            <a:ext cx="36576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empus Sans ITC" panose="04020404030D07020202" pitchFamily="82" charset="0"/>
                <a:ea typeface="+mn-ea"/>
                <a:cs typeface="+mn-cs"/>
              </a:rPr>
              <a:t>Chronostratigraphic</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TextBox 11"/>
          <p:cNvSpPr txBox="1"/>
          <p:nvPr/>
        </p:nvSpPr>
        <p:spPr>
          <a:xfrm>
            <a:off x="7315200" y="5996782"/>
            <a:ext cx="29718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empus Sans ITC" panose="04020404030D07020202" pitchFamily="82" charset="0"/>
                <a:ea typeface="+mn-ea"/>
                <a:cs typeface="+mn-cs"/>
              </a:rPr>
              <a:t>Geochronologic</a:t>
            </a:r>
          </a:p>
        </p:txBody>
      </p:sp>
    </p:spTree>
    <p:custDataLst>
      <p:tags r:id="rId1"/>
    </p:custDataLst>
    <p:extLst>
      <p:ext uri="{BB962C8B-B14F-4D97-AF65-F5344CB8AC3E}">
        <p14:creationId xmlns:p14="http://schemas.microsoft.com/office/powerpoint/2010/main" val="173010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par>
                                <p:cTn id="12" presetID="16" presetClass="entr" presetSubtype="21"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Lst>
  </p:timing>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r>
              <a:rPr lang="en-US" sz="3200" dirty="0">
                <a:solidFill>
                  <a:schemeClr val="bg1"/>
                </a:solidFill>
              </a:rPr>
              <a:t>Chronostratigraphic </a:t>
            </a:r>
            <a:r>
              <a:rPr lang="en-US" dirty="0" smtClean="0">
                <a:solidFill>
                  <a:schemeClr val="bg1"/>
                </a:solidFill>
              </a:rPr>
              <a:t>(</a:t>
            </a:r>
            <a:r>
              <a:rPr lang="en-US" dirty="0" smtClean="0">
                <a:solidFill>
                  <a:srgbClr val="FFFF00"/>
                </a:solidFill>
              </a:rPr>
              <a:t>layers</a:t>
            </a:r>
            <a:r>
              <a:rPr lang="en-US" dirty="0" smtClean="0">
                <a:solidFill>
                  <a:schemeClr val="bg1"/>
                </a:solidFill>
              </a:rPr>
              <a:t>)</a:t>
            </a:r>
          </a:p>
          <a:p>
            <a:pPr lvl="1"/>
            <a:r>
              <a:rPr lang="en-US" sz="2800" dirty="0">
                <a:solidFill>
                  <a:schemeClr val="bg1"/>
                </a:solidFill>
              </a:rPr>
              <a:t>Eonothem</a:t>
            </a:r>
          </a:p>
          <a:p>
            <a:pPr lvl="1"/>
            <a:r>
              <a:rPr lang="en-US" sz="2800" dirty="0">
                <a:solidFill>
                  <a:schemeClr val="bg1"/>
                </a:solidFill>
              </a:rPr>
              <a:t>Erathem</a:t>
            </a:r>
          </a:p>
          <a:p>
            <a:pPr lvl="1"/>
            <a:r>
              <a:rPr lang="en-US" sz="2800" dirty="0">
                <a:solidFill>
                  <a:schemeClr val="bg1"/>
                </a:solidFill>
              </a:rPr>
              <a:t>System</a:t>
            </a:r>
          </a:p>
          <a:p>
            <a:pPr lvl="1"/>
            <a:r>
              <a:rPr lang="en-US" sz="2800" dirty="0">
                <a:solidFill>
                  <a:schemeClr val="bg1"/>
                </a:solidFill>
              </a:rPr>
              <a:t>Series</a:t>
            </a:r>
          </a:p>
          <a:p>
            <a:pPr lvl="1"/>
            <a:r>
              <a:rPr lang="en-US" sz="2800" dirty="0">
                <a:solidFill>
                  <a:schemeClr val="bg1"/>
                </a:solidFill>
              </a:rPr>
              <a:t>Stage</a:t>
            </a:r>
          </a:p>
        </p:txBody>
      </p:sp>
      <p:sp>
        <p:nvSpPr>
          <p:cNvPr id="5" name="Content Placeholder 4"/>
          <p:cNvSpPr>
            <a:spLocks noGrp="1"/>
          </p:cNvSpPr>
          <p:nvPr>
            <p:ph sz="half" idx="2"/>
          </p:nvPr>
        </p:nvSpPr>
        <p:spPr/>
        <p:txBody>
          <a:bodyPr/>
          <a:lstStyle/>
          <a:p>
            <a:r>
              <a:rPr lang="en-US" sz="3200" dirty="0">
                <a:solidFill>
                  <a:schemeClr val="bg1"/>
                </a:solidFill>
              </a:rPr>
              <a:t>Geochronologic</a:t>
            </a:r>
            <a:r>
              <a:rPr lang="en-US" dirty="0" smtClean="0">
                <a:solidFill>
                  <a:schemeClr val="bg1"/>
                </a:solidFill>
              </a:rPr>
              <a:t>  (</a:t>
            </a:r>
            <a:r>
              <a:rPr lang="en-US" dirty="0" smtClean="0">
                <a:solidFill>
                  <a:srgbClr val="FFFF00"/>
                </a:solidFill>
              </a:rPr>
              <a:t>time</a:t>
            </a:r>
            <a:r>
              <a:rPr lang="en-US" dirty="0" smtClean="0">
                <a:solidFill>
                  <a:schemeClr val="bg1"/>
                </a:solidFill>
              </a:rPr>
              <a:t>)</a:t>
            </a:r>
          </a:p>
          <a:p>
            <a:pPr lvl="1"/>
            <a:r>
              <a:rPr lang="en-US" sz="2800" dirty="0">
                <a:solidFill>
                  <a:schemeClr val="bg1"/>
                </a:solidFill>
              </a:rPr>
              <a:t>Eon</a:t>
            </a:r>
          </a:p>
          <a:p>
            <a:pPr lvl="1"/>
            <a:r>
              <a:rPr lang="en-US" sz="2800" dirty="0">
                <a:solidFill>
                  <a:schemeClr val="bg1"/>
                </a:solidFill>
              </a:rPr>
              <a:t>Era</a:t>
            </a:r>
          </a:p>
          <a:p>
            <a:pPr lvl="1"/>
            <a:r>
              <a:rPr lang="en-US" sz="2800" dirty="0">
                <a:solidFill>
                  <a:srgbClr val="FFFF00"/>
                </a:solidFill>
              </a:rPr>
              <a:t>Period</a:t>
            </a:r>
          </a:p>
          <a:p>
            <a:pPr lvl="1"/>
            <a:r>
              <a:rPr lang="en-US" sz="2800" dirty="0">
                <a:solidFill>
                  <a:schemeClr val="bg1"/>
                </a:solidFill>
              </a:rPr>
              <a:t>Epoch</a:t>
            </a:r>
          </a:p>
          <a:p>
            <a:pPr lvl="1"/>
            <a:r>
              <a:rPr lang="en-US" sz="2800" dirty="0">
                <a:solidFill>
                  <a:schemeClr val="bg1"/>
                </a:solidFill>
              </a:rPr>
              <a:t>Age </a:t>
            </a:r>
          </a:p>
        </p:txBody>
      </p:sp>
      <p:sp>
        <p:nvSpPr>
          <p:cNvPr id="6" name="Title 1"/>
          <p:cNvSpPr>
            <a:spLocks noGrp="1"/>
          </p:cNvSpPr>
          <p:nvPr>
            <p:ph type="title"/>
          </p:nvPr>
        </p:nvSpPr>
        <p:spPr>
          <a:xfrm>
            <a:off x="304800" y="426721"/>
            <a:ext cx="9677400" cy="1143000"/>
          </a:xfrm>
        </p:spPr>
        <p:txBody>
          <a:bodyPr/>
          <a:lstStyle/>
          <a:p>
            <a:r>
              <a:rPr lang="en-US" dirty="0" smtClean="0">
                <a:ln>
                  <a:solidFill>
                    <a:sysClr val="windowText" lastClr="000000"/>
                  </a:solidFill>
                </a:ln>
                <a:solidFill>
                  <a:schemeClr val="bg1"/>
                </a:solidFill>
                <a:latin typeface="Gill Sans Ultra Bold" panose="020B0A02020104020203" pitchFamily="34" charset="0"/>
              </a:rPr>
              <a:t>Important Terminology</a:t>
            </a:r>
            <a:endParaRPr lang="en-US" dirty="0">
              <a:ln>
                <a:solidFill>
                  <a:sysClr val="windowText" lastClr="000000"/>
                </a:solidFill>
              </a:ln>
              <a:solidFill>
                <a:schemeClr val="bg1"/>
              </a:solidFill>
              <a:latin typeface="Gill Sans Ultra Bold" panose="020B0A02020104020203" pitchFamily="34" charset="0"/>
            </a:endParaRPr>
          </a:p>
        </p:txBody>
      </p:sp>
    </p:spTree>
    <p:custDataLst>
      <p:tags r:id="rId1"/>
    </p:custDataLst>
    <p:extLst>
      <p:ext uri="{BB962C8B-B14F-4D97-AF65-F5344CB8AC3E}">
        <p14:creationId xmlns:p14="http://schemas.microsoft.com/office/powerpoint/2010/main" val="1046776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wipe(down)">
                                      <p:cBhvr>
                                        <p:cTn id="15" dur="500"/>
                                        <p:tgtEl>
                                          <p:spTgt spid="4">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wipe(down)">
                                      <p:cBhvr>
                                        <p:cTn id="18" dur="500"/>
                                        <p:tgtEl>
                                          <p:spTgt spid="4">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wipe(down)">
                                      <p:cBhvr>
                                        <p:cTn id="21" dur="500"/>
                                        <p:tgtEl>
                                          <p:spTgt spid="4">
                                            <p:txEl>
                                              <p:pRg st="4" end="4"/>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wipe(down)">
                                      <p:cBhvr>
                                        <p:cTn id="24" dur="500"/>
                                        <p:tgtEl>
                                          <p:spTgt spid="4">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additive="base">
                                        <p:cTn id="29"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Effect transition="in" filter="wipe(down)">
                                      <p:cBhvr>
                                        <p:cTn id="34" dur="500"/>
                                        <p:tgtEl>
                                          <p:spTgt spid="5">
                                            <p:txEl>
                                              <p:pRg st="1" end="1"/>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animEffect transition="in" filter="wipe(down)">
                                      <p:cBhvr>
                                        <p:cTn id="37" dur="500"/>
                                        <p:tgtEl>
                                          <p:spTgt spid="5">
                                            <p:txEl>
                                              <p:pRg st="2" end="2"/>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5">
                                            <p:txEl>
                                              <p:pRg st="3" end="3"/>
                                            </p:txEl>
                                          </p:spTgt>
                                        </p:tgtEl>
                                        <p:attrNameLst>
                                          <p:attrName>style.visibility</p:attrName>
                                        </p:attrNameLst>
                                      </p:cBhvr>
                                      <p:to>
                                        <p:strVal val="visible"/>
                                      </p:to>
                                    </p:set>
                                    <p:animEffect transition="in" filter="wipe(down)">
                                      <p:cBhvr>
                                        <p:cTn id="40" dur="500"/>
                                        <p:tgtEl>
                                          <p:spTgt spid="5">
                                            <p:txEl>
                                              <p:pRg st="3" end="3"/>
                                            </p:txEl>
                                          </p:spTgt>
                                        </p:tgtEl>
                                      </p:cBhvr>
                                    </p:animEffect>
                                  </p:childTnLst>
                                </p:cTn>
                              </p:par>
                              <p:par>
                                <p:cTn id="41" presetID="22" presetClass="entr" presetSubtype="4" fill="hold" nodeType="withEffect">
                                  <p:stCondLst>
                                    <p:cond delay="0"/>
                                  </p:stCondLst>
                                  <p:childTnLst>
                                    <p:set>
                                      <p:cBhvr>
                                        <p:cTn id="42" dur="1" fill="hold">
                                          <p:stCondLst>
                                            <p:cond delay="0"/>
                                          </p:stCondLst>
                                        </p:cTn>
                                        <p:tgtEl>
                                          <p:spTgt spid="5">
                                            <p:txEl>
                                              <p:pRg st="4" end="4"/>
                                            </p:txEl>
                                          </p:spTgt>
                                        </p:tgtEl>
                                        <p:attrNameLst>
                                          <p:attrName>style.visibility</p:attrName>
                                        </p:attrNameLst>
                                      </p:cBhvr>
                                      <p:to>
                                        <p:strVal val="visible"/>
                                      </p:to>
                                    </p:set>
                                    <p:animEffect transition="in" filter="wipe(down)">
                                      <p:cBhvr>
                                        <p:cTn id="43" dur="500"/>
                                        <p:tgtEl>
                                          <p:spTgt spid="5">
                                            <p:txEl>
                                              <p:pRg st="4" end="4"/>
                                            </p:txEl>
                                          </p:spTgt>
                                        </p:tgtEl>
                                      </p:cBhvr>
                                    </p:animEffect>
                                  </p:childTnLst>
                                </p:cTn>
                              </p:par>
                              <p:par>
                                <p:cTn id="44" presetID="22" presetClass="entr" presetSubtype="4" fill="hold" nodeType="withEffect">
                                  <p:stCondLst>
                                    <p:cond delay="0"/>
                                  </p:stCondLst>
                                  <p:childTnLst>
                                    <p:set>
                                      <p:cBhvr>
                                        <p:cTn id="45" dur="1" fill="hold">
                                          <p:stCondLst>
                                            <p:cond delay="0"/>
                                          </p:stCondLst>
                                        </p:cTn>
                                        <p:tgtEl>
                                          <p:spTgt spid="5">
                                            <p:txEl>
                                              <p:pRg st="5" end="5"/>
                                            </p:txEl>
                                          </p:spTgt>
                                        </p:tgtEl>
                                        <p:attrNameLst>
                                          <p:attrName>style.visibility</p:attrName>
                                        </p:attrNameLst>
                                      </p:cBhvr>
                                      <p:to>
                                        <p:strVal val="visible"/>
                                      </p:to>
                                    </p:set>
                                    <p:animEffect transition="in" filter="wipe(down)">
                                      <p:cBhvr>
                                        <p:cTn id="46"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479611" y="347721"/>
            <a:ext cx="4502524" cy="5954468"/>
            <a:chOff x="2362200" y="522533"/>
            <a:chExt cx="7413018" cy="5954468"/>
          </a:xfrm>
        </p:grpSpPr>
        <p:sp>
          <p:nvSpPr>
            <p:cNvPr id="2" name="Rectangle 1"/>
            <p:cNvSpPr/>
            <p:nvPr/>
          </p:nvSpPr>
          <p:spPr>
            <a:xfrm>
              <a:off x="2362200" y="5613266"/>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Precambrian</a:t>
              </a:r>
            </a:p>
          </p:txBody>
        </p:sp>
        <p:sp>
          <p:nvSpPr>
            <p:cNvPr id="3" name="Rectangle 2"/>
            <p:cNvSpPr/>
            <p:nvPr/>
          </p:nvSpPr>
          <p:spPr>
            <a:xfrm rot="16200000">
              <a:off x="299367" y="2585366"/>
              <a:ext cx="5090732" cy="965065"/>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Phanerozoic</a:t>
              </a:r>
            </a:p>
          </p:txBody>
        </p:sp>
        <p:sp>
          <p:nvSpPr>
            <p:cNvPr id="4" name="Rectangle 3"/>
            <p:cNvSpPr/>
            <p:nvPr/>
          </p:nvSpPr>
          <p:spPr>
            <a:xfrm>
              <a:off x="3316381" y="3860665"/>
              <a:ext cx="6447952"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Paleozoic</a:t>
              </a:r>
            </a:p>
          </p:txBody>
        </p:sp>
        <p:sp>
          <p:nvSpPr>
            <p:cNvPr id="5" name="Rectangle 4"/>
            <p:cNvSpPr/>
            <p:nvPr/>
          </p:nvSpPr>
          <p:spPr>
            <a:xfrm>
              <a:off x="3327266" y="2184265"/>
              <a:ext cx="6437067" cy="16764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Mesozoic</a:t>
              </a:r>
            </a:p>
          </p:txBody>
        </p:sp>
        <p:sp>
          <p:nvSpPr>
            <p:cNvPr id="6" name="Rectangle 5"/>
            <p:cNvSpPr/>
            <p:nvPr/>
          </p:nvSpPr>
          <p:spPr>
            <a:xfrm>
              <a:off x="3327266" y="522533"/>
              <a:ext cx="6447952" cy="1661732"/>
            </a:xfrm>
            <a:prstGeom prst="rect">
              <a:avLst/>
            </a:pr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Cenozoic</a:t>
              </a:r>
            </a:p>
          </p:txBody>
        </p:sp>
      </p:grpSp>
      <p:sp>
        <p:nvSpPr>
          <p:cNvPr id="8" name="Rectangle 7"/>
          <p:cNvSpPr/>
          <p:nvPr/>
        </p:nvSpPr>
        <p:spPr>
          <a:xfrm>
            <a:off x="5466229" y="1331259"/>
            <a:ext cx="2480983" cy="98835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Cretaceous</a:t>
            </a:r>
            <a:endParaRPr lang="en-US" sz="3600" dirty="0"/>
          </a:p>
        </p:txBody>
      </p:sp>
      <p:sp>
        <p:nvSpPr>
          <p:cNvPr id="9" name="Rectangle 8"/>
          <p:cNvSpPr/>
          <p:nvPr/>
        </p:nvSpPr>
        <p:spPr>
          <a:xfrm>
            <a:off x="5466228" y="2770905"/>
            <a:ext cx="2480984" cy="98835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Jurassic</a:t>
            </a:r>
            <a:endParaRPr lang="en-US" sz="3600" dirty="0"/>
          </a:p>
        </p:txBody>
      </p:sp>
      <p:sp>
        <p:nvSpPr>
          <p:cNvPr id="10" name="Rectangle 9"/>
          <p:cNvSpPr/>
          <p:nvPr/>
        </p:nvSpPr>
        <p:spPr>
          <a:xfrm>
            <a:off x="5466228" y="4160982"/>
            <a:ext cx="2480985" cy="98835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Triassic</a:t>
            </a:r>
            <a:endParaRPr lang="en-US" sz="3600" dirty="0"/>
          </a:p>
        </p:txBody>
      </p:sp>
      <p:cxnSp>
        <p:nvCxnSpPr>
          <p:cNvPr id="12" name="Straight Connector 11"/>
          <p:cNvCxnSpPr/>
          <p:nvPr/>
        </p:nvCxnSpPr>
        <p:spPr>
          <a:xfrm flipV="1">
            <a:off x="4908176" y="1573308"/>
            <a:ext cx="685800" cy="1371598"/>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982135" y="2847653"/>
            <a:ext cx="705971" cy="475129"/>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5" idx="3"/>
          </p:cNvCxnSpPr>
          <p:nvPr/>
        </p:nvCxnSpPr>
        <p:spPr>
          <a:xfrm>
            <a:off x="4975523" y="2847653"/>
            <a:ext cx="579552" cy="185209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a:xfrm>
            <a:off x="8287757" y="4091845"/>
            <a:ext cx="1340226" cy="1095935"/>
            <a:chOff x="8437915" y="4215653"/>
            <a:chExt cx="1340226" cy="1095935"/>
          </a:xfrm>
        </p:grpSpPr>
        <p:sp>
          <p:nvSpPr>
            <p:cNvPr id="22" name="Rectangle 21"/>
            <p:cNvSpPr/>
            <p:nvPr/>
          </p:nvSpPr>
          <p:spPr>
            <a:xfrm>
              <a:off x="8437915" y="4972627"/>
              <a:ext cx="1340226" cy="33896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Early</a:t>
              </a:r>
              <a:endParaRPr lang="en-US" dirty="0">
                <a:solidFill>
                  <a:schemeClr val="tx1"/>
                </a:solidFill>
              </a:endParaRPr>
            </a:p>
          </p:txBody>
        </p:sp>
        <p:sp>
          <p:nvSpPr>
            <p:cNvPr id="23" name="Rectangle 22"/>
            <p:cNvSpPr/>
            <p:nvPr/>
          </p:nvSpPr>
          <p:spPr>
            <a:xfrm>
              <a:off x="8437915" y="4592171"/>
              <a:ext cx="1340226" cy="34950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Middle</a:t>
              </a:r>
              <a:endParaRPr lang="en-US" dirty="0">
                <a:solidFill>
                  <a:schemeClr val="tx1"/>
                </a:solidFill>
              </a:endParaRPr>
            </a:p>
          </p:txBody>
        </p:sp>
        <p:sp>
          <p:nvSpPr>
            <p:cNvPr id="24" name="Rectangle 23"/>
            <p:cNvSpPr/>
            <p:nvPr/>
          </p:nvSpPr>
          <p:spPr>
            <a:xfrm>
              <a:off x="8437915" y="4215653"/>
              <a:ext cx="1340226" cy="3455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Late</a:t>
              </a:r>
              <a:endParaRPr lang="en-US" dirty="0">
                <a:solidFill>
                  <a:schemeClr val="tx1"/>
                </a:solidFill>
              </a:endParaRPr>
            </a:p>
          </p:txBody>
        </p:sp>
      </p:grpSp>
      <p:grpSp>
        <p:nvGrpSpPr>
          <p:cNvPr id="26" name="Group 25"/>
          <p:cNvGrpSpPr/>
          <p:nvPr/>
        </p:nvGrpSpPr>
        <p:grpSpPr>
          <a:xfrm>
            <a:off x="8287757" y="2677765"/>
            <a:ext cx="1340226" cy="1095935"/>
            <a:chOff x="8437915" y="4215653"/>
            <a:chExt cx="1340226" cy="1095935"/>
          </a:xfrm>
        </p:grpSpPr>
        <p:sp>
          <p:nvSpPr>
            <p:cNvPr id="27" name="Rectangle 26"/>
            <p:cNvSpPr/>
            <p:nvPr/>
          </p:nvSpPr>
          <p:spPr>
            <a:xfrm>
              <a:off x="8437915" y="4972627"/>
              <a:ext cx="1340226" cy="33896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Early</a:t>
              </a:r>
              <a:endParaRPr lang="en-US" dirty="0">
                <a:solidFill>
                  <a:schemeClr val="tx1"/>
                </a:solidFill>
              </a:endParaRPr>
            </a:p>
          </p:txBody>
        </p:sp>
        <p:sp>
          <p:nvSpPr>
            <p:cNvPr id="28" name="Rectangle 27"/>
            <p:cNvSpPr/>
            <p:nvPr/>
          </p:nvSpPr>
          <p:spPr>
            <a:xfrm>
              <a:off x="8437915" y="4592171"/>
              <a:ext cx="1340226" cy="34950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Middle</a:t>
              </a:r>
              <a:endParaRPr lang="en-US" dirty="0">
                <a:solidFill>
                  <a:schemeClr val="tx1"/>
                </a:solidFill>
              </a:endParaRPr>
            </a:p>
          </p:txBody>
        </p:sp>
        <p:sp>
          <p:nvSpPr>
            <p:cNvPr id="29" name="Rectangle 28"/>
            <p:cNvSpPr/>
            <p:nvPr/>
          </p:nvSpPr>
          <p:spPr>
            <a:xfrm>
              <a:off x="8437915" y="4215653"/>
              <a:ext cx="1340226" cy="3455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Late</a:t>
              </a:r>
              <a:endParaRPr lang="en-US" dirty="0">
                <a:solidFill>
                  <a:schemeClr val="tx1"/>
                </a:solidFill>
              </a:endParaRPr>
            </a:p>
          </p:txBody>
        </p:sp>
      </p:grpSp>
      <p:grpSp>
        <p:nvGrpSpPr>
          <p:cNvPr id="30" name="Group 29"/>
          <p:cNvGrpSpPr/>
          <p:nvPr/>
        </p:nvGrpSpPr>
        <p:grpSpPr>
          <a:xfrm>
            <a:off x="8287757" y="1277470"/>
            <a:ext cx="1340226" cy="1095935"/>
            <a:chOff x="8437915" y="4215653"/>
            <a:chExt cx="1340226" cy="1095935"/>
          </a:xfrm>
        </p:grpSpPr>
        <p:sp>
          <p:nvSpPr>
            <p:cNvPr id="31" name="Rectangle 30"/>
            <p:cNvSpPr/>
            <p:nvPr/>
          </p:nvSpPr>
          <p:spPr>
            <a:xfrm>
              <a:off x="8437915" y="4972627"/>
              <a:ext cx="1340226" cy="33896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Early</a:t>
              </a:r>
              <a:endParaRPr lang="en-US" dirty="0">
                <a:solidFill>
                  <a:schemeClr val="tx1"/>
                </a:solidFill>
              </a:endParaRPr>
            </a:p>
          </p:txBody>
        </p:sp>
        <p:sp>
          <p:nvSpPr>
            <p:cNvPr id="32" name="Rectangle 31"/>
            <p:cNvSpPr/>
            <p:nvPr/>
          </p:nvSpPr>
          <p:spPr>
            <a:xfrm>
              <a:off x="8437915" y="4592171"/>
              <a:ext cx="1340226" cy="34950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Middle</a:t>
              </a:r>
              <a:endParaRPr lang="en-US" dirty="0">
                <a:solidFill>
                  <a:schemeClr val="tx1"/>
                </a:solidFill>
              </a:endParaRPr>
            </a:p>
          </p:txBody>
        </p:sp>
        <p:sp>
          <p:nvSpPr>
            <p:cNvPr id="33" name="Rectangle 32"/>
            <p:cNvSpPr/>
            <p:nvPr/>
          </p:nvSpPr>
          <p:spPr>
            <a:xfrm>
              <a:off x="8437915" y="4215653"/>
              <a:ext cx="1340226" cy="3455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Late</a:t>
              </a:r>
              <a:endParaRPr lang="en-US" dirty="0">
                <a:solidFill>
                  <a:schemeClr val="tx1"/>
                </a:solidFill>
              </a:endParaRPr>
            </a:p>
          </p:txBody>
        </p:sp>
      </p:grpSp>
      <p:grpSp>
        <p:nvGrpSpPr>
          <p:cNvPr id="34" name="Group 33"/>
          <p:cNvGrpSpPr/>
          <p:nvPr/>
        </p:nvGrpSpPr>
        <p:grpSpPr>
          <a:xfrm>
            <a:off x="10248786" y="4112122"/>
            <a:ext cx="1340226" cy="1081499"/>
            <a:chOff x="10206203" y="4122882"/>
            <a:chExt cx="1340226" cy="1081499"/>
          </a:xfrm>
        </p:grpSpPr>
        <p:sp>
          <p:nvSpPr>
            <p:cNvPr id="35" name="Rectangle 34"/>
            <p:cNvSpPr/>
            <p:nvPr/>
          </p:nvSpPr>
          <p:spPr>
            <a:xfrm>
              <a:off x="10206203" y="4865420"/>
              <a:ext cx="1340226" cy="33896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Lower</a:t>
              </a:r>
              <a:endParaRPr lang="en-US" dirty="0">
                <a:solidFill>
                  <a:schemeClr val="tx1"/>
                </a:solidFill>
              </a:endParaRPr>
            </a:p>
          </p:txBody>
        </p:sp>
        <p:sp>
          <p:nvSpPr>
            <p:cNvPr id="36" name="Rectangle 35"/>
            <p:cNvSpPr/>
            <p:nvPr/>
          </p:nvSpPr>
          <p:spPr>
            <a:xfrm>
              <a:off x="10206203" y="4496403"/>
              <a:ext cx="1340226" cy="34950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Middle</a:t>
              </a:r>
              <a:endParaRPr lang="en-US" dirty="0">
                <a:solidFill>
                  <a:schemeClr val="tx1"/>
                </a:solidFill>
              </a:endParaRPr>
            </a:p>
          </p:txBody>
        </p:sp>
        <p:sp>
          <p:nvSpPr>
            <p:cNvPr id="37" name="Rectangle 36"/>
            <p:cNvSpPr/>
            <p:nvPr/>
          </p:nvSpPr>
          <p:spPr>
            <a:xfrm>
              <a:off x="10206203" y="4122882"/>
              <a:ext cx="1340226" cy="3455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Upper</a:t>
              </a:r>
              <a:endParaRPr lang="en-US" dirty="0">
                <a:solidFill>
                  <a:schemeClr val="tx1"/>
                </a:solidFill>
              </a:endParaRPr>
            </a:p>
          </p:txBody>
        </p:sp>
      </p:grpSp>
      <p:grpSp>
        <p:nvGrpSpPr>
          <p:cNvPr id="38" name="Group 37"/>
          <p:cNvGrpSpPr/>
          <p:nvPr/>
        </p:nvGrpSpPr>
        <p:grpSpPr>
          <a:xfrm>
            <a:off x="10248786" y="2677765"/>
            <a:ext cx="1340226" cy="1081499"/>
            <a:chOff x="10206203" y="4122882"/>
            <a:chExt cx="1340226" cy="1081499"/>
          </a:xfrm>
        </p:grpSpPr>
        <p:sp>
          <p:nvSpPr>
            <p:cNvPr id="39" name="Rectangle 38"/>
            <p:cNvSpPr/>
            <p:nvPr/>
          </p:nvSpPr>
          <p:spPr>
            <a:xfrm>
              <a:off x="10206203" y="4865420"/>
              <a:ext cx="1340226" cy="33896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Lower</a:t>
              </a:r>
              <a:endParaRPr lang="en-US" dirty="0">
                <a:solidFill>
                  <a:schemeClr val="tx1"/>
                </a:solidFill>
              </a:endParaRPr>
            </a:p>
          </p:txBody>
        </p:sp>
        <p:sp>
          <p:nvSpPr>
            <p:cNvPr id="40" name="Rectangle 39"/>
            <p:cNvSpPr/>
            <p:nvPr/>
          </p:nvSpPr>
          <p:spPr>
            <a:xfrm>
              <a:off x="10206203" y="4496403"/>
              <a:ext cx="1340226" cy="34950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Middle</a:t>
              </a:r>
              <a:endParaRPr lang="en-US" dirty="0">
                <a:solidFill>
                  <a:schemeClr val="tx1"/>
                </a:solidFill>
              </a:endParaRPr>
            </a:p>
          </p:txBody>
        </p:sp>
        <p:sp>
          <p:nvSpPr>
            <p:cNvPr id="41" name="Rectangle 40"/>
            <p:cNvSpPr/>
            <p:nvPr/>
          </p:nvSpPr>
          <p:spPr>
            <a:xfrm>
              <a:off x="10206203" y="4122882"/>
              <a:ext cx="1340226" cy="3455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Upper</a:t>
              </a:r>
              <a:endParaRPr lang="en-US" dirty="0">
                <a:solidFill>
                  <a:schemeClr val="tx1"/>
                </a:solidFill>
              </a:endParaRPr>
            </a:p>
          </p:txBody>
        </p:sp>
      </p:grpSp>
      <p:grpSp>
        <p:nvGrpSpPr>
          <p:cNvPr id="42" name="Group 41"/>
          <p:cNvGrpSpPr/>
          <p:nvPr/>
        </p:nvGrpSpPr>
        <p:grpSpPr>
          <a:xfrm>
            <a:off x="10248786" y="1291906"/>
            <a:ext cx="1340226" cy="1081499"/>
            <a:chOff x="10206203" y="4122882"/>
            <a:chExt cx="1340226" cy="1081499"/>
          </a:xfrm>
        </p:grpSpPr>
        <p:sp>
          <p:nvSpPr>
            <p:cNvPr id="43" name="Rectangle 42"/>
            <p:cNvSpPr/>
            <p:nvPr/>
          </p:nvSpPr>
          <p:spPr>
            <a:xfrm>
              <a:off x="10206203" y="4865420"/>
              <a:ext cx="1340226" cy="33896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Lower</a:t>
              </a:r>
              <a:endParaRPr lang="en-US" dirty="0">
                <a:solidFill>
                  <a:schemeClr val="tx1"/>
                </a:solidFill>
              </a:endParaRPr>
            </a:p>
          </p:txBody>
        </p:sp>
        <p:sp>
          <p:nvSpPr>
            <p:cNvPr id="44" name="Rectangle 43"/>
            <p:cNvSpPr/>
            <p:nvPr/>
          </p:nvSpPr>
          <p:spPr>
            <a:xfrm>
              <a:off x="10206203" y="4496403"/>
              <a:ext cx="1340226" cy="34950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Middle</a:t>
              </a:r>
              <a:endParaRPr lang="en-US" dirty="0">
                <a:solidFill>
                  <a:schemeClr val="tx1"/>
                </a:solidFill>
              </a:endParaRPr>
            </a:p>
          </p:txBody>
        </p:sp>
        <p:sp>
          <p:nvSpPr>
            <p:cNvPr id="45" name="Rectangle 44"/>
            <p:cNvSpPr/>
            <p:nvPr/>
          </p:nvSpPr>
          <p:spPr>
            <a:xfrm>
              <a:off x="10206203" y="4122882"/>
              <a:ext cx="1340226" cy="3455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Upper</a:t>
              </a:r>
              <a:endParaRPr lang="en-US" dirty="0">
                <a:solidFill>
                  <a:schemeClr val="tx1"/>
                </a:solidFill>
              </a:endParaRPr>
            </a:p>
          </p:txBody>
        </p:sp>
      </p:grpSp>
      <p:sp>
        <p:nvSpPr>
          <p:cNvPr id="46" name="Oval 45"/>
          <p:cNvSpPr/>
          <p:nvPr/>
        </p:nvSpPr>
        <p:spPr>
          <a:xfrm>
            <a:off x="8437917" y="3434739"/>
            <a:ext cx="941408" cy="33896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10448195" y="3448258"/>
            <a:ext cx="941408" cy="33896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4589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par>
                                <p:cTn id="33" presetID="10" presetClass="entr" presetSubtype="0"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par>
                                <p:cTn id="36" presetID="10" presetClass="entr" presetSubtype="0" fill="hold"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barn(inVertical)">
                                      <p:cBhvr>
                                        <p:cTn id="43" dur="500"/>
                                        <p:tgtEl>
                                          <p:spTgt spid="4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cTn>
                              </p:par>
                              <p:par>
                                <p:cTn id="49" presetID="10" presetClass="entr" presetSubtype="0"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par>
                                <p:cTn id="52" presetID="10" presetClass="entr" presetSubtype="0" fill="hold"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500"/>
                                        <p:tgtEl>
                                          <p:spTgt spid="34"/>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47"/>
                                        </p:tgtEl>
                                        <p:attrNameLst>
                                          <p:attrName>style.visibility</p:attrName>
                                        </p:attrNameLst>
                                      </p:cBhvr>
                                      <p:to>
                                        <p:strVal val="visible"/>
                                      </p:to>
                                    </p:set>
                                    <p:animEffect transition="in" filter="barn(inVertical)">
                                      <p:cBhvr>
                                        <p:cTn id="59"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46" grpId="0" animBg="1"/>
      <p:bldP spid="4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Where are dinosaurs in </a:t>
            </a:r>
            <a:r>
              <a:rPr lang="en-US" i="1" dirty="0" smtClean="0"/>
              <a:t>ByDesign</a:t>
            </a:r>
            <a:r>
              <a:rPr lang="en-US" dirty="0" smtClean="0"/>
              <a:t>?</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27399" y="2370729"/>
            <a:ext cx="4315203" cy="3236402"/>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33329" y="1803812"/>
            <a:ext cx="5790292" cy="4342719"/>
          </a:xfrm>
          <a:prstGeom prst="rect">
            <a:avLst/>
          </a:prstGeom>
        </p:spPr>
      </p:pic>
      <p:sp>
        <p:nvSpPr>
          <p:cNvPr id="10" name="TextBox 9"/>
          <p:cNvSpPr txBox="1"/>
          <p:nvPr/>
        </p:nvSpPr>
        <p:spPr>
          <a:xfrm>
            <a:off x="3682071" y="5367563"/>
            <a:ext cx="1672390" cy="523220"/>
          </a:xfrm>
          <a:prstGeom prst="rect">
            <a:avLst/>
          </a:prstGeom>
          <a:solidFill>
            <a:schemeClr val="tx1"/>
          </a:solidFill>
          <a:ln>
            <a:solidFill>
              <a:schemeClr val="tx1"/>
            </a:solidFill>
          </a:ln>
        </p:spPr>
        <p:txBody>
          <a:bodyPr wrap="square" rtlCol="0">
            <a:spAutoFit/>
          </a:bodyPr>
          <a:lstStyle/>
          <a:p>
            <a:pPr algn="ctr"/>
            <a:r>
              <a:rPr lang="en-US" sz="2800" dirty="0" smtClean="0">
                <a:solidFill>
                  <a:schemeClr val="bg1"/>
                </a:solidFill>
              </a:rPr>
              <a:t>Grade 6</a:t>
            </a:r>
            <a:endParaRPr lang="en-US" sz="2800" dirty="0">
              <a:solidFill>
                <a:schemeClr val="bg1"/>
              </a:solidFill>
            </a:endParaRPr>
          </a:p>
        </p:txBody>
      </p:sp>
    </p:spTree>
    <p:extLst>
      <p:ext uri="{BB962C8B-B14F-4D97-AF65-F5344CB8AC3E}">
        <p14:creationId xmlns:p14="http://schemas.microsoft.com/office/powerpoint/2010/main" val="221197932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err="1" smtClean="0"/>
              <a:t>Masiakasaurus</a:t>
            </a:r>
            <a:r>
              <a:rPr lang="en-US" dirty="0" smtClean="0"/>
              <a:t> </a:t>
            </a:r>
            <a:r>
              <a:rPr lang="en-US" sz="2400" dirty="0"/>
              <a:t>(listen for data and interpretation)</a:t>
            </a:r>
            <a:r>
              <a:rPr lang="en-US" sz="2400" dirty="0" smtClean="0"/>
              <a:t> </a:t>
            </a:r>
            <a:endParaRPr lang="en-US" sz="2400" dirty="0"/>
          </a:p>
        </p:txBody>
      </p:sp>
      <p:pic>
        <p:nvPicPr>
          <p:cNvPr id="5" name="Picture 4"/>
          <p:cNvPicPr>
            <a:picLocks noChangeAspect="1"/>
          </p:cNvPicPr>
          <p:nvPr/>
        </p:nvPicPr>
        <p:blipFill>
          <a:blip r:embed="rId2"/>
          <a:stretch>
            <a:fillRect/>
          </a:stretch>
        </p:blipFill>
        <p:spPr>
          <a:xfrm>
            <a:off x="3214187" y="2204598"/>
            <a:ext cx="5508708" cy="4005199"/>
          </a:xfrm>
          <a:prstGeom prst="rect">
            <a:avLst/>
          </a:prstGeom>
        </p:spPr>
      </p:pic>
    </p:spTree>
    <p:extLst>
      <p:ext uri="{BB962C8B-B14F-4D97-AF65-F5344CB8AC3E}">
        <p14:creationId xmlns:p14="http://schemas.microsoft.com/office/powerpoint/2010/main" val="306502689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 a Dinosaur - Masiakasaurus  HooplaKidz T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041983" y="962527"/>
            <a:ext cx="6703595" cy="4905070"/>
          </a:xfrm>
          <a:prstGeom prst="rect">
            <a:avLst/>
          </a:prstGeom>
        </p:spPr>
      </p:pic>
    </p:spTree>
    <p:extLst>
      <p:ext uri="{BB962C8B-B14F-4D97-AF65-F5344CB8AC3E}">
        <p14:creationId xmlns:p14="http://schemas.microsoft.com/office/powerpoint/2010/main" val="95282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99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Masiakasaurus</a:t>
            </a:r>
            <a:endParaRPr lang="en-US" dirty="0"/>
          </a:p>
        </p:txBody>
      </p:sp>
      <p:sp>
        <p:nvSpPr>
          <p:cNvPr id="3" name="Content Placeholder 2"/>
          <p:cNvSpPr>
            <a:spLocks noGrp="1"/>
          </p:cNvSpPr>
          <p:nvPr>
            <p:ph idx="1"/>
          </p:nvPr>
        </p:nvSpPr>
        <p:spPr/>
        <p:txBody>
          <a:bodyPr/>
          <a:lstStyle/>
          <a:p>
            <a:r>
              <a:rPr lang="en-US" dirty="0" smtClean="0"/>
              <a:t>Vicious lizard</a:t>
            </a:r>
          </a:p>
          <a:p>
            <a:r>
              <a:rPr lang="en-US" dirty="0" smtClean="0"/>
              <a:t>Late cretaceous</a:t>
            </a:r>
          </a:p>
          <a:p>
            <a:r>
              <a:rPr lang="en-US" dirty="0" smtClean="0"/>
              <a:t>68 ma</a:t>
            </a:r>
          </a:p>
          <a:p>
            <a:r>
              <a:rPr lang="en-US" dirty="0" err="1" smtClean="0"/>
              <a:t>Theropod</a:t>
            </a:r>
            <a:r>
              <a:rPr lang="en-US" dirty="0" smtClean="0"/>
              <a:t> like T-rex</a:t>
            </a:r>
          </a:p>
          <a:p>
            <a:r>
              <a:rPr lang="en-US" dirty="0" smtClean="0"/>
              <a:t>Eat meat</a:t>
            </a:r>
          </a:p>
          <a:p>
            <a:r>
              <a:rPr lang="en-US" dirty="0" smtClean="0"/>
              <a:t>Teeth made for fishing; also eats bugs</a:t>
            </a:r>
          </a:p>
          <a:p>
            <a:r>
              <a:rPr lang="en-US" dirty="0" smtClean="0"/>
              <a:t>Madagascar</a:t>
            </a:r>
          </a:p>
          <a:p>
            <a:r>
              <a:rPr lang="en-US" dirty="0" smtClean="0"/>
              <a:t>Not much bigger than a dog</a:t>
            </a:r>
            <a:endParaRPr lang="en-US" dirty="0"/>
          </a:p>
        </p:txBody>
      </p:sp>
    </p:spTree>
    <p:extLst>
      <p:ext uri="{BB962C8B-B14F-4D97-AF65-F5344CB8AC3E}">
        <p14:creationId xmlns:p14="http://schemas.microsoft.com/office/powerpoint/2010/main" val="297404235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Arrow Connector 12"/>
          <p:cNvCxnSpPr/>
          <p:nvPr/>
        </p:nvCxnSpPr>
        <p:spPr>
          <a:xfrm flipV="1">
            <a:off x="6098243" y="1949819"/>
            <a:ext cx="0" cy="773207"/>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4921625" y="2655799"/>
            <a:ext cx="2353236" cy="15464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Data: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Bones, Teeth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Eggs, Tracks,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e</a:t>
            </a: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tc.</a:t>
            </a: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8" name="Rectangle 7"/>
          <p:cNvSpPr/>
          <p:nvPr/>
        </p:nvSpPr>
        <p:spPr>
          <a:xfrm>
            <a:off x="1344700" y="1499347"/>
            <a:ext cx="2205318" cy="1021977"/>
          </a:xfrm>
          <a:prstGeom prst="rect">
            <a:avLst/>
          </a:prstGeom>
          <a:solidFill>
            <a:schemeClr val="accent5"/>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Size &amp; Shape</a:t>
            </a: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9" name="Rectangle 8"/>
          <p:cNvSpPr/>
          <p:nvPr/>
        </p:nvSpPr>
        <p:spPr>
          <a:xfrm>
            <a:off x="4995584" y="871817"/>
            <a:ext cx="2205318" cy="1021977"/>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Locomotion</a:t>
            </a: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p:cNvSpPr/>
          <p:nvPr/>
        </p:nvSpPr>
        <p:spPr>
          <a:xfrm>
            <a:off x="8646468" y="1499347"/>
            <a:ext cx="2205318" cy="1021977"/>
          </a:xfrm>
          <a:prstGeom prst="rect">
            <a:avLst/>
          </a:prstGeom>
          <a:solidFill>
            <a:srgbClr val="FF99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Behaviors</a:t>
            </a: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cxnSp>
        <p:nvCxnSpPr>
          <p:cNvPr id="12" name="Straight Arrow Connector 11"/>
          <p:cNvCxnSpPr>
            <a:stCxn id="7" idx="2"/>
          </p:cNvCxnSpPr>
          <p:nvPr/>
        </p:nvCxnSpPr>
        <p:spPr>
          <a:xfrm flipH="1" flipV="1">
            <a:off x="3597088" y="2581835"/>
            <a:ext cx="1324537" cy="84717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7268137" y="2588559"/>
            <a:ext cx="1371607" cy="927847"/>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8676186" y="2990838"/>
            <a:ext cx="31027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black"/>
                </a:solidFill>
                <a:latin typeface="Century Gothic" panose="020B0502020202020204"/>
              </a:rPr>
              <a:t>Eats meat (fish and bugs)</a:t>
            </a:r>
            <a:endParaRPr kumimoji="0" lang="en-US"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smtClean="0">
                <a:solidFill>
                  <a:prstClr val="black"/>
                </a:solidFill>
                <a:latin typeface="Century Gothic" panose="020B0502020202020204"/>
              </a:rPr>
              <a:t>“</a:t>
            </a:r>
            <a:r>
              <a:rPr lang="en-US" noProof="0" dirty="0" err="1" smtClean="0">
                <a:solidFill>
                  <a:prstClr val="black"/>
                </a:solidFill>
                <a:latin typeface="Century Gothic" panose="020B0502020202020204"/>
              </a:rPr>
              <a:t>Viscious</a:t>
            </a:r>
            <a:r>
              <a:rPr lang="en-US" noProof="0" dirty="0" smtClean="0">
                <a:solidFill>
                  <a:prstClr val="black"/>
                </a:solidFill>
                <a:latin typeface="Century Gothic" panose="020B0502020202020204"/>
              </a:rPr>
              <a:t>”</a:t>
            </a:r>
            <a:endParaRPr kumimoji="0" lang="en-US"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11" name="TextBox 10"/>
          <p:cNvSpPr txBox="1"/>
          <p:nvPr/>
        </p:nvSpPr>
        <p:spPr>
          <a:xfrm>
            <a:off x="1051592" y="3102210"/>
            <a:ext cx="342354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black"/>
                </a:solidFill>
                <a:latin typeface="Century Gothic" panose="020B0502020202020204"/>
              </a:rPr>
              <a:t>Not much bigger than a dog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Teeth for fishing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15" name="Rectangle 14"/>
          <p:cNvSpPr/>
          <p:nvPr/>
        </p:nvSpPr>
        <p:spPr>
          <a:xfrm>
            <a:off x="2833961" y="4788487"/>
            <a:ext cx="2205318" cy="1021977"/>
          </a:xfrm>
          <a:prstGeom prst="rect">
            <a:avLst/>
          </a:prstGeom>
          <a:solidFill>
            <a:srgbClr val="002060"/>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Where</a:t>
            </a: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6" name="Rectangle 15"/>
          <p:cNvSpPr/>
          <p:nvPr/>
        </p:nvSpPr>
        <p:spPr>
          <a:xfrm>
            <a:off x="7086605" y="4775922"/>
            <a:ext cx="2205318" cy="1021977"/>
          </a:xfrm>
          <a:prstGeom prst="rect">
            <a:avLst/>
          </a:prstGeom>
          <a:solidFill>
            <a:srgbClr val="C00000"/>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When</a:t>
            </a: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cxnSp>
        <p:nvCxnSpPr>
          <p:cNvPr id="17" name="Straight Arrow Connector 16"/>
          <p:cNvCxnSpPr>
            <a:stCxn id="7" idx="3"/>
            <a:endCxn id="15" idx="0"/>
          </p:cNvCxnSpPr>
          <p:nvPr/>
        </p:nvCxnSpPr>
        <p:spPr>
          <a:xfrm flipH="1">
            <a:off x="3936620" y="3975744"/>
            <a:ext cx="1329628" cy="812743"/>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7" idx="5"/>
            <a:endCxn id="16" idx="0"/>
          </p:cNvCxnSpPr>
          <p:nvPr/>
        </p:nvCxnSpPr>
        <p:spPr>
          <a:xfrm>
            <a:off x="6930238" y="3975744"/>
            <a:ext cx="1259026" cy="800178"/>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104996" y="5903281"/>
            <a:ext cx="166324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black"/>
                </a:solidFill>
                <a:latin typeface="Century Gothic" panose="020B0502020202020204"/>
              </a:rPr>
              <a:t>Madagascar</a:t>
            </a:r>
            <a:endParaRPr kumimoji="0" lang="en-US"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24" name="TextBox 23"/>
          <p:cNvSpPr txBox="1"/>
          <p:nvPr/>
        </p:nvSpPr>
        <p:spPr>
          <a:xfrm>
            <a:off x="7014739" y="5903281"/>
            <a:ext cx="338054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black"/>
                </a:solidFill>
                <a:latin typeface="Century Gothic" panose="020B0502020202020204"/>
              </a:rPr>
              <a:t>Late Cretaceous </a:t>
            </a:r>
            <a:r>
              <a:rPr kumimoji="0" lang="en-US"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period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black"/>
                </a:solidFill>
                <a:latin typeface="Century Gothic" panose="020B0502020202020204"/>
              </a:rPr>
              <a:t>68 ma</a:t>
            </a:r>
            <a:endParaRPr kumimoji="0" lang="en-US"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7642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up)">
                                      <p:cBhvr>
                                        <p:cTn id="7" dur="500"/>
                                        <p:tgtEl>
                                          <p:spTgt spid="11">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wipe(up)">
                                      <p:cBhvr>
                                        <p:cTn id="10" dur="500"/>
                                        <p:tgtEl>
                                          <p:spTgt spid="11">
                                            <p:txEl>
                                              <p:pRg st="1" end="1"/>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wipe(up)">
                                      <p:cBhvr>
                                        <p:cTn id="13" dur="500"/>
                                        <p:tgtEl>
                                          <p:spTgt spid="2">
                                            <p:txEl>
                                              <p:pRg st="0" end="0"/>
                                            </p:txEl>
                                          </p:spTgt>
                                        </p:tgtEl>
                                      </p:cBhvr>
                                    </p:animEffect>
                                  </p:childTnLst>
                                </p:cTn>
                              </p:par>
                              <p:par>
                                <p:cTn id="14" presetID="22" presetClass="entr" presetSubtype="1" fill="hold" nodeType="with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wipe(up)">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23">
                                            <p:txEl>
                                              <p:pRg st="0" end="0"/>
                                            </p:txEl>
                                          </p:spTgt>
                                        </p:tgtEl>
                                        <p:attrNameLst>
                                          <p:attrName>style.visibility</p:attrName>
                                        </p:attrNameLst>
                                      </p:cBhvr>
                                      <p:to>
                                        <p:strVal val="visible"/>
                                      </p:to>
                                    </p:set>
                                    <p:animEffect transition="in" filter="wipe(up)">
                                      <p:cBhvr>
                                        <p:cTn id="21" dur="500"/>
                                        <p:tgtEl>
                                          <p:spTgt spid="2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24">
                                            <p:txEl>
                                              <p:pRg st="0" end="0"/>
                                            </p:txEl>
                                          </p:spTgt>
                                        </p:tgtEl>
                                        <p:attrNameLst>
                                          <p:attrName>style.visibility</p:attrName>
                                        </p:attrNameLst>
                                      </p:cBhvr>
                                      <p:to>
                                        <p:strVal val="visible"/>
                                      </p:to>
                                    </p:set>
                                    <p:animEffect transition="in" filter="wipe(up)">
                                      <p:cBhvr>
                                        <p:cTn id="26" dur="500"/>
                                        <p:tgtEl>
                                          <p:spTgt spid="24">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24">
                                            <p:txEl>
                                              <p:pRg st="1" end="1"/>
                                            </p:txEl>
                                          </p:spTgt>
                                        </p:tgtEl>
                                        <p:attrNameLst>
                                          <p:attrName>style.visibility</p:attrName>
                                        </p:attrNameLst>
                                      </p:cBhvr>
                                      <p:to>
                                        <p:strVal val="visible"/>
                                      </p:to>
                                    </p:set>
                                    <p:animEffect transition="in" filter="wipe(up)">
                                      <p:cBhvr>
                                        <p:cTn id="31" dur="500"/>
                                        <p:tgtEl>
                                          <p:spTgt spid="2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479611" y="347721"/>
            <a:ext cx="4502524" cy="5954468"/>
            <a:chOff x="2362200" y="522533"/>
            <a:chExt cx="7413018" cy="5954468"/>
          </a:xfrm>
        </p:grpSpPr>
        <p:sp>
          <p:nvSpPr>
            <p:cNvPr id="2" name="Rectangle 1"/>
            <p:cNvSpPr/>
            <p:nvPr/>
          </p:nvSpPr>
          <p:spPr>
            <a:xfrm>
              <a:off x="2362200" y="5613266"/>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Precambrian</a:t>
              </a:r>
            </a:p>
          </p:txBody>
        </p:sp>
        <p:sp>
          <p:nvSpPr>
            <p:cNvPr id="3" name="Rectangle 2"/>
            <p:cNvSpPr/>
            <p:nvPr/>
          </p:nvSpPr>
          <p:spPr>
            <a:xfrm rot="16200000">
              <a:off x="299367" y="2585366"/>
              <a:ext cx="5090732" cy="965065"/>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Phanerozoic</a:t>
              </a:r>
            </a:p>
          </p:txBody>
        </p:sp>
        <p:sp>
          <p:nvSpPr>
            <p:cNvPr id="4" name="Rectangle 3"/>
            <p:cNvSpPr/>
            <p:nvPr/>
          </p:nvSpPr>
          <p:spPr>
            <a:xfrm>
              <a:off x="3316381" y="3860665"/>
              <a:ext cx="6447952"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Paleozoic</a:t>
              </a:r>
            </a:p>
          </p:txBody>
        </p:sp>
        <p:sp>
          <p:nvSpPr>
            <p:cNvPr id="5" name="Rectangle 4"/>
            <p:cNvSpPr/>
            <p:nvPr/>
          </p:nvSpPr>
          <p:spPr>
            <a:xfrm>
              <a:off x="3327266" y="2184265"/>
              <a:ext cx="6437067" cy="16764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Mesozoic</a:t>
              </a:r>
            </a:p>
          </p:txBody>
        </p:sp>
        <p:sp>
          <p:nvSpPr>
            <p:cNvPr id="6" name="Rectangle 5"/>
            <p:cNvSpPr/>
            <p:nvPr/>
          </p:nvSpPr>
          <p:spPr>
            <a:xfrm>
              <a:off x="3327266" y="522533"/>
              <a:ext cx="6447952" cy="1661732"/>
            </a:xfrm>
            <a:prstGeom prst="rect">
              <a:avLst/>
            </a:pr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Cenozoic</a:t>
              </a:r>
            </a:p>
          </p:txBody>
        </p:sp>
      </p:grpSp>
      <p:sp>
        <p:nvSpPr>
          <p:cNvPr id="8" name="Rectangle 7"/>
          <p:cNvSpPr/>
          <p:nvPr/>
        </p:nvSpPr>
        <p:spPr>
          <a:xfrm>
            <a:off x="5466229" y="1331259"/>
            <a:ext cx="2480983" cy="98835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white"/>
                </a:solidFill>
                <a:effectLst/>
                <a:uLnTx/>
                <a:uFillTx/>
                <a:latin typeface="Calibri"/>
                <a:ea typeface="+mn-ea"/>
                <a:cs typeface="+mn-cs"/>
              </a:rPr>
              <a:t>Cretaceous</a:t>
            </a:r>
            <a:endParaRPr kumimoji="0" lang="en-US" sz="3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5466228" y="2770905"/>
            <a:ext cx="2480984" cy="98835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white"/>
                </a:solidFill>
                <a:effectLst/>
                <a:uLnTx/>
                <a:uFillTx/>
                <a:latin typeface="Calibri"/>
                <a:ea typeface="+mn-ea"/>
                <a:cs typeface="+mn-cs"/>
              </a:rPr>
              <a:t>Jurassic</a:t>
            </a:r>
            <a:endParaRPr kumimoji="0" lang="en-US" sz="36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Rectangle 9"/>
          <p:cNvSpPr/>
          <p:nvPr/>
        </p:nvSpPr>
        <p:spPr>
          <a:xfrm>
            <a:off x="5466228" y="4160982"/>
            <a:ext cx="2480985" cy="98835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white"/>
                </a:solidFill>
                <a:effectLst/>
                <a:uLnTx/>
                <a:uFillTx/>
                <a:latin typeface="Calibri"/>
                <a:ea typeface="+mn-ea"/>
                <a:cs typeface="+mn-cs"/>
              </a:rPr>
              <a:t>Triassic</a:t>
            </a:r>
            <a:endParaRPr kumimoji="0" lang="en-US" sz="36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2" name="Straight Connector 11"/>
          <p:cNvCxnSpPr/>
          <p:nvPr/>
        </p:nvCxnSpPr>
        <p:spPr>
          <a:xfrm flipV="1">
            <a:off x="4908176" y="1573308"/>
            <a:ext cx="685800" cy="1371598"/>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982135" y="2847653"/>
            <a:ext cx="705971" cy="475129"/>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5" idx="3"/>
          </p:cNvCxnSpPr>
          <p:nvPr/>
        </p:nvCxnSpPr>
        <p:spPr>
          <a:xfrm>
            <a:off x="4975523" y="2847653"/>
            <a:ext cx="579552" cy="185209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a:xfrm>
            <a:off x="8287757" y="4091845"/>
            <a:ext cx="1340226" cy="1095935"/>
            <a:chOff x="8437915" y="4215653"/>
            <a:chExt cx="1340226" cy="1095935"/>
          </a:xfrm>
        </p:grpSpPr>
        <p:sp>
          <p:nvSpPr>
            <p:cNvPr id="22" name="Rectangle 21"/>
            <p:cNvSpPr/>
            <p:nvPr/>
          </p:nvSpPr>
          <p:spPr>
            <a:xfrm>
              <a:off x="8437915" y="4972627"/>
              <a:ext cx="1340226" cy="33896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Early</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3" name="Rectangle 22"/>
            <p:cNvSpPr/>
            <p:nvPr/>
          </p:nvSpPr>
          <p:spPr>
            <a:xfrm>
              <a:off x="8437915" y="4592171"/>
              <a:ext cx="1340226" cy="34950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Middle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Rectangle 23"/>
            <p:cNvSpPr/>
            <p:nvPr/>
          </p:nvSpPr>
          <p:spPr>
            <a:xfrm>
              <a:off x="8437915" y="4215653"/>
              <a:ext cx="1340226" cy="3455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Late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26" name="Group 25"/>
          <p:cNvGrpSpPr/>
          <p:nvPr/>
        </p:nvGrpSpPr>
        <p:grpSpPr>
          <a:xfrm>
            <a:off x="8287757" y="2677765"/>
            <a:ext cx="1340226" cy="1095935"/>
            <a:chOff x="8437915" y="4215653"/>
            <a:chExt cx="1340226" cy="1095935"/>
          </a:xfrm>
        </p:grpSpPr>
        <p:sp>
          <p:nvSpPr>
            <p:cNvPr id="27" name="Rectangle 26"/>
            <p:cNvSpPr/>
            <p:nvPr/>
          </p:nvSpPr>
          <p:spPr>
            <a:xfrm>
              <a:off x="8437915" y="4972627"/>
              <a:ext cx="1340226" cy="33896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Early</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 name="Rectangle 27"/>
            <p:cNvSpPr/>
            <p:nvPr/>
          </p:nvSpPr>
          <p:spPr>
            <a:xfrm>
              <a:off x="8437915" y="4592171"/>
              <a:ext cx="1340226" cy="34950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Middle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9" name="Rectangle 28"/>
            <p:cNvSpPr/>
            <p:nvPr/>
          </p:nvSpPr>
          <p:spPr>
            <a:xfrm>
              <a:off x="8437915" y="4215653"/>
              <a:ext cx="1340226" cy="3455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Late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30" name="Group 29"/>
          <p:cNvGrpSpPr/>
          <p:nvPr/>
        </p:nvGrpSpPr>
        <p:grpSpPr>
          <a:xfrm>
            <a:off x="8287757" y="1277470"/>
            <a:ext cx="1340226" cy="1095935"/>
            <a:chOff x="8437915" y="4215653"/>
            <a:chExt cx="1340226" cy="1095935"/>
          </a:xfrm>
        </p:grpSpPr>
        <p:sp>
          <p:nvSpPr>
            <p:cNvPr id="31" name="Rectangle 30"/>
            <p:cNvSpPr/>
            <p:nvPr/>
          </p:nvSpPr>
          <p:spPr>
            <a:xfrm>
              <a:off x="8437915" y="4972627"/>
              <a:ext cx="1340226" cy="33896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Early</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Rectangle 31"/>
            <p:cNvSpPr/>
            <p:nvPr/>
          </p:nvSpPr>
          <p:spPr>
            <a:xfrm>
              <a:off x="8437915" y="4592171"/>
              <a:ext cx="1340226" cy="34950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Middle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Rectangle 32"/>
            <p:cNvSpPr/>
            <p:nvPr/>
          </p:nvSpPr>
          <p:spPr>
            <a:xfrm>
              <a:off x="8437915" y="4215653"/>
              <a:ext cx="1340226" cy="3455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Late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34" name="Group 33"/>
          <p:cNvGrpSpPr/>
          <p:nvPr/>
        </p:nvGrpSpPr>
        <p:grpSpPr>
          <a:xfrm>
            <a:off x="10248786" y="4112122"/>
            <a:ext cx="1340226" cy="1081499"/>
            <a:chOff x="10206203" y="4122882"/>
            <a:chExt cx="1340226" cy="1081499"/>
          </a:xfrm>
        </p:grpSpPr>
        <p:sp>
          <p:nvSpPr>
            <p:cNvPr id="35" name="Rectangle 34"/>
            <p:cNvSpPr/>
            <p:nvPr/>
          </p:nvSpPr>
          <p:spPr>
            <a:xfrm>
              <a:off x="10206203" y="4865420"/>
              <a:ext cx="1340226" cy="33896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Lower</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6" name="Rectangle 35"/>
            <p:cNvSpPr/>
            <p:nvPr/>
          </p:nvSpPr>
          <p:spPr>
            <a:xfrm>
              <a:off x="10206203" y="4496403"/>
              <a:ext cx="1340226" cy="34950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Middle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7" name="Rectangle 36"/>
            <p:cNvSpPr/>
            <p:nvPr/>
          </p:nvSpPr>
          <p:spPr>
            <a:xfrm>
              <a:off x="10206203" y="4122882"/>
              <a:ext cx="1340226" cy="3455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Upper</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38" name="Group 37"/>
          <p:cNvGrpSpPr/>
          <p:nvPr/>
        </p:nvGrpSpPr>
        <p:grpSpPr>
          <a:xfrm>
            <a:off x="10248786" y="2677765"/>
            <a:ext cx="1340226" cy="1081499"/>
            <a:chOff x="10206203" y="4122882"/>
            <a:chExt cx="1340226" cy="1081499"/>
          </a:xfrm>
        </p:grpSpPr>
        <p:sp>
          <p:nvSpPr>
            <p:cNvPr id="39" name="Rectangle 38"/>
            <p:cNvSpPr/>
            <p:nvPr/>
          </p:nvSpPr>
          <p:spPr>
            <a:xfrm>
              <a:off x="10206203" y="4865420"/>
              <a:ext cx="1340226" cy="33896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Lower</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0" name="Rectangle 39"/>
            <p:cNvSpPr/>
            <p:nvPr/>
          </p:nvSpPr>
          <p:spPr>
            <a:xfrm>
              <a:off x="10206203" y="4496403"/>
              <a:ext cx="1340226" cy="34950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Middle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1" name="Rectangle 40"/>
            <p:cNvSpPr/>
            <p:nvPr/>
          </p:nvSpPr>
          <p:spPr>
            <a:xfrm>
              <a:off x="10206203" y="4122882"/>
              <a:ext cx="1340226" cy="3455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Upper</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42" name="Group 41"/>
          <p:cNvGrpSpPr/>
          <p:nvPr/>
        </p:nvGrpSpPr>
        <p:grpSpPr>
          <a:xfrm>
            <a:off x="10248786" y="1291906"/>
            <a:ext cx="1340226" cy="1081499"/>
            <a:chOff x="10206203" y="4122882"/>
            <a:chExt cx="1340226" cy="1081499"/>
          </a:xfrm>
        </p:grpSpPr>
        <p:sp>
          <p:nvSpPr>
            <p:cNvPr id="43" name="Rectangle 42"/>
            <p:cNvSpPr/>
            <p:nvPr/>
          </p:nvSpPr>
          <p:spPr>
            <a:xfrm>
              <a:off x="10206203" y="4865420"/>
              <a:ext cx="1340226" cy="33896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Lower</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4" name="Rectangle 43"/>
            <p:cNvSpPr/>
            <p:nvPr/>
          </p:nvSpPr>
          <p:spPr>
            <a:xfrm>
              <a:off x="10206203" y="4496403"/>
              <a:ext cx="1340226" cy="34950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Middle</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5" name="Rectangle 44"/>
            <p:cNvSpPr/>
            <p:nvPr/>
          </p:nvSpPr>
          <p:spPr>
            <a:xfrm>
              <a:off x="10206203" y="4122882"/>
              <a:ext cx="1340226" cy="3455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Upper</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46" name="Oval 45"/>
          <p:cNvSpPr/>
          <p:nvPr/>
        </p:nvSpPr>
        <p:spPr>
          <a:xfrm>
            <a:off x="8494970" y="1280772"/>
            <a:ext cx="941408" cy="33896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7" name="Oval 46"/>
          <p:cNvSpPr/>
          <p:nvPr/>
        </p:nvSpPr>
        <p:spPr>
          <a:xfrm>
            <a:off x="10448195" y="1295208"/>
            <a:ext cx="941408" cy="33896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25495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par>
                                <p:cTn id="33" presetID="10" presetClass="entr" presetSubtype="0"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par>
                                <p:cTn id="36" presetID="10" presetClass="entr" presetSubtype="0" fill="hold"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barn(inVertical)">
                                      <p:cBhvr>
                                        <p:cTn id="43" dur="500"/>
                                        <p:tgtEl>
                                          <p:spTgt spid="4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cTn>
                              </p:par>
                              <p:par>
                                <p:cTn id="49" presetID="10" presetClass="entr" presetSubtype="0"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par>
                                <p:cTn id="52" presetID="10" presetClass="entr" presetSubtype="0" fill="hold"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500"/>
                                        <p:tgtEl>
                                          <p:spTgt spid="34"/>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47"/>
                                        </p:tgtEl>
                                        <p:attrNameLst>
                                          <p:attrName>style.visibility</p:attrName>
                                        </p:attrNameLst>
                                      </p:cBhvr>
                                      <p:to>
                                        <p:strVal val="visible"/>
                                      </p:to>
                                    </p:set>
                                    <p:animEffect transition="in" filter="barn(inVertical)">
                                      <p:cBhvr>
                                        <p:cTn id="59"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46" grpId="0" animBg="1"/>
      <p:bldP spid="47"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p:txBody>
          <a:bodyPr/>
          <a:lstStyle/>
          <a:p>
            <a:r>
              <a:rPr lang="en-US" dirty="0" smtClean="0"/>
              <a:t>Books and videos are not likely to address the difference between data and interpretation</a:t>
            </a:r>
          </a:p>
          <a:p>
            <a:r>
              <a:rPr lang="en-US" dirty="0" smtClean="0"/>
              <a:t>Consider finding a dinosaur book for kids to use as an example</a:t>
            </a:r>
          </a:p>
          <a:p>
            <a:r>
              <a:rPr lang="en-US" dirty="0" smtClean="0"/>
              <a:t>Data and interpretation are mixed together and it’s up to the reader/viewer to differentiate between them</a:t>
            </a:r>
            <a:endParaRPr lang="en-US" dirty="0"/>
          </a:p>
        </p:txBody>
      </p:sp>
    </p:spTree>
    <p:extLst>
      <p:ext uri="{BB962C8B-B14F-4D97-AF65-F5344CB8AC3E}">
        <p14:creationId xmlns:p14="http://schemas.microsoft.com/office/powerpoint/2010/main" val="356795918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Pathways book about dinosaurs</a:t>
            </a:r>
            <a:endParaRPr lang="en-US" dirty="0"/>
          </a:p>
        </p:txBody>
      </p:sp>
      <p:sp>
        <p:nvSpPr>
          <p:cNvPr id="3" name="Content Placeholder 2"/>
          <p:cNvSpPr>
            <a:spLocks noGrp="1"/>
          </p:cNvSpPr>
          <p:nvPr>
            <p:ph idx="1"/>
          </p:nvPr>
        </p:nvSpPr>
        <p:spPr/>
        <p:txBody>
          <a:bodyPr/>
          <a:lstStyle/>
          <a:p>
            <a:r>
              <a:rPr lang="en-US" dirty="0" smtClean="0"/>
              <a:t>Much better at pointing out the difference</a:t>
            </a:r>
            <a:endParaRPr lang="en-US" dirty="0"/>
          </a:p>
        </p:txBody>
      </p:sp>
      <p:pic>
        <p:nvPicPr>
          <p:cNvPr id="4" name="Picture 3"/>
          <p:cNvPicPr>
            <a:picLocks noChangeAspect="1"/>
          </p:cNvPicPr>
          <p:nvPr/>
        </p:nvPicPr>
        <p:blipFill>
          <a:blip r:embed="rId2"/>
          <a:stretch>
            <a:fillRect/>
          </a:stretch>
        </p:blipFill>
        <p:spPr>
          <a:xfrm>
            <a:off x="6893799" y="2014194"/>
            <a:ext cx="4657069" cy="4193800"/>
          </a:xfrm>
          <a:prstGeom prst="rect">
            <a:avLst/>
          </a:prstGeom>
        </p:spPr>
      </p:pic>
    </p:spTree>
    <p:extLst>
      <p:ext uri="{BB962C8B-B14F-4D97-AF65-F5344CB8AC3E}">
        <p14:creationId xmlns:p14="http://schemas.microsoft.com/office/powerpoint/2010/main" val="357924848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and Interpretation</a:t>
            </a:r>
            <a:endParaRPr lang="en-US" dirty="0"/>
          </a:p>
        </p:txBody>
      </p:sp>
      <p:sp>
        <p:nvSpPr>
          <p:cNvPr id="4" name="Oval 3"/>
          <p:cNvSpPr/>
          <p:nvPr/>
        </p:nvSpPr>
        <p:spPr>
          <a:xfrm>
            <a:off x="389975" y="2756647"/>
            <a:ext cx="2353236" cy="15464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Data: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Bones, Teeth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Eggs, Tracks,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e</a:t>
            </a:r>
            <a:r>
              <a:rPr kumimoji="0" lang="en-US"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tc.</a:t>
            </a: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5" name="Rectangle 4"/>
          <p:cNvSpPr/>
          <p:nvPr/>
        </p:nvSpPr>
        <p:spPr>
          <a:xfrm>
            <a:off x="5735174" y="3012147"/>
            <a:ext cx="1896039" cy="1021977"/>
          </a:xfrm>
          <a:prstGeom prst="rect">
            <a:avLst/>
          </a:prstGeom>
          <a:solidFill>
            <a:schemeClr val="accent5"/>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Physical characteristics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(size, legs, teeth)</a:t>
            </a:r>
            <a:endParaRPr kumimoji="0" lang="en-US" sz="14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7" name="Rectangle 6"/>
          <p:cNvSpPr/>
          <p:nvPr/>
        </p:nvSpPr>
        <p:spPr>
          <a:xfrm>
            <a:off x="8240815" y="2998697"/>
            <a:ext cx="1313329" cy="1021977"/>
          </a:xfrm>
          <a:prstGeom prst="rect">
            <a:avLst/>
          </a:prstGeom>
          <a:solidFill>
            <a:srgbClr val="FF99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Behaviors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8" name="Rectangle 7"/>
          <p:cNvSpPr/>
          <p:nvPr/>
        </p:nvSpPr>
        <p:spPr>
          <a:xfrm>
            <a:off x="3310208" y="2998696"/>
            <a:ext cx="1806398" cy="1021977"/>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Remains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rPr>
              <a:t>p</a:t>
            </a: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reviously living</a:t>
            </a: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9" name="Rectangle 8"/>
          <p:cNvSpPr/>
          <p:nvPr/>
        </p:nvSpPr>
        <p:spPr>
          <a:xfrm>
            <a:off x="10183913" y="3012146"/>
            <a:ext cx="1313329" cy="1021977"/>
          </a:xfrm>
          <a:prstGeom prst="rect">
            <a:avLst/>
          </a:prstGeom>
          <a:solidFill>
            <a:srgbClr val="CC99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Origin &amp; Demise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ight Arrow 9"/>
          <p:cNvSpPr/>
          <p:nvPr/>
        </p:nvSpPr>
        <p:spPr>
          <a:xfrm>
            <a:off x="9708776" y="3348318"/>
            <a:ext cx="369795" cy="36307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 name="Right Arrow 10"/>
          <p:cNvSpPr/>
          <p:nvPr/>
        </p:nvSpPr>
        <p:spPr>
          <a:xfrm>
            <a:off x="7793689" y="3348318"/>
            <a:ext cx="369795" cy="36307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Right Arrow 11"/>
          <p:cNvSpPr/>
          <p:nvPr/>
        </p:nvSpPr>
        <p:spPr>
          <a:xfrm>
            <a:off x="5271238" y="3328149"/>
            <a:ext cx="369795" cy="36307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 name="Right Arrow 12"/>
          <p:cNvSpPr/>
          <p:nvPr/>
        </p:nvSpPr>
        <p:spPr>
          <a:xfrm>
            <a:off x="2897843" y="3348318"/>
            <a:ext cx="369795" cy="36307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4" name="Rectangle 13"/>
          <p:cNvSpPr/>
          <p:nvPr/>
        </p:nvSpPr>
        <p:spPr>
          <a:xfrm>
            <a:off x="3267638" y="2279276"/>
            <a:ext cx="8283386" cy="4168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INTERPRETATION</a:t>
            </a:r>
            <a:endPar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5" name="Rectangle 14"/>
          <p:cNvSpPr/>
          <p:nvPr/>
        </p:nvSpPr>
        <p:spPr>
          <a:xfrm>
            <a:off x="3267638" y="4323233"/>
            <a:ext cx="8283386" cy="4168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Century Gothic" panose="020B0502020202020204"/>
                <a:ea typeface="+mn-ea"/>
                <a:cs typeface="+mn-cs"/>
              </a:rPr>
              <a:t>More evidence needed </a:t>
            </a:r>
            <a:endPar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6" name="Right Arrow 15"/>
          <p:cNvSpPr/>
          <p:nvPr/>
        </p:nvSpPr>
        <p:spPr>
          <a:xfrm>
            <a:off x="9338981" y="4350127"/>
            <a:ext cx="369795" cy="36307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ight Arrow 16"/>
          <p:cNvSpPr/>
          <p:nvPr/>
        </p:nvSpPr>
        <p:spPr>
          <a:xfrm>
            <a:off x="9847735" y="4363571"/>
            <a:ext cx="369795" cy="36307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8" name="Right Arrow 17"/>
          <p:cNvSpPr/>
          <p:nvPr/>
        </p:nvSpPr>
        <p:spPr>
          <a:xfrm>
            <a:off x="10356478" y="4363571"/>
            <a:ext cx="369795" cy="36307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Down Arrow 2"/>
          <p:cNvSpPr/>
          <p:nvPr/>
        </p:nvSpPr>
        <p:spPr>
          <a:xfrm rot="977103">
            <a:off x="10898504" y="1990164"/>
            <a:ext cx="504264" cy="112955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8220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Origin of dinosaurs</a:t>
            </a:r>
            <a:endParaRPr lang="en-US" dirty="0"/>
          </a:p>
        </p:txBody>
      </p:sp>
      <p:sp>
        <p:nvSpPr>
          <p:cNvPr id="7" name="Text Placeholder 6"/>
          <p:cNvSpPr>
            <a:spLocks noGrp="1"/>
          </p:cNvSpPr>
          <p:nvPr>
            <p:ph type="body" idx="1"/>
          </p:nvPr>
        </p:nvSpPr>
        <p:spPr>
          <a:xfrm>
            <a:off x="1069848" y="2074334"/>
            <a:ext cx="3172699" cy="640080"/>
          </a:xfrm>
        </p:spPr>
        <p:txBody>
          <a:bodyPr>
            <a:normAutofit/>
          </a:bodyPr>
          <a:lstStyle/>
          <a:p>
            <a:r>
              <a:rPr lang="en-US" sz="3600" dirty="0" smtClean="0"/>
              <a:t>Data</a:t>
            </a:r>
            <a:endParaRPr lang="en-US" sz="3600" dirty="0"/>
          </a:p>
        </p:txBody>
      </p:sp>
      <p:sp>
        <p:nvSpPr>
          <p:cNvPr id="8" name="Content Placeholder 7"/>
          <p:cNvSpPr>
            <a:spLocks noGrp="1"/>
          </p:cNvSpPr>
          <p:nvPr>
            <p:ph sz="half" idx="2"/>
          </p:nvPr>
        </p:nvSpPr>
        <p:spPr>
          <a:xfrm>
            <a:off x="1069848" y="2755898"/>
            <a:ext cx="4362764" cy="3200400"/>
          </a:xfrm>
        </p:spPr>
        <p:txBody>
          <a:bodyPr/>
          <a:lstStyle/>
          <a:p>
            <a:r>
              <a:rPr lang="en-US" dirty="0" smtClean="0"/>
              <a:t>Bones, tracks, teeth, eggs</a:t>
            </a:r>
          </a:p>
          <a:p>
            <a:r>
              <a:rPr lang="en-US" dirty="0" smtClean="0"/>
              <a:t>Found on every continent</a:t>
            </a:r>
          </a:p>
          <a:p>
            <a:r>
              <a:rPr lang="en-US" dirty="0" smtClean="0"/>
              <a:t>Found in Mesozoic layers</a:t>
            </a:r>
          </a:p>
          <a:p>
            <a:r>
              <a:rPr lang="en-US" dirty="0" smtClean="0"/>
              <a:t>Seem to have filled niches like mammals did in the Cenozoic</a:t>
            </a:r>
            <a:endParaRPr lang="en-US" dirty="0"/>
          </a:p>
        </p:txBody>
      </p:sp>
      <p:pic>
        <p:nvPicPr>
          <p:cNvPr id="11" name="Picture 10"/>
          <p:cNvPicPr>
            <a:picLocks noChangeAspect="1"/>
          </p:cNvPicPr>
          <p:nvPr/>
        </p:nvPicPr>
        <p:blipFill>
          <a:blip r:embed="rId3"/>
          <a:stretch>
            <a:fillRect/>
          </a:stretch>
        </p:blipFill>
        <p:spPr>
          <a:xfrm>
            <a:off x="5546636" y="2014194"/>
            <a:ext cx="5885550" cy="2299686"/>
          </a:xfrm>
          <a:prstGeom prst="rect">
            <a:avLst/>
          </a:prstGeom>
        </p:spPr>
      </p:pic>
      <p:pic>
        <p:nvPicPr>
          <p:cNvPr id="12" name="Picture 11"/>
          <p:cNvPicPr>
            <a:picLocks noChangeAspect="1"/>
          </p:cNvPicPr>
          <p:nvPr/>
        </p:nvPicPr>
        <p:blipFill>
          <a:blip r:embed="rId4"/>
          <a:stretch>
            <a:fillRect/>
          </a:stretch>
        </p:blipFill>
        <p:spPr>
          <a:xfrm>
            <a:off x="5909707" y="4168284"/>
            <a:ext cx="5116391" cy="1788013"/>
          </a:xfrm>
          <a:prstGeom prst="rect">
            <a:avLst/>
          </a:prstGeom>
          <a:ln>
            <a:solidFill>
              <a:schemeClr val="tx1"/>
            </a:solidFill>
          </a:ln>
        </p:spPr>
      </p:pic>
    </p:spTree>
    <p:extLst>
      <p:ext uri="{BB962C8B-B14F-4D97-AF65-F5344CB8AC3E}">
        <p14:creationId xmlns:p14="http://schemas.microsoft.com/office/powerpoint/2010/main" val="162994078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questions to think about</a:t>
            </a:r>
            <a:endParaRPr lang="en-US" dirty="0"/>
          </a:p>
        </p:txBody>
      </p:sp>
      <p:sp>
        <p:nvSpPr>
          <p:cNvPr id="3" name="Text Placeholder 2"/>
          <p:cNvSpPr>
            <a:spLocks noGrp="1"/>
          </p:cNvSpPr>
          <p:nvPr>
            <p:ph type="body" idx="1"/>
          </p:nvPr>
        </p:nvSpPr>
        <p:spPr>
          <a:xfrm>
            <a:off x="1069847" y="2074334"/>
            <a:ext cx="5149417" cy="640080"/>
          </a:xfrm>
        </p:spPr>
        <p:txBody>
          <a:bodyPr>
            <a:noAutofit/>
          </a:bodyPr>
          <a:lstStyle/>
          <a:p>
            <a:r>
              <a:rPr lang="en-US" sz="2400" dirty="0" smtClean="0"/>
              <a:t>Where did dinosaurs come from?</a:t>
            </a:r>
            <a:endParaRPr lang="en-US" sz="2400" dirty="0"/>
          </a:p>
        </p:txBody>
      </p:sp>
      <p:sp>
        <p:nvSpPr>
          <p:cNvPr id="4" name="Content Placeholder 3"/>
          <p:cNvSpPr>
            <a:spLocks noGrp="1"/>
          </p:cNvSpPr>
          <p:nvPr>
            <p:ph sz="half" idx="2"/>
          </p:nvPr>
        </p:nvSpPr>
        <p:spPr>
          <a:xfrm>
            <a:off x="1069847" y="2755898"/>
            <a:ext cx="5868425" cy="3200400"/>
          </a:xfrm>
        </p:spPr>
        <p:txBody>
          <a:bodyPr>
            <a:normAutofit lnSpcReduction="10000"/>
          </a:bodyPr>
          <a:lstStyle/>
          <a:p>
            <a:r>
              <a:rPr lang="en-US" dirty="0" smtClean="0"/>
              <a:t>Where do you think other animals came from?</a:t>
            </a:r>
          </a:p>
          <a:p>
            <a:pPr lvl="1"/>
            <a:r>
              <a:rPr lang="en-US" dirty="0" smtClean="0"/>
              <a:t>Biblical account of creation</a:t>
            </a:r>
          </a:p>
          <a:p>
            <a:pPr lvl="1"/>
            <a:r>
              <a:rPr lang="en-US" dirty="0" smtClean="0"/>
              <a:t>Evidence of design</a:t>
            </a:r>
          </a:p>
          <a:p>
            <a:pPr lvl="1"/>
            <a:r>
              <a:rPr lang="en-US" dirty="0" smtClean="0"/>
              <a:t>Lack of evidence for abiogenesis and macroevolution</a:t>
            </a:r>
          </a:p>
          <a:p>
            <a:r>
              <a:rPr lang="en-US" dirty="0" smtClean="0"/>
              <a:t>What would cause someone to think they had a different origin than any other group of animals?</a:t>
            </a:r>
          </a:p>
          <a:p>
            <a:pPr lvl="1"/>
            <a:r>
              <a:rPr lang="en-US" dirty="0" smtClean="0"/>
              <a:t>Why would God create such ferocious predators?</a:t>
            </a:r>
          </a:p>
          <a:p>
            <a:pPr lvl="2"/>
            <a:r>
              <a:rPr lang="en-US" dirty="0" smtClean="0"/>
              <a:t>What about tigers or parasitic wasps?</a:t>
            </a:r>
          </a:p>
          <a:p>
            <a:pPr lvl="2"/>
            <a:r>
              <a:rPr lang="en-US" dirty="0" smtClean="0"/>
              <a:t>Were ALL dinosaurs ferocious predators?</a:t>
            </a:r>
          </a:p>
          <a:p>
            <a:pPr lvl="1"/>
            <a:r>
              <a:rPr lang="en-US" dirty="0" smtClean="0"/>
              <a:t>Statements by Ellen White</a:t>
            </a:r>
          </a:p>
          <a:p>
            <a:pPr lvl="1"/>
            <a:endParaRPr lang="en-US" dirty="0" smtClean="0"/>
          </a:p>
          <a:p>
            <a:pPr lvl="1"/>
            <a:endParaRPr lang="en-US" dirty="0" smtClean="0"/>
          </a:p>
          <a:p>
            <a:endParaRPr lang="en-US" dirty="0"/>
          </a:p>
        </p:txBody>
      </p:sp>
      <p:pic>
        <p:nvPicPr>
          <p:cNvPr id="9" name="Picture 8"/>
          <p:cNvPicPr>
            <a:picLocks noChangeAspect="1"/>
          </p:cNvPicPr>
          <p:nvPr/>
        </p:nvPicPr>
        <p:blipFill>
          <a:blip r:embed="rId3"/>
          <a:stretch>
            <a:fillRect/>
          </a:stretch>
        </p:blipFill>
        <p:spPr>
          <a:xfrm>
            <a:off x="7125696" y="2394374"/>
            <a:ext cx="4362450" cy="2933700"/>
          </a:xfrm>
          <a:prstGeom prst="rect">
            <a:avLst/>
          </a:prstGeom>
          <a:ln>
            <a:solidFill>
              <a:schemeClr val="tx1"/>
            </a:solidFill>
          </a:ln>
        </p:spPr>
      </p:pic>
      <p:cxnSp>
        <p:nvCxnSpPr>
          <p:cNvPr id="6" name="Straight Connector 5"/>
          <p:cNvCxnSpPr/>
          <p:nvPr/>
        </p:nvCxnSpPr>
        <p:spPr>
          <a:xfrm flipV="1">
            <a:off x="7519737" y="4993105"/>
            <a:ext cx="3441031" cy="12033"/>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7519737" y="4669212"/>
            <a:ext cx="3729789" cy="95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2393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up)">
                                      <p:cBhvr>
                                        <p:cTn id="12" dur="500"/>
                                        <p:tgtEl>
                                          <p:spTgt spid="4">
                                            <p:txEl>
                                              <p:pRg st="0" end="0"/>
                                            </p:txEl>
                                          </p:spTgt>
                                        </p:tgtEl>
                                      </p:cBhvr>
                                    </p:animEffect>
                                  </p:childTnLst>
                                </p:cTn>
                              </p:par>
                              <p:par>
                                <p:cTn id="13" presetID="22" presetClass="entr" presetSubtype="1"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up)">
                                      <p:cBhvr>
                                        <p:cTn id="15" dur="500"/>
                                        <p:tgtEl>
                                          <p:spTgt spid="4">
                                            <p:txEl>
                                              <p:pRg st="1" end="1"/>
                                            </p:txEl>
                                          </p:spTgt>
                                        </p:tgtEl>
                                      </p:cBhvr>
                                    </p:animEffect>
                                  </p:childTnLst>
                                </p:cTn>
                              </p:par>
                              <p:par>
                                <p:cTn id="16" presetID="22" presetClass="entr" presetSubtype="1"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wipe(up)">
                                      <p:cBhvr>
                                        <p:cTn id="18" dur="500"/>
                                        <p:tgtEl>
                                          <p:spTgt spid="4">
                                            <p:txEl>
                                              <p:pRg st="2" end="2"/>
                                            </p:txEl>
                                          </p:spTgt>
                                        </p:tgtEl>
                                      </p:cBhvr>
                                    </p:animEffect>
                                  </p:childTnLst>
                                </p:cTn>
                              </p:par>
                              <p:par>
                                <p:cTn id="19" presetID="22" presetClass="entr" presetSubtype="1"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wipe(up)">
                                      <p:cBhvr>
                                        <p:cTn id="21" dur="500"/>
                                        <p:tgtEl>
                                          <p:spTgt spid="4">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wipe(up)">
                                      <p:cBhvr>
                                        <p:cTn id="31" dur="500"/>
                                        <p:tgtEl>
                                          <p:spTgt spid="4">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wipe(left)">
                                      <p:cBhvr>
                                        <p:cTn id="36" dur="500"/>
                                        <p:tgtEl>
                                          <p:spTgt spid="4">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Effect transition="in" filter="wipe(left)">
                                      <p:cBhvr>
                                        <p:cTn id="41" dur="500"/>
                                        <p:tgtEl>
                                          <p:spTgt spid="4">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4">
                                            <p:txEl>
                                              <p:pRg st="7" end="7"/>
                                            </p:txEl>
                                          </p:spTgt>
                                        </p:tgtEl>
                                        <p:attrNameLst>
                                          <p:attrName>style.visibility</p:attrName>
                                        </p:attrNameLst>
                                      </p:cBhvr>
                                      <p:to>
                                        <p:strVal val="visible"/>
                                      </p:to>
                                    </p:set>
                                    <p:animEffect transition="in" filter="wipe(left)">
                                      <p:cBhvr>
                                        <p:cTn id="46" dur="500"/>
                                        <p:tgtEl>
                                          <p:spTgt spid="4">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4">
                                            <p:txEl>
                                              <p:pRg st="8" end="8"/>
                                            </p:txEl>
                                          </p:spTgt>
                                        </p:tgtEl>
                                        <p:attrNameLst>
                                          <p:attrName>style.visibility</p:attrName>
                                        </p:attrNameLst>
                                      </p:cBhvr>
                                      <p:to>
                                        <p:strVal val="visible"/>
                                      </p:to>
                                    </p:set>
                                    <p:animEffect transition="in" filter="wipe(left)">
                                      <p:cBhvr>
                                        <p:cTn id="51"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Cycle 2</a:t>
            </a:r>
            <a:endParaRPr lang="en-US" dirty="0"/>
          </a:p>
        </p:txBody>
      </p:sp>
    </p:spTree>
    <p:extLst>
      <p:ext uri="{BB962C8B-B14F-4D97-AF65-F5344CB8AC3E}">
        <p14:creationId xmlns:p14="http://schemas.microsoft.com/office/powerpoint/2010/main" val="74729056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questions to think about</a:t>
            </a:r>
            <a:endParaRPr lang="en-US" dirty="0"/>
          </a:p>
        </p:txBody>
      </p:sp>
      <p:sp>
        <p:nvSpPr>
          <p:cNvPr id="3" name="Text Placeholder 2"/>
          <p:cNvSpPr>
            <a:spLocks noGrp="1"/>
          </p:cNvSpPr>
          <p:nvPr>
            <p:ph type="body" idx="1"/>
          </p:nvPr>
        </p:nvSpPr>
        <p:spPr>
          <a:xfrm>
            <a:off x="1069847" y="2074334"/>
            <a:ext cx="5149417" cy="640080"/>
          </a:xfrm>
        </p:spPr>
        <p:txBody>
          <a:bodyPr>
            <a:noAutofit/>
          </a:bodyPr>
          <a:lstStyle/>
          <a:p>
            <a:r>
              <a:rPr lang="en-US" sz="2400" dirty="0" smtClean="0"/>
              <a:t>Where did dinosaurs come from?</a:t>
            </a:r>
            <a:endParaRPr lang="en-US" sz="2400" dirty="0"/>
          </a:p>
        </p:txBody>
      </p:sp>
      <p:sp>
        <p:nvSpPr>
          <p:cNvPr id="4" name="Content Placeholder 3"/>
          <p:cNvSpPr>
            <a:spLocks noGrp="1"/>
          </p:cNvSpPr>
          <p:nvPr>
            <p:ph sz="half" idx="2"/>
          </p:nvPr>
        </p:nvSpPr>
        <p:spPr>
          <a:xfrm>
            <a:off x="1069847" y="2755898"/>
            <a:ext cx="5868425" cy="3200400"/>
          </a:xfrm>
        </p:spPr>
        <p:txBody>
          <a:bodyPr>
            <a:normAutofit fontScale="92500" lnSpcReduction="10000"/>
          </a:bodyPr>
          <a:lstStyle/>
          <a:p>
            <a:pPr marL="0" indent="0">
              <a:buNone/>
            </a:pPr>
            <a:r>
              <a:rPr lang="en-US" sz="2000" b="1" dirty="0"/>
              <a:t>Satan</a:t>
            </a:r>
            <a:r>
              <a:rPr lang="en-US" sz="2000" dirty="0"/>
              <a:t> works through the elements also go garner his harvest of unprepared souls.  He </a:t>
            </a:r>
            <a:r>
              <a:rPr lang="en-US" sz="2000" b="1" dirty="0"/>
              <a:t>has studied the secrets of the laboratories of nature</a:t>
            </a:r>
            <a:r>
              <a:rPr lang="en-US" sz="2000" dirty="0"/>
              <a:t>,</a:t>
            </a:r>
            <a:r>
              <a:rPr lang="en-US" sz="2000" b="1" dirty="0"/>
              <a:t> and he uses all his power to control the elements as far as God allows.  </a:t>
            </a:r>
            <a:r>
              <a:rPr lang="en-US" sz="2000" dirty="0"/>
              <a:t>When he was suffered to afflict Job, how quickly flocks and herds, servants, houses, children, were swept away, one trouble succeeding another as in a moment.  It is God that shields His creatures and hedges them in from the power of the destroyer.</a:t>
            </a:r>
          </a:p>
          <a:p>
            <a:pPr marL="0" indent="0" algn="r">
              <a:buNone/>
            </a:pPr>
            <a:r>
              <a:rPr lang="en-US" dirty="0"/>
              <a:t>~~The Great Controversy page 589</a:t>
            </a:r>
          </a:p>
          <a:p>
            <a:pPr lvl="1"/>
            <a:endParaRPr lang="en-US" dirty="0" smtClean="0"/>
          </a:p>
          <a:p>
            <a:pPr lvl="1"/>
            <a:endParaRPr lang="en-US" dirty="0" smtClean="0"/>
          </a:p>
          <a:p>
            <a:endParaRPr lang="en-US" dirty="0"/>
          </a:p>
        </p:txBody>
      </p:sp>
      <p:pic>
        <p:nvPicPr>
          <p:cNvPr id="9" name="Picture 8"/>
          <p:cNvPicPr>
            <a:picLocks noChangeAspect="1"/>
          </p:cNvPicPr>
          <p:nvPr/>
        </p:nvPicPr>
        <p:blipFill>
          <a:blip r:embed="rId3"/>
          <a:stretch>
            <a:fillRect/>
          </a:stretch>
        </p:blipFill>
        <p:spPr>
          <a:xfrm>
            <a:off x="7203406" y="2394374"/>
            <a:ext cx="4362450" cy="2933700"/>
          </a:xfrm>
          <a:prstGeom prst="rect">
            <a:avLst/>
          </a:prstGeom>
          <a:ln>
            <a:solidFill>
              <a:schemeClr val="tx1"/>
            </a:solidFill>
          </a:ln>
        </p:spPr>
      </p:pic>
      <p:cxnSp>
        <p:nvCxnSpPr>
          <p:cNvPr id="6" name="Straight Connector 5"/>
          <p:cNvCxnSpPr/>
          <p:nvPr/>
        </p:nvCxnSpPr>
        <p:spPr>
          <a:xfrm flipV="1">
            <a:off x="7519737" y="4993105"/>
            <a:ext cx="3441031" cy="12033"/>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7519737" y="4669212"/>
            <a:ext cx="3729789" cy="95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7648074" y="3861224"/>
            <a:ext cx="1820779" cy="3609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9516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questions to think about</a:t>
            </a:r>
            <a:endParaRPr lang="en-US" dirty="0"/>
          </a:p>
        </p:txBody>
      </p:sp>
      <p:sp>
        <p:nvSpPr>
          <p:cNvPr id="3" name="Text Placeholder 2"/>
          <p:cNvSpPr>
            <a:spLocks noGrp="1"/>
          </p:cNvSpPr>
          <p:nvPr>
            <p:ph type="body" idx="1"/>
          </p:nvPr>
        </p:nvSpPr>
        <p:spPr>
          <a:xfrm>
            <a:off x="1069847" y="2074334"/>
            <a:ext cx="5149417" cy="640080"/>
          </a:xfrm>
        </p:spPr>
        <p:txBody>
          <a:bodyPr>
            <a:noAutofit/>
          </a:bodyPr>
          <a:lstStyle/>
          <a:p>
            <a:r>
              <a:rPr lang="en-US" sz="2400" dirty="0" smtClean="0"/>
              <a:t>Where did dinosaurs come from?</a:t>
            </a:r>
            <a:endParaRPr lang="en-US" sz="2400" dirty="0"/>
          </a:p>
        </p:txBody>
      </p:sp>
      <p:sp>
        <p:nvSpPr>
          <p:cNvPr id="4" name="Content Placeholder 3"/>
          <p:cNvSpPr>
            <a:spLocks noGrp="1"/>
          </p:cNvSpPr>
          <p:nvPr>
            <p:ph sz="half" idx="2"/>
          </p:nvPr>
        </p:nvSpPr>
        <p:spPr>
          <a:xfrm>
            <a:off x="1069847" y="2755898"/>
            <a:ext cx="5868425" cy="3200400"/>
          </a:xfrm>
        </p:spPr>
        <p:txBody>
          <a:bodyPr>
            <a:normAutofit/>
          </a:bodyPr>
          <a:lstStyle/>
          <a:p>
            <a:pPr lvl="1"/>
            <a:endParaRPr lang="en-US" dirty="0" smtClean="0"/>
          </a:p>
          <a:p>
            <a:pPr lvl="1"/>
            <a:endParaRPr lang="en-US" dirty="0" smtClean="0"/>
          </a:p>
          <a:p>
            <a:endParaRPr lang="en-US" dirty="0"/>
          </a:p>
        </p:txBody>
      </p:sp>
      <p:sp>
        <p:nvSpPr>
          <p:cNvPr id="5" name="Rectangle 4"/>
          <p:cNvSpPr/>
          <p:nvPr/>
        </p:nvSpPr>
        <p:spPr>
          <a:xfrm>
            <a:off x="1066800" y="2822478"/>
            <a:ext cx="5598695" cy="3062377"/>
          </a:xfrm>
          <a:prstGeom prst="rect">
            <a:avLst/>
          </a:prstGeom>
        </p:spPr>
        <p:txBody>
          <a:bodyPr wrap="square">
            <a:spAutoFit/>
          </a:bodyPr>
          <a:lstStyle/>
          <a:p>
            <a:r>
              <a:rPr lang="en-US" sz="2200" dirty="0"/>
              <a:t>“But if there was one sin above another which called for the destruction of the race by the flood, it was the base crime of </a:t>
            </a:r>
            <a:r>
              <a:rPr lang="en-US" sz="2200" b="1" dirty="0"/>
              <a:t>amalgamation of man and beast </a:t>
            </a:r>
            <a:r>
              <a:rPr lang="en-US" sz="2200" dirty="0"/>
              <a:t>which defaced the image of God, and caused confusion everywhere.” 3SG 64 (1864)</a:t>
            </a:r>
          </a:p>
          <a:p>
            <a:endParaRPr lang="en-US" dirty="0"/>
          </a:p>
          <a:p>
            <a:r>
              <a:rPr lang="en-US" sz="1050" dirty="0"/>
              <a:t>(Republished in Spirit of Prophecy, volume 1, in 1870)</a:t>
            </a:r>
          </a:p>
          <a:p>
            <a:r>
              <a:rPr lang="en-US" sz="1050" dirty="0">
                <a:hlinkClick r:id="rId3"/>
              </a:rPr>
              <a:t>http://www.whiteestate.org/issues/amalg.html</a:t>
            </a:r>
            <a:endParaRPr lang="en-US" sz="1050" dirty="0"/>
          </a:p>
        </p:txBody>
      </p:sp>
      <p:sp>
        <p:nvSpPr>
          <p:cNvPr id="7" name="Rectangle 6"/>
          <p:cNvSpPr/>
          <p:nvPr/>
        </p:nvSpPr>
        <p:spPr>
          <a:xfrm>
            <a:off x="7166872" y="2074334"/>
            <a:ext cx="4267200" cy="3200876"/>
          </a:xfrm>
          <a:prstGeom prst="rect">
            <a:avLst/>
          </a:prstGeom>
        </p:spPr>
        <p:txBody>
          <a:bodyPr wrap="square">
            <a:spAutoFit/>
          </a:bodyPr>
          <a:lstStyle/>
          <a:p>
            <a:r>
              <a:rPr lang="en-US" sz="2200" b="1" dirty="0" smtClean="0"/>
              <a:t>Questions:</a:t>
            </a:r>
            <a:endParaRPr lang="en-US" sz="2200" b="1" dirty="0"/>
          </a:p>
          <a:p>
            <a:endParaRPr lang="en-US" sz="2000" dirty="0" smtClean="0"/>
          </a:p>
          <a:p>
            <a:r>
              <a:rPr lang="en-US" sz="2000" dirty="0" smtClean="0"/>
              <a:t>Would </a:t>
            </a:r>
            <a:r>
              <a:rPr lang="en-US" sz="2000" dirty="0"/>
              <a:t>the amalgamation of man and beast produce a dinosaur</a:t>
            </a:r>
            <a:r>
              <a:rPr lang="en-US" sz="2000" dirty="0" smtClean="0"/>
              <a:t>?</a:t>
            </a:r>
          </a:p>
          <a:p>
            <a:endParaRPr lang="en-US" sz="2000" dirty="0"/>
          </a:p>
          <a:p>
            <a:r>
              <a:rPr lang="en-US" sz="2000" dirty="0"/>
              <a:t>What kind of evidence might indicate that hybridization might have happened</a:t>
            </a:r>
            <a:r>
              <a:rPr lang="en-US" sz="2000" dirty="0" smtClean="0"/>
              <a:t>?</a:t>
            </a:r>
          </a:p>
          <a:p>
            <a:endParaRPr lang="en-US" sz="2000" dirty="0"/>
          </a:p>
        </p:txBody>
      </p:sp>
    </p:spTree>
    <p:extLst>
      <p:ext uri="{BB962C8B-B14F-4D97-AF65-F5344CB8AC3E}">
        <p14:creationId xmlns:p14="http://schemas.microsoft.com/office/powerpoint/2010/main" val="3068432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up)">
                                      <p:cBhvr>
                                        <p:cTn id="7" dur="500"/>
                                        <p:tgtEl>
                                          <p:spTgt spid="7">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7">
                                            <p:txEl>
                                              <p:pRg st="2" end="2"/>
                                            </p:txEl>
                                          </p:spTgt>
                                        </p:tgtEl>
                                        <p:attrNameLst>
                                          <p:attrName>style.visibility</p:attrName>
                                        </p:attrNameLst>
                                      </p:cBhvr>
                                      <p:to>
                                        <p:strVal val="visible"/>
                                      </p:to>
                                    </p:set>
                                    <p:animEffect transition="in" filter="wipe(up)">
                                      <p:cBhvr>
                                        <p:cTn id="10" dur="500"/>
                                        <p:tgtEl>
                                          <p:spTgt spid="7">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animEffect transition="in" filter="wipe(up)">
                                      <p:cBhvr>
                                        <p:cTn id="15"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White Estate – amalgamation </a:t>
            </a:r>
            <a:endParaRPr lang="en-US" dirty="0"/>
          </a:p>
        </p:txBody>
      </p:sp>
      <p:sp>
        <p:nvSpPr>
          <p:cNvPr id="9" name="Text Placeholder 8"/>
          <p:cNvSpPr>
            <a:spLocks noGrp="1"/>
          </p:cNvSpPr>
          <p:nvPr>
            <p:ph type="body" idx="1"/>
          </p:nvPr>
        </p:nvSpPr>
        <p:spPr/>
        <p:txBody>
          <a:bodyPr/>
          <a:lstStyle/>
          <a:p>
            <a:r>
              <a:rPr lang="en-US" dirty="0" smtClean="0"/>
              <a:t>Amalgamation of Man</a:t>
            </a:r>
            <a:endParaRPr lang="en-US" dirty="0"/>
          </a:p>
        </p:txBody>
      </p:sp>
      <p:sp>
        <p:nvSpPr>
          <p:cNvPr id="10" name="Content Placeholder 9"/>
          <p:cNvSpPr>
            <a:spLocks noGrp="1"/>
          </p:cNvSpPr>
          <p:nvPr>
            <p:ph sz="half" idx="2"/>
          </p:nvPr>
        </p:nvSpPr>
        <p:spPr/>
        <p:txBody>
          <a:bodyPr/>
          <a:lstStyle/>
          <a:p>
            <a:pPr algn="r"/>
            <a:r>
              <a:rPr lang="en-US" dirty="0" smtClean="0"/>
              <a:t>The intermarriage of races of men (Seth and Cain) defaced the image of God</a:t>
            </a:r>
            <a:endParaRPr lang="en-US" dirty="0"/>
          </a:p>
        </p:txBody>
      </p:sp>
      <p:sp>
        <p:nvSpPr>
          <p:cNvPr id="11" name="Text Placeholder 10"/>
          <p:cNvSpPr>
            <a:spLocks noGrp="1"/>
          </p:cNvSpPr>
          <p:nvPr>
            <p:ph type="body" sz="quarter" idx="3"/>
          </p:nvPr>
        </p:nvSpPr>
        <p:spPr/>
        <p:txBody>
          <a:bodyPr/>
          <a:lstStyle/>
          <a:p>
            <a:r>
              <a:rPr lang="en-US" dirty="0" smtClean="0"/>
              <a:t>Amalgamation of Beast</a:t>
            </a:r>
            <a:endParaRPr lang="en-US" dirty="0"/>
          </a:p>
        </p:txBody>
      </p:sp>
      <p:sp>
        <p:nvSpPr>
          <p:cNvPr id="12" name="Content Placeholder 11"/>
          <p:cNvSpPr>
            <a:spLocks noGrp="1"/>
          </p:cNvSpPr>
          <p:nvPr>
            <p:ph sz="quarter" idx="4"/>
          </p:nvPr>
        </p:nvSpPr>
        <p:spPr/>
        <p:txBody>
          <a:bodyPr/>
          <a:lstStyle/>
          <a:p>
            <a:r>
              <a:rPr lang="en-US" dirty="0" smtClean="0"/>
              <a:t>The amalgamation of species of animals resulted in confused species</a:t>
            </a:r>
            <a:endParaRPr lang="en-US" dirty="0"/>
          </a:p>
        </p:txBody>
      </p:sp>
      <p:sp>
        <p:nvSpPr>
          <p:cNvPr id="13" name="Content Placeholder 11"/>
          <p:cNvSpPr txBox="1">
            <a:spLocks/>
          </p:cNvSpPr>
          <p:nvPr/>
        </p:nvSpPr>
        <p:spPr>
          <a:xfrm>
            <a:off x="1066800" y="3789947"/>
            <a:ext cx="9703132" cy="2065498"/>
          </a:xfrm>
          <a:prstGeom prst="rect">
            <a:avLst/>
          </a:prstGeom>
          <a:ln>
            <a:solidFill>
              <a:schemeClr val="tx1"/>
            </a:solidFill>
          </a:ln>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None/>
            </a:pPr>
            <a:r>
              <a:rPr lang="en-US" dirty="0" smtClean="0"/>
              <a:t>…when Mrs. White “amalgamation of man and beast,” she meant</a:t>
            </a:r>
          </a:p>
          <a:p>
            <a:pPr marL="342900" indent="-342900">
              <a:buAutoNum type="arabicParenBoth"/>
            </a:pPr>
            <a:r>
              <a:rPr lang="en-US" dirty="0" smtClean="0"/>
              <a:t>The amalgamation of races of men, and</a:t>
            </a:r>
          </a:p>
          <a:p>
            <a:pPr marL="342900" indent="-342900">
              <a:buAutoNum type="arabicParenBoth"/>
            </a:pPr>
            <a:r>
              <a:rPr lang="en-US" dirty="0" smtClean="0"/>
              <a:t>The amalgamation of species of animals.</a:t>
            </a:r>
          </a:p>
          <a:p>
            <a:pPr marL="0" indent="0">
              <a:buNone/>
            </a:pPr>
            <a:r>
              <a:rPr lang="en-US" dirty="0" smtClean="0"/>
              <a:t>The first “defaced the image of God,” the second “caused confusion everywhere.”</a:t>
            </a:r>
          </a:p>
          <a:p>
            <a:pPr marL="0" indent="0" algn="r">
              <a:buNone/>
            </a:pPr>
            <a:r>
              <a:rPr lang="en-US" dirty="0"/>
              <a:t>http://www.whiteestate.org/issues/amalg.html</a:t>
            </a:r>
          </a:p>
          <a:p>
            <a:pPr marL="0" indent="0">
              <a:buNone/>
            </a:pPr>
            <a:endParaRPr lang="en-US" dirty="0"/>
          </a:p>
        </p:txBody>
      </p:sp>
    </p:spTree>
    <p:extLst>
      <p:ext uri="{BB962C8B-B14F-4D97-AF65-F5344CB8AC3E}">
        <p14:creationId xmlns:p14="http://schemas.microsoft.com/office/powerpoint/2010/main" val="324374426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An “Adventist” View…</a:t>
            </a:r>
            <a:endParaRPr lang="en-US" dirty="0"/>
          </a:p>
        </p:txBody>
      </p:sp>
      <p:sp>
        <p:nvSpPr>
          <p:cNvPr id="9" name="Content Placeholder 8"/>
          <p:cNvSpPr>
            <a:spLocks noGrp="1"/>
          </p:cNvSpPr>
          <p:nvPr>
            <p:ph idx="1"/>
          </p:nvPr>
        </p:nvSpPr>
        <p:spPr>
          <a:xfrm>
            <a:off x="1066800" y="2103120"/>
            <a:ext cx="6067926" cy="3931920"/>
          </a:xfrm>
        </p:spPr>
        <p:txBody>
          <a:bodyPr>
            <a:normAutofit/>
          </a:bodyPr>
          <a:lstStyle/>
          <a:p>
            <a:r>
              <a:rPr lang="en-US" sz="2800" dirty="0" smtClean="0"/>
              <a:t>Reflects the views of </a:t>
            </a:r>
            <a:r>
              <a:rPr lang="en-US" sz="2800" i="1" dirty="0" smtClean="0"/>
              <a:t>some </a:t>
            </a:r>
            <a:r>
              <a:rPr lang="en-US" sz="2800" dirty="0" smtClean="0"/>
              <a:t>Adventist scientists but certainly not all of them</a:t>
            </a:r>
          </a:p>
          <a:p>
            <a:pPr marL="0" indent="0">
              <a:buNone/>
            </a:pPr>
            <a:endParaRPr lang="en-US" sz="2800" dirty="0"/>
          </a:p>
        </p:txBody>
      </p:sp>
      <p:pic>
        <p:nvPicPr>
          <p:cNvPr id="2" name="Picture 1"/>
          <p:cNvPicPr>
            <a:picLocks noChangeAspect="1"/>
          </p:cNvPicPr>
          <p:nvPr/>
        </p:nvPicPr>
        <p:blipFill>
          <a:blip r:embed="rId3"/>
          <a:stretch>
            <a:fillRect/>
          </a:stretch>
        </p:blipFill>
        <p:spPr>
          <a:xfrm>
            <a:off x="7911865" y="642594"/>
            <a:ext cx="3677761" cy="5484937"/>
          </a:xfrm>
          <a:prstGeom prst="rect">
            <a:avLst/>
          </a:prstGeom>
        </p:spPr>
      </p:pic>
    </p:spTree>
    <p:extLst>
      <p:ext uri="{BB962C8B-B14F-4D97-AF65-F5344CB8AC3E}">
        <p14:creationId xmlns:p14="http://schemas.microsoft.com/office/powerpoint/2010/main" val="301120901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questions to think about</a:t>
            </a:r>
            <a:endParaRPr lang="en-US" dirty="0"/>
          </a:p>
        </p:txBody>
      </p:sp>
      <p:sp>
        <p:nvSpPr>
          <p:cNvPr id="3" name="Text Placeholder 2"/>
          <p:cNvSpPr>
            <a:spLocks noGrp="1"/>
          </p:cNvSpPr>
          <p:nvPr>
            <p:ph type="body" idx="1"/>
          </p:nvPr>
        </p:nvSpPr>
        <p:spPr>
          <a:xfrm>
            <a:off x="1069847" y="2074334"/>
            <a:ext cx="5149417" cy="640080"/>
          </a:xfrm>
        </p:spPr>
        <p:txBody>
          <a:bodyPr>
            <a:noAutofit/>
          </a:bodyPr>
          <a:lstStyle/>
          <a:p>
            <a:r>
              <a:rPr lang="en-US" sz="2400" dirty="0" smtClean="0"/>
              <a:t>Where did dinosaurs come from?</a:t>
            </a:r>
            <a:endParaRPr lang="en-US" sz="2400" dirty="0"/>
          </a:p>
        </p:txBody>
      </p:sp>
      <p:sp>
        <p:nvSpPr>
          <p:cNvPr id="4" name="Content Placeholder 3"/>
          <p:cNvSpPr>
            <a:spLocks noGrp="1"/>
          </p:cNvSpPr>
          <p:nvPr>
            <p:ph sz="half" idx="2"/>
          </p:nvPr>
        </p:nvSpPr>
        <p:spPr>
          <a:xfrm>
            <a:off x="1069847" y="2755898"/>
            <a:ext cx="5868425" cy="3200400"/>
          </a:xfrm>
        </p:spPr>
        <p:txBody>
          <a:bodyPr>
            <a:normAutofit/>
          </a:bodyPr>
          <a:lstStyle/>
          <a:p>
            <a:pPr lvl="1"/>
            <a:endParaRPr lang="en-US" dirty="0" smtClean="0"/>
          </a:p>
          <a:p>
            <a:pPr lvl="1"/>
            <a:endParaRPr lang="en-US" dirty="0" smtClean="0"/>
          </a:p>
          <a:p>
            <a:endParaRPr lang="en-US" dirty="0"/>
          </a:p>
        </p:txBody>
      </p:sp>
      <p:sp>
        <p:nvSpPr>
          <p:cNvPr id="5" name="Rectangle 4"/>
          <p:cNvSpPr/>
          <p:nvPr/>
        </p:nvSpPr>
        <p:spPr>
          <a:xfrm>
            <a:off x="1066800" y="2822478"/>
            <a:ext cx="5598695" cy="30623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entury Gothic" panose="020B0502020202020204"/>
                <a:ea typeface="+mn-ea"/>
                <a:cs typeface="+mn-cs"/>
              </a:rPr>
              <a:t>“But if there was one sin above another which called for the destruction of the race by the flood, it was the base crime of </a:t>
            </a:r>
            <a:r>
              <a:rPr kumimoji="0" lang="en-US" sz="2200" b="1" i="0" u="none" strike="noStrike" kern="1200" cap="none" spc="0" normalizeH="0" baseline="0" noProof="0" dirty="0">
                <a:ln>
                  <a:noFill/>
                </a:ln>
                <a:solidFill>
                  <a:prstClr val="black"/>
                </a:solidFill>
                <a:effectLst/>
                <a:uLnTx/>
                <a:uFillTx/>
                <a:latin typeface="Century Gothic" panose="020B0502020202020204"/>
                <a:ea typeface="+mn-ea"/>
                <a:cs typeface="+mn-cs"/>
              </a:rPr>
              <a:t>amalgamation of man and beast </a:t>
            </a:r>
            <a:r>
              <a:rPr kumimoji="0" lang="en-US" sz="2200" b="0" i="0" u="none" strike="noStrike" kern="1200" cap="none" spc="0" normalizeH="0" baseline="0" noProof="0" dirty="0">
                <a:ln>
                  <a:noFill/>
                </a:ln>
                <a:solidFill>
                  <a:prstClr val="black"/>
                </a:solidFill>
                <a:effectLst/>
                <a:uLnTx/>
                <a:uFillTx/>
                <a:latin typeface="Century Gothic" panose="020B0502020202020204"/>
                <a:ea typeface="+mn-ea"/>
                <a:cs typeface="+mn-cs"/>
              </a:rPr>
              <a:t>which defaced the image of God, and caused confusion everywhere.” 3SG 64 (1864)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entury Gothic" panose="020B0502020202020204"/>
                <a:ea typeface="+mn-ea"/>
                <a:cs typeface="+mn-cs"/>
              </a:rPr>
              <a:t>(Republished in Spirit of Prophecy, volume 1, in 1870)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entury Gothic" panose="020B0502020202020204"/>
                <a:ea typeface="+mn-ea"/>
                <a:cs typeface="+mn-cs"/>
                <a:hlinkClick r:id="rId3"/>
              </a:rPr>
              <a:t>http://www.whiteestate.org/issues/amalg.html</a:t>
            </a:r>
            <a:endParaRPr kumimoji="0" lang="en-US" sz="105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7" name="Rectangle 6"/>
          <p:cNvSpPr/>
          <p:nvPr/>
        </p:nvSpPr>
        <p:spPr>
          <a:xfrm>
            <a:off x="7166872" y="2074334"/>
            <a:ext cx="4267200" cy="196977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a:noFill/>
                </a:ln>
                <a:solidFill>
                  <a:prstClr val="black"/>
                </a:solidFill>
                <a:effectLst/>
                <a:uLnTx/>
                <a:uFillTx/>
                <a:latin typeface="Century Gothic" panose="020B0502020202020204"/>
                <a:ea typeface="+mn-ea"/>
                <a:cs typeface="+mn-cs"/>
              </a:rPr>
              <a:t>A different “take”…</a:t>
            </a:r>
            <a:endParaRPr kumimoji="0" lang="en-US" sz="22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entury Gothic" panose="020B0502020202020204"/>
                <a:ea typeface="+mn-ea"/>
                <a:cs typeface="+mn-cs"/>
              </a:rPr>
              <a:t>Could </a:t>
            </a:r>
            <a:r>
              <a:rPr kumimoji="0" lang="en-US" sz="20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there be evidence of the amalgamation of man and beast within the hominid sequence?  </a:t>
            </a:r>
            <a:endParaRPr kumimoji="0" lang="en-US"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9973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wipe(up)">
                                      <p:cBhvr>
                                        <p:cTn id="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Ellen White – large animals </a:t>
            </a:r>
            <a:endParaRPr lang="en-US" dirty="0"/>
          </a:p>
        </p:txBody>
      </p:sp>
      <p:sp>
        <p:nvSpPr>
          <p:cNvPr id="3" name="Content Placeholder 2"/>
          <p:cNvSpPr>
            <a:spLocks noGrp="1"/>
          </p:cNvSpPr>
          <p:nvPr>
            <p:ph sz="half" idx="1"/>
          </p:nvPr>
        </p:nvSpPr>
        <p:spPr/>
        <p:txBody>
          <a:bodyPr/>
          <a:lstStyle/>
          <a:p>
            <a:pPr marL="0" indent="0">
              <a:buNone/>
            </a:pPr>
            <a:r>
              <a:rPr lang="en-US" sz="2000" dirty="0" smtClean="0"/>
              <a:t>“I was shown that very large, powerful animals existed before the flood which do not now exist.”  3SG 92</a:t>
            </a:r>
          </a:p>
          <a:p>
            <a:pPr marL="0" indent="0">
              <a:buNone/>
            </a:pPr>
            <a:endParaRPr lang="en-US" sz="2000" dirty="0"/>
          </a:p>
          <a:p>
            <a:pPr marL="0" indent="0">
              <a:buNone/>
            </a:pPr>
            <a:r>
              <a:rPr lang="en-US" sz="2000" dirty="0" smtClean="0"/>
              <a:t>“There was a class of very large animals which perished at the flood.  God knew that the strength of man would decrease, and these mammoth animals could not be controlled by feeble man.”  4SG 121</a:t>
            </a:r>
          </a:p>
          <a:p>
            <a:pPr marL="0" indent="0">
              <a:buNone/>
            </a:pPr>
            <a:endParaRPr lang="en-US" dirty="0"/>
          </a:p>
          <a:p>
            <a:pPr marL="0" indent="0">
              <a:buNone/>
            </a:pPr>
            <a:endParaRPr lang="en-US" dirty="0"/>
          </a:p>
        </p:txBody>
      </p:sp>
      <p:sp>
        <p:nvSpPr>
          <p:cNvPr id="4" name="Content Placeholder 3"/>
          <p:cNvSpPr>
            <a:spLocks noGrp="1"/>
          </p:cNvSpPr>
          <p:nvPr>
            <p:ph sz="half" idx="2"/>
          </p:nvPr>
        </p:nvSpPr>
        <p:spPr/>
        <p:txBody>
          <a:bodyPr>
            <a:normAutofit/>
          </a:bodyPr>
          <a:lstStyle/>
          <a:p>
            <a:pPr marL="0" indent="0">
              <a:buNone/>
            </a:pPr>
            <a:r>
              <a:rPr lang="en-US" sz="2400" dirty="0" smtClean="0"/>
              <a:t>Questions to think about:</a:t>
            </a:r>
          </a:p>
          <a:p>
            <a:r>
              <a:rPr lang="en-US" sz="2400" dirty="0" smtClean="0"/>
              <a:t>Were ALL dinosaurs large?</a:t>
            </a:r>
          </a:p>
          <a:p>
            <a:r>
              <a:rPr lang="en-US" sz="2400" dirty="0" smtClean="0"/>
              <a:t>What other large animals might these statements refer to?</a:t>
            </a:r>
            <a:endParaRPr lang="en-US" sz="2400" dirty="0"/>
          </a:p>
        </p:txBody>
      </p:sp>
    </p:spTree>
    <p:extLst>
      <p:ext uri="{BB962C8B-B14F-4D97-AF65-F5344CB8AC3E}">
        <p14:creationId xmlns:p14="http://schemas.microsoft.com/office/powerpoint/2010/main" val="94033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up)">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questions to think about</a:t>
            </a:r>
            <a:endParaRPr lang="en-US" dirty="0"/>
          </a:p>
        </p:txBody>
      </p:sp>
      <p:sp>
        <p:nvSpPr>
          <p:cNvPr id="3" name="Text Placeholder 2"/>
          <p:cNvSpPr>
            <a:spLocks noGrp="1"/>
          </p:cNvSpPr>
          <p:nvPr>
            <p:ph type="body" idx="1"/>
          </p:nvPr>
        </p:nvSpPr>
        <p:spPr/>
        <p:txBody>
          <a:bodyPr>
            <a:noAutofit/>
          </a:bodyPr>
          <a:lstStyle/>
          <a:p>
            <a:r>
              <a:rPr lang="en-US" sz="2800" dirty="0" smtClean="0"/>
              <a:t>Where did dinosaurs go?</a:t>
            </a:r>
            <a:endParaRPr lang="en-US" sz="2800" dirty="0"/>
          </a:p>
        </p:txBody>
      </p:sp>
      <p:sp>
        <p:nvSpPr>
          <p:cNvPr id="4" name="Content Placeholder 3"/>
          <p:cNvSpPr>
            <a:spLocks noGrp="1"/>
          </p:cNvSpPr>
          <p:nvPr>
            <p:ph sz="half" idx="2"/>
          </p:nvPr>
        </p:nvSpPr>
        <p:spPr/>
        <p:txBody>
          <a:bodyPr>
            <a:normAutofit/>
          </a:bodyPr>
          <a:lstStyle/>
          <a:p>
            <a:r>
              <a:rPr lang="en-US" sz="2000" dirty="0"/>
              <a:t>Lots of dinosaur fossils all over the world</a:t>
            </a:r>
          </a:p>
          <a:p>
            <a:pPr lvl="1"/>
            <a:r>
              <a:rPr lang="en-US" sz="1800" dirty="0"/>
              <a:t>Some buried quickly in place</a:t>
            </a:r>
          </a:p>
          <a:p>
            <a:pPr lvl="1"/>
            <a:r>
              <a:rPr lang="en-US" sz="1800" dirty="0"/>
              <a:t>Some carried by water and deposited</a:t>
            </a:r>
          </a:p>
          <a:p>
            <a:r>
              <a:rPr lang="en-US" sz="2000" dirty="0"/>
              <a:t>Evidence of large-scale water catastrophe</a:t>
            </a:r>
          </a:p>
          <a:p>
            <a:r>
              <a:rPr lang="en-US" sz="2000" dirty="0"/>
              <a:t>Iridium found in both meteorites and Mesozoic </a:t>
            </a:r>
            <a:r>
              <a:rPr lang="en-US" sz="2000" dirty="0" smtClean="0"/>
              <a:t>layers</a:t>
            </a:r>
            <a:endParaRPr lang="en-US" sz="2000" dirty="0"/>
          </a:p>
        </p:txBody>
      </p:sp>
      <p:pic>
        <p:nvPicPr>
          <p:cNvPr id="5" name="Picture 4"/>
          <p:cNvPicPr>
            <a:picLocks noChangeAspect="1"/>
          </p:cNvPicPr>
          <p:nvPr/>
        </p:nvPicPr>
        <p:blipFill>
          <a:blip r:embed="rId3"/>
          <a:stretch>
            <a:fillRect/>
          </a:stretch>
        </p:blipFill>
        <p:spPr>
          <a:xfrm>
            <a:off x="6912715" y="2575858"/>
            <a:ext cx="4467225" cy="3076575"/>
          </a:xfrm>
          <a:prstGeom prst="rect">
            <a:avLst/>
          </a:prstGeom>
          <a:ln>
            <a:solidFill>
              <a:schemeClr val="tx1"/>
            </a:solidFill>
          </a:ln>
        </p:spPr>
      </p:pic>
    </p:spTree>
    <p:extLst>
      <p:ext uri="{BB962C8B-B14F-4D97-AF65-F5344CB8AC3E}">
        <p14:creationId xmlns:p14="http://schemas.microsoft.com/office/powerpoint/2010/main" val="271643215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According to this statement by Ellen White -- </a:t>
            </a:r>
            <a:r>
              <a:rPr lang="en-US" sz="3200" dirty="0" smtClean="0"/>
              <a:t>would dinosaurs have been on the ark?</a:t>
            </a:r>
            <a:endParaRPr lang="en-US" sz="4000" dirty="0"/>
          </a:p>
        </p:txBody>
      </p:sp>
      <p:sp>
        <p:nvSpPr>
          <p:cNvPr id="3" name="Content Placeholder 2"/>
          <p:cNvSpPr>
            <a:spLocks noGrp="1"/>
          </p:cNvSpPr>
          <p:nvPr>
            <p:ph idx="1"/>
          </p:nvPr>
        </p:nvSpPr>
        <p:spPr/>
        <p:txBody>
          <a:bodyPr/>
          <a:lstStyle/>
          <a:p>
            <a:pPr marL="0" indent="0">
              <a:buNone/>
            </a:pPr>
            <a:r>
              <a:rPr lang="en-US" dirty="0" smtClean="0"/>
              <a:t>“Every species of animal which God had created </a:t>
            </a:r>
            <a:r>
              <a:rPr lang="en-US" dirty="0"/>
              <a:t>were preserved in the ark.  The confused species which God did not create, which were the result of amalgamation, were </a:t>
            </a:r>
            <a:r>
              <a:rPr lang="en-US" dirty="0" smtClean="0"/>
              <a:t>destroyed by the flood.” 3SG 75 (1864)</a:t>
            </a:r>
            <a:endParaRPr lang="en-US" dirty="0"/>
          </a:p>
          <a:p>
            <a:pPr marL="0" indent="0">
              <a:buNone/>
            </a:pPr>
            <a:endParaRPr lang="en-US" dirty="0"/>
          </a:p>
        </p:txBody>
      </p:sp>
      <p:sp>
        <p:nvSpPr>
          <p:cNvPr id="4" name="Rectangle 3"/>
          <p:cNvSpPr/>
          <p:nvPr/>
        </p:nvSpPr>
        <p:spPr>
          <a:xfrm>
            <a:off x="1264023" y="3383279"/>
            <a:ext cx="2010336" cy="685800"/>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IF God created the dinosaurs…</a:t>
            </a:r>
            <a:endParaRPr lang="en-US" dirty="0">
              <a:solidFill>
                <a:schemeClr val="tx1"/>
              </a:solidFill>
            </a:endParaRPr>
          </a:p>
        </p:txBody>
      </p:sp>
      <p:sp>
        <p:nvSpPr>
          <p:cNvPr id="5" name="Rectangle 4"/>
          <p:cNvSpPr/>
          <p:nvPr/>
        </p:nvSpPr>
        <p:spPr>
          <a:xfrm>
            <a:off x="4926106" y="3383279"/>
            <a:ext cx="2010336" cy="1740049"/>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IF God created some dinosaurs and humans amalgamated others…</a:t>
            </a:r>
            <a:endParaRPr lang="en-US" dirty="0">
              <a:solidFill>
                <a:schemeClr val="tx1"/>
              </a:solidFill>
            </a:endParaRPr>
          </a:p>
        </p:txBody>
      </p:sp>
      <p:sp>
        <p:nvSpPr>
          <p:cNvPr id="6" name="Rectangle 5"/>
          <p:cNvSpPr/>
          <p:nvPr/>
        </p:nvSpPr>
        <p:spPr>
          <a:xfrm>
            <a:off x="8812305" y="3383279"/>
            <a:ext cx="2010336" cy="1235786"/>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IF God did NOT create any dinosaurs…</a:t>
            </a:r>
            <a:endParaRPr lang="en-US" dirty="0">
              <a:solidFill>
                <a:schemeClr val="tx1"/>
              </a:solidFill>
            </a:endParaRPr>
          </a:p>
        </p:txBody>
      </p:sp>
      <p:sp>
        <p:nvSpPr>
          <p:cNvPr id="7" name="Down Arrow 6"/>
          <p:cNvSpPr/>
          <p:nvPr/>
        </p:nvSpPr>
        <p:spPr>
          <a:xfrm>
            <a:off x="2111188" y="4034790"/>
            <a:ext cx="430306" cy="5177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5709397" y="5014184"/>
            <a:ext cx="430306" cy="5177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9602320" y="4449135"/>
            <a:ext cx="430306" cy="5177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264023" y="4827492"/>
            <a:ext cx="1976718" cy="591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Yes</a:t>
            </a:r>
            <a:endParaRPr lang="en-US" dirty="0"/>
          </a:p>
        </p:txBody>
      </p:sp>
      <p:sp>
        <p:nvSpPr>
          <p:cNvPr id="11" name="Rectangle 10"/>
          <p:cNvSpPr/>
          <p:nvPr/>
        </p:nvSpPr>
        <p:spPr>
          <a:xfrm>
            <a:off x="4959724" y="5694941"/>
            <a:ext cx="1976718" cy="591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Yes, some</a:t>
            </a:r>
            <a:endParaRPr lang="en-US" dirty="0"/>
          </a:p>
        </p:txBody>
      </p:sp>
      <p:sp>
        <p:nvSpPr>
          <p:cNvPr id="12" name="Rectangle 11"/>
          <p:cNvSpPr/>
          <p:nvPr/>
        </p:nvSpPr>
        <p:spPr>
          <a:xfrm>
            <a:off x="8812305" y="5123327"/>
            <a:ext cx="1976718" cy="591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a:t>
            </a:r>
            <a:endParaRPr lang="en-US" dirty="0"/>
          </a:p>
        </p:txBody>
      </p:sp>
    </p:spTree>
    <p:extLst>
      <p:ext uri="{BB962C8B-B14F-4D97-AF65-F5344CB8AC3E}">
        <p14:creationId xmlns:p14="http://schemas.microsoft.com/office/powerpoint/2010/main" val="82401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500"/>
                            </p:stCondLst>
                            <p:childTnLst>
                              <p:par>
                                <p:cTn id="28" presetID="22" presetClass="entr" presetSubtype="1"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up)">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up)">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childTnLst>
                          </p:cTn>
                        </p:par>
                        <p:par>
                          <p:cTn id="41" fill="hold">
                            <p:stCondLst>
                              <p:cond delay="500"/>
                            </p:stCondLst>
                            <p:childTnLst>
                              <p:par>
                                <p:cTn id="42" presetID="22" presetClass="entr" presetSubtype="1"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up)">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up)">
                                      <p:cBhvr>
                                        <p:cTn id="4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Dinosaurs in the Bible?</a:t>
            </a:r>
            <a:br>
              <a:rPr lang="en-US" dirty="0"/>
            </a:br>
            <a:r>
              <a:rPr lang="en-US" sz="2400" dirty="0"/>
              <a:t>Name “dinosaur” wasn’t invented until the 1840s</a:t>
            </a:r>
            <a:endParaRPr lang="en-US" dirty="0"/>
          </a:p>
        </p:txBody>
      </p:sp>
      <p:sp>
        <p:nvSpPr>
          <p:cNvPr id="5" name="Text Placeholder 4"/>
          <p:cNvSpPr>
            <a:spLocks noGrp="1"/>
          </p:cNvSpPr>
          <p:nvPr>
            <p:ph type="body" idx="1"/>
          </p:nvPr>
        </p:nvSpPr>
        <p:spPr/>
        <p:txBody>
          <a:bodyPr/>
          <a:lstStyle/>
          <a:p>
            <a:r>
              <a:rPr lang="en-US" dirty="0" smtClean="0"/>
              <a:t>Behemoth—Job 40</a:t>
            </a:r>
            <a:endParaRPr lang="en-US" dirty="0"/>
          </a:p>
        </p:txBody>
      </p:sp>
      <p:sp>
        <p:nvSpPr>
          <p:cNvPr id="6" name="Content Placeholder 5"/>
          <p:cNvSpPr>
            <a:spLocks noGrp="1"/>
          </p:cNvSpPr>
          <p:nvPr>
            <p:ph sz="half" idx="2"/>
          </p:nvPr>
        </p:nvSpPr>
        <p:spPr/>
        <p:txBody>
          <a:bodyPr>
            <a:normAutofit lnSpcReduction="10000"/>
          </a:bodyPr>
          <a:lstStyle/>
          <a:p>
            <a:r>
              <a:rPr lang="en-US" dirty="0" smtClean="0"/>
              <a:t>Behemoth, </a:t>
            </a:r>
            <a:r>
              <a:rPr lang="en-US" b="1" dirty="0" smtClean="0"/>
              <a:t>which I made</a:t>
            </a:r>
          </a:p>
          <a:p>
            <a:r>
              <a:rPr lang="en-US" dirty="0" smtClean="0"/>
              <a:t>Eats grass like an ox</a:t>
            </a:r>
          </a:p>
          <a:p>
            <a:r>
              <a:rPr lang="en-US" dirty="0" smtClean="0"/>
              <a:t>Strength in his loins; power in his belly</a:t>
            </a:r>
          </a:p>
          <a:p>
            <a:r>
              <a:rPr lang="en-US" dirty="0" smtClean="0"/>
              <a:t>Bends his tail like a cedar</a:t>
            </a:r>
          </a:p>
          <a:p>
            <a:r>
              <a:rPr lang="en-US" dirty="0" smtClean="0"/>
              <a:t>Bones are tubes of bronze; limbs like bars of iron</a:t>
            </a:r>
          </a:p>
          <a:p>
            <a:r>
              <a:rPr lang="en-US" dirty="0" smtClean="0"/>
              <a:t>He is first of the ways of God</a:t>
            </a:r>
          </a:p>
          <a:p>
            <a:r>
              <a:rPr lang="en-US" dirty="0" smtClean="0"/>
              <a:t>Lies under the lotus plants</a:t>
            </a:r>
          </a:p>
          <a:p>
            <a:r>
              <a:rPr lang="en-US" dirty="0" smtClean="0"/>
              <a:t>Can cross raging rivers</a:t>
            </a:r>
            <a:endParaRPr lang="en-US" dirty="0"/>
          </a:p>
        </p:txBody>
      </p:sp>
      <p:sp>
        <p:nvSpPr>
          <p:cNvPr id="7" name="Text Placeholder 6"/>
          <p:cNvSpPr>
            <a:spLocks noGrp="1"/>
          </p:cNvSpPr>
          <p:nvPr>
            <p:ph type="body" sz="quarter" idx="3"/>
          </p:nvPr>
        </p:nvSpPr>
        <p:spPr/>
        <p:txBody>
          <a:bodyPr/>
          <a:lstStyle/>
          <a:p>
            <a:r>
              <a:rPr lang="en-US" dirty="0" smtClean="0"/>
              <a:t>Leviathan—Job 41</a:t>
            </a:r>
            <a:endParaRPr lang="en-US" dirty="0"/>
          </a:p>
        </p:txBody>
      </p:sp>
      <p:sp>
        <p:nvSpPr>
          <p:cNvPr id="8" name="Content Placeholder 7"/>
          <p:cNvSpPr>
            <a:spLocks noGrp="1"/>
          </p:cNvSpPr>
          <p:nvPr>
            <p:ph sz="quarter" idx="4"/>
          </p:nvPr>
        </p:nvSpPr>
        <p:spPr/>
        <p:txBody>
          <a:bodyPr>
            <a:normAutofit fontScale="92500" lnSpcReduction="10000"/>
          </a:bodyPr>
          <a:lstStyle/>
          <a:p>
            <a:r>
              <a:rPr lang="en-US" dirty="0" smtClean="0"/>
              <a:t>Outer armor, double mail</a:t>
            </a:r>
          </a:p>
          <a:p>
            <a:r>
              <a:rPr lang="en-US" dirty="0" smtClean="0"/>
              <a:t>Doors of his face</a:t>
            </a:r>
          </a:p>
          <a:p>
            <a:r>
              <a:rPr lang="en-US" dirty="0" smtClean="0"/>
              <a:t>Around his teeth there is terror</a:t>
            </a:r>
          </a:p>
          <a:p>
            <a:r>
              <a:rPr lang="en-US" dirty="0" smtClean="0"/>
              <a:t>Strong scales (tight seal, no air between)</a:t>
            </a:r>
          </a:p>
          <a:p>
            <a:r>
              <a:rPr lang="en-US" dirty="0" smtClean="0"/>
              <a:t>His sneezes flash forth light</a:t>
            </a:r>
          </a:p>
          <a:p>
            <a:r>
              <a:rPr lang="en-US" dirty="0" smtClean="0"/>
              <a:t>Sparks of fire leap forth (out of his mouth)</a:t>
            </a:r>
          </a:p>
          <a:p>
            <a:r>
              <a:rPr lang="en-US" dirty="0" smtClean="0"/>
              <a:t>Out of his nostrils smoke goes forth</a:t>
            </a:r>
          </a:p>
          <a:p>
            <a:r>
              <a:rPr lang="en-US" dirty="0" smtClean="0"/>
              <a:t>Underparts like sharp potsherds</a:t>
            </a:r>
          </a:p>
          <a:p>
            <a:r>
              <a:rPr lang="en-US" dirty="0" smtClean="0"/>
              <a:t>Makes the depth boil like a pot</a:t>
            </a:r>
            <a:endParaRPr lang="en-US" dirty="0"/>
          </a:p>
        </p:txBody>
      </p:sp>
    </p:spTree>
    <p:extLst>
      <p:ext uri="{BB962C8B-B14F-4D97-AF65-F5344CB8AC3E}">
        <p14:creationId xmlns:p14="http://schemas.microsoft.com/office/powerpoint/2010/main" val="241813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up)">
                                      <p:cBhvr>
                                        <p:cTn id="10" dur="500"/>
                                        <p:tgtEl>
                                          <p:spTgt spid="6">
                                            <p:txEl>
                                              <p:pRg st="1" end="1"/>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up)">
                                      <p:cBhvr>
                                        <p:cTn id="13" dur="500"/>
                                        <p:tgtEl>
                                          <p:spTgt spid="6">
                                            <p:txEl>
                                              <p:pRg st="2" end="2"/>
                                            </p:txEl>
                                          </p:spTgt>
                                        </p:tgtEl>
                                      </p:cBhvr>
                                    </p:animEffect>
                                  </p:childTnLst>
                                </p:cTn>
                              </p:par>
                              <p:par>
                                <p:cTn id="14" presetID="22" presetClass="entr" presetSubtype="1"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ipe(up)">
                                      <p:cBhvr>
                                        <p:cTn id="16" dur="500"/>
                                        <p:tgtEl>
                                          <p:spTgt spid="6">
                                            <p:txEl>
                                              <p:pRg st="3" end="3"/>
                                            </p:txEl>
                                          </p:spTgt>
                                        </p:tgtEl>
                                      </p:cBhvr>
                                    </p:animEffect>
                                  </p:childTnLst>
                                </p:cTn>
                              </p:par>
                              <p:par>
                                <p:cTn id="17" presetID="22" presetClass="entr" presetSubtype="1"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wipe(up)">
                                      <p:cBhvr>
                                        <p:cTn id="19" dur="500"/>
                                        <p:tgtEl>
                                          <p:spTgt spid="6">
                                            <p:txEl>
                                              <p:pRg st="4" end="4"/>
                                            </p:txEl>
                                          </p:spTgt>
                                        </p:tgtEl>
                                      </p:cBhvr>
                                    </p:animEffect>
                                  </p:childTnLst>
                                </p:cTn>
                              </p:par>
                              <p:par>
                                <p:cTn id="20" presetID="22" presetClass="entr" presetSubtype="1" fill="hold"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wipe(up)">
                                      <p:cBhvr>
                                        <p:cTn id="22" dur="500"/>
                                        <p:tgtEl>
                                          <p:spTgt spid="6">
                                            <p:txEl>
                                              <p:pRg st="5" end="5"/>
                                            </p:txEl>
                                          </p:spTgt>
                                        </p:tgtEl>
                                      </p:cBhvr>
                                    </p:animEffect>
                                  </p:childTnLst>
                                </p:cTn>
                              </p:par>
                              <p:par>
                                <p:cTn id="23" presetID="22" presetClass="entr" presetSubtype="1" fill="hold"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wipe(up)">
                                      <p:cBhvr>
                                        <p:cTn id="25" dur="500"/>
                                        <p:tgtEl>
                                          <p:spTgt spid="6">
                                            <p:txEl>
                                              <p:pRg st="6" end="6"/>
                                            </p:txEl>
                                          </p:spTgt>
                                        </p:tgtEl>
                                      </p:cBhvr>
                                    </p:animEffect>
                                  </p:childTnLst>
                                </p:cTn>
                              </p:par>
                              <p:par>
                                <p:cTn id="26" presetID="22" presetClass="entr" presetSubtype="1" fill="hold" nodeType="withEffect">
                                  <p:stCondLst>
                                    <p:cond delay="0"/>
                                  </p:stCondLst>
                                  <p:childTnLst>
                                    <p:set>
                                      <p:cBhvr>
                                        <p:cTn id="27" dur="1" fill="hold">
                                          <p:stCondLst>
                                            <p:cond delay="0"/>
                                          </p:stCondLst>
                                        </p:cTn>
                                        <p:tgtEl>
                                          <p:spTgt spid="6">
                                            <p:txEl>
                                              <p:pRg st="7" end="7"/>
                                            </p:txEl>
                                          </p:spTgt>
                                        </p:tgtEl>
                                        <p:attrNameLst>
                                          <p:attrName>style.visibility</p:attrName>
                                        </p:attrNameLst>
                                      </p:cBhvr>
                                      <p:to>
                                        <p:strVal val="visible"/>
                                      </p:to>
                                    </p:set>
                                    <p:animEffect transition="in" filter="wipe(up)">
                                      <p:cBhvr>
                                        <p:cTn id="28" dur="500"/>
                                        <p:tgtEl>
                                          <p:spTgt spid="6">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8">
                                            <p:txEl>
                                              <p:pRg st="0" end="0"/>
                                            </p:txEl>
                                          </p:spTgt>
                                        </p:tgtEl>
                                        <p:attrNameLst>
                                          <p:attrName>style.visibility</p:attrName>
                                        </p:attrNameLst>
                                      </p:cBhvr>
                                      <p:to>
                                        <p:strVal val="visible"/>
                                      </p:to>
                                    </p:set>
                                    <p:animEffect transition="in" filter="wipe(up)">
                                      <p:cBhvr>
                                        <p:cTn id="33" dur="500"/>
                                        <p:tgtEl>
                                          <p:spTgt spid="8">
                                            <p:txEl>
                                              <p:pRg st="0" end="0"/>
                                            </p:txEl>
                                          </p:spTgt>
                                        </p:tgtEl>
                                      </p:cBhvr>
                                    </p:animEffect>
                                  </p:childTnLst>
                                </p:cTn>
                              </p:par>
                              <p:par>
                                <p:cTn id="34" presetID="22" presetClass="entr" presetSubtype="1" fill="hold" nodeType="withEffect">
                                  <p:stCondLst>
                                    <p:cond delay="0"/>
                                  </p:stCondLst>
                                  <p:childTnLst>
                                    <p:set>
                                      <p:cBhvr>
                                        <p:cTn id="35" dur="1" fill="hold">
                                          <p:stCondLst>
                                            <p:cond delay="0"/>
                                          </p:stCondLst>
                                        </p:cTn>
                                        <p:tgtEl>
                                          <p:spTgt spid="8">
                                            <p:txEl>
                                              <p:pRg st="1" end="1"/>
                                            </p:txEl>
                                          </p:spTgt>
                                        </p:tgtEl>
                                        <p:attrNameLst>
                                          <p:attrName>style.visibility</p:attrName>
                                        </p:attrNameLst>
                                      </p:cBhvr>
                                      <p:to>
                                        <p:strVal val="visible"/>
                                      </p:to>
                                    </p:set>
                                    <p:animEffect transition="in" filter="wipe(up)">
                                      <p:cBhvr>
                                        <p:cTn id="36" dur="500"/>
                                        <p:tgtEl>
                                          <p:spTgt spid="8">
                                            <p:txEl>
                                              <p:pRg st="1" end="1"/>
                                            </p:txEl>
                                          </p:spTgt>
                                        </p:tgtEl>
                                      </p:cBhvr>
                                    </p:animEffect>
                                  </p:childTnLst>
                                </p:cTn>
                              </p:par>
                              <p:par>
                                <p:cTn id="37" presetID="22" presetClass="entr" presetSubtype="1" fill="hold" nodeType="with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animEffect transition="in" filter="wipe(up)">
                                      <p:cBhvr>
                                        <p:cTn id="39" dur="500"/>
                                        <p:tgtEl>
                                          <p:spTgt spid="8">
                                            <p:txEl>
                                              <p:pRg st="2" end="2"/>
                                            </p:txEl>
                                          </p:spTgt>
                                        </p:tgtEl>
                                      </p:cBhvr>
                                    </p:animEffect>
                                  </p:childTnLst>
                                </p:cTn>
                              </p:par>
                              <p:par>
                                <p:cTn id="40" presetID="22" presetClass="entr" presetSubtype="1" fill="hold" nodeType="withEffect">
                                  <p:stCondLst>
                                    <p:cond delay="0"/>
                                  </p:stCondLst>
                                  <p:childTnLst>
                                    <p:set>
                                      <p:cBhvr>
                                        <p:cTn id="41" dur="1" fill="hold">
                                          <p:stCondLst>
                                            <p:cond delay="0"/>
                                          </p:stCondLst>
                                        </p:cTn>
                                        <p:tgtEl>
                                          <p:spTgt spid="8">
                                            <p:txEl>
                                              <p:pRg st="3" end="3"/>
                                            </p:txEl>
                                          </p:spTgt>
                                        </p:tgtEl>
                                        <p:attrNameLst>
                                          <p:attrName>style.visibility</p:attrName>
                                        </p:attrNameLst>
                                      </p:cBhvr>
                                      <p:to>
                                        <p:strVal val="visible"/>
                                      </p:to>
                                    </p:set>
                                    <p:animEffect transition="in" filter="wipe(up)">
                                      <p:cBhvr>
                                        <p:cTn id="42" dur="500"/>
                                        <p:tgtEl>
                                          <p:spTgt spid="8">
                                            <p:txEl>
                                              <p:pRg st="3" end="3"/>
                                            </p:txEl>
                                          </p:spTgt>
                                        </p:tgtEl>
                                      </p:cBhvr>
                                    </p:animEffect>
                                  </p:childTnLst>
                                </p:cTn>
                              </p:par>
                              <p:par>
                                <p:cTn id="43" presetID="22" presetClass="entr" presetSubtype="1" fill="hold" nodeType="withEffect">
                                  <p:stCondLst>
                                    <p:cond delay="0"/>
                                  </p:stCondLst>
                                  <p:childTnLst>
                                    <p:set>
                                      <p:cBhvr>
                                        <p:cTn id="44" dur="1" fill="hold">
                                          <p:stCondLst>
                                            <p:cond delay="0"/>
                                          </p:stCondLst>
                                        </p:cTn>
                                        <p:tgtEl>
                                          <p:spTgt spid="8">
                                            <p:txEl>
                                              <p:pRg st="4" end="4"/>
                                            </p:txEl>
                                          </p:spTgt>
                                        </p:tgtEl>
                                        <p:attrNameLst>
                                          <p:attrName>style.visibility</p:attrName>
                                        </p:attrNameLst>
                                      </p:cBhvr>
                                      <p:to>
                                        <p:strVal val="visible"/>
                                      </p:to>
                                    </p:set>
                                    <p:animEffect transition="in" filter="wipe(up)">
                                      <p:cBhvr>
                                        <p:cTn id="45" dur="500"/>
                                        <p:tgtEl>
                                          <p:spTgt spid="8">
                                            <p:txEl>
                                              <p:pRg st="4" end="4"/>
                                            </p:txEl>
                                          </p:spTgt>
                                        </p:tgtEl>
                                      </p:cBhvr>
                                    </p:animEffect>
                                  </p:childTnLst>
                                </p:cTn>
                              </p:par>
                              <p:par>
                                <p:cTn id="46" presetID="22" presetClass="entr" presetSubtype="1" fill="hold" nodeType="withEffect">
                                  <p:stCondLst>
                                    <p:cond delay="0"/>
                                  </p:stCondLst>
                                  <p:childTnLst>
                                    <p:set>
                                      <p:cBhvr>
                                        <p:cTn id="47" dur="1" fill="hold">
                                          <p:stCondLst>
                                            <p:cond delay="0"/>
                                          </p:stCondLst>
                                        </p:cTn>
                                        <p:tgtEl>
                                          <p:spTgt spid="8">
                                            <p:txEl>
                                              <p:pRg st="5" end="5"/>
                                            </p:txEl>
                                          </p:spTgt>
                                        </p:tgtEl>
                                        <p:attrNameLst>
                                          <p:attrName>style.visibility</p:attrName>
                                        </p:attrNameLst>
                                      </p:cBhvr>
                                      <p:to>
                                        <p:strVal val="visible"/>
                                      </p:to>
                                    </p:set>
                                    <p:animEffect transition="in" filter="wipe(up)">
                                      <p:cBhvr>
                                        <p:cTn id="48" dur="500"/>
                                        <p:tgtEl>
                                          <p:spTgt spid="8">
                                            <p:txEl>
                                              <p:pRg st="5" end="5"/>
                                            </p:txEl>
                                          </p:spTgt>
                                        </p:tgtEl>
                                      </p:cBhvr>
                                    </p:animEffect>
                                  </p:childTnLst>
                                </p:cTn>
                              </p:par>
                              <p:par>
                                <p:cTn id="49" presetID="22" presetClass="entr" presetSubtype="1" fill="hold" nodeType="withEffect">
                                  <p:stCondLst>
                                    <p:cond delay="0"/>
                                  </p:stCondLst>
                                  <p:childTnLst>
                                    <p:set>
                                      <p:cBhvr>
                                        <p:cTn id="50" dur="1" fill="hold">
                                          <p:stCondLst>
                                            <p:cond delay="0"/>
                                          </p:stCondLst>
                                        </p:cTn>
                                        <p:tgtEl>
                                          <p:spTgt spid="8">
                                            <p:txEl>
                                              <p:pRg st="6" end="6"/>
                                            </p:txEl>
                                          </p:spTgt>
                                        </p:tgtEl>
                                        <p:attrNameLst>
                                          <p:attrName>style.visibility</p:attrName>
                                        </p:attrNameLst>
                                      </p:cBhvr>
                                      <p:to>
                                        <p:strVal val="visible"/>
                                      </p:to>
                                    </p:set>
                                    <p:animEffect transition="in" filter="wipe(up)">
                                      <p:cBhvr>
                                        <p:cTn id="51" dur="500"/>
                                        <p:tgtEl>
                                          <p:spTgt spid="8">
                                            <p:txEl>
                                              <p:pRg st="6" end="6"/>
                                            </p:txEl>
                                          </p:spTgt>
                                        </p:tgtEl>
                                      </p:cBhvr>
                                    </p:animEffect>
                                  </p:childTnLst>
                                </p:cTn>
                              </p:par>
                              <p:par>
                                <p:cTn id="52" presetID="22" presetClass="entr" presetSubtype="1" fill="hold" nodeType="withEffect">
                                  <p:stCondLst>
                                    <p:cond delay="0"/>
                                  </p:stCondLst>
                                  <p:childTnLst>
                                    <p:set>
                                      <p:cBhvr>
                                        <p:cTn id="53" dur="1" fill="hold">
                                          <p:stCondLst>
                                            <p:cond delay="0"/>
                                          </p:stCondLst>
                                        </p:cTn>
                                        <p:tgtEl>
                                          <p:spTgt spid="8">
                                            <p:txEl>
                                              <p:pRg st="7" end="7"/>
                                            </p:txEl>
                                          </p:spTgt>
                                        </p:tgtEl>
                                        <p:attrNameLst>
                                          <p:attrName>style.visibility</p:attrName>
                                        </p:attrNameLst>
                                      </p:cBhvr>
                                      <p:to>
                                        <p:strVal val="visible"/>
                                      </p:to>
                                    </p:set>
                                    <p:animEffect transition="in" filter="wipe(up)">
                                      <p:cBhvr>
                                        <p:cTn id="54" dur="500"/>
                                        <p:tgtEl>
                                          <p:spTgt spid="8">
                                            <p:txEl>
                                              <p:pRg st="7" end="7"/>
                                            </p:txEl>
                                          </p:spTgt>
                                        </p:tgtEl>
                                      </p:cBhvr>
                                    </p:animEffect>
                                  </p:childTnLst>
                                </p:cTn>
                              </p:par>
                              <p:par>
                                <p:cTn id="55" presetID="22" presetClass="entr" presetSubtype="1" fill="hold" nodeType="withEffect">
                                  <p:stCondLst>
                                    <p:cond delay="0"/>
                                  </p:stCondLst>
                                  <p:childTnLst>
                                    <p:set>
                                      <p:cBhvr>
                                        <p:cTn id="56" dur="1" fill="hold">
                                          <p:stCondLst>
                                            <p:cond delay="0"/>
                                          </p:stCondLst>
                                        </p:cTn>
                                        <p:tgtEl>
                                          <p:spTgt spid="8">
                                            <p:txEl>
                                              <p:pRg st="8" end="8"/>
                                            </p:txEl>
                                          </p:spTgt>
                                        </p:tgtEl>
                                        <p:attrNameLst>
                                          <p:attrName>style.visibility</p:attrName>
                                        </p:attrNameLst>
                                      </p:cBhvr>
                                      <p:to>
                                        <p:strVal val="visible"/>
                                      </p:to>
                                    </p:set>
                                    <p:animEffect transition="in" filter="wipe(up)">
                                      <p:cBhvr>
                                        <p:cTn id="57"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Dinosaurs in the Bible?</a:t>
            </a:r>
            <a:endParaRPr lang="en-US" dirty="0"/>
          </a:p>
        </p:txBody>
      </p:sp>
      <p:sp>
        <p:nvSpPr>
          <p:cNvPr id="8" name="Content Placeholder 7"/>
          <p:cNvSpPr>
            <a:spLocks noGrp="1"/>
          </p:cNvSpPr>
          <p:nvPr>
            <p:ph sz="half" idx="1"/>
          </p:nvPr>
        </p:nvSpPr>
        <p:spPr>
          <a:xfrm>
            <a:off x="1066799" y="2103120"/>
            <a:ext cx="9412706" cy="3749040"/>
          </a:xfrm>
        </p:spPr>
        <p:txBody>
          <a:bodyPr>
            <a:normAutofit/>
          </a:bodyPr>
          <a:lstStyle/>
          <a:p>
            <a:r>
              <a:rPr lang="en-US" sz="2400" dirty="0" smtClean="0"/>
              <a:t>Follow through to logical conclusion…</a:t>
            </a:r>
          </a:p>
          <a:p>
            <a:pPr lvl="1"/>
            <a:endParaRPr lang="en-US" sz="2000" dirty="0" smtClean="0"/>
          </a:p>
          <a:p>
            <a:pPr lvl="1"/>
            <a:r>
              <a:rPr lang="en-US" sz="2000" dirty="0" smtClean="0"/>
              <a:t>If </a:t>
            </a:r>
            <a:r>
              <a:rPr lang="en-US" sz="2000" dirty="0" smtClean="0"/>
              <a:t>it IS a dinosaur, then God created </a:t>
            </a:r>
            <a:r>
              <a:rPr lang="en-US" sz="2000" dirty="0" smtClean="0"/>
              <a:t>it</a:t>
            </a:r>
          </a:p>
          <a:p>
            <a:pPr lvl="2"/>
            <a:r>
              <a:rPr lang="en-US" sz="2000" b="1" dirty="0" smtClean="0"/>
              <a:t>Behemoth which I made</a:t>
            </a:r>
            <a:r>
              <a:rPr lang="en-US" sz="2000" dirty="0" smtClean="0"/>
              <a:t>… (Job 40)</a:t>
            </a:r>
          </a:p>
          <a:p>
            <a:pPr lvl="2"/>
            <a:r>
              <a:rPr lang="en-US" sz="2000" dirty="0" smtClean="0"/>
              <a:t>There the ships move along, and </a:t>
            </a:r>
            <a:r>
              <a:rPr lang="en-US" sz="2000" b="1" dirty="0" smtClean="0"/>
              <a:t>Leviathan, which You have formed </a:t>
            </a:r>
            <a:r>
              <a:rPr lang="en-US" sz="2000" dirty="0" smtClean="0"/>
              <a:t>to sport in it. (Ps 104:26)</a:t>
            </a:r>
            <a:endParaRPr lang="en-US" sz="2000" dirty="0" smtClean="0"/>
          </a:p>
          <a:p>
            <a:pPr lvl="1"/>
            <a:endParaRPr lang="en-US" sz="2000" dirty="0" smtClean="0"/>
          </a:p>
          <a:p>
            <a:pPr lvl="1"/>
            <a:r>
              <a:rPr lang="en-US" sz="2000" dirty="0" smtClean="0"/>
              <a:t>Job </a:t>
            </a:r>
            <a:r>
              <a:rPr lang="en-US" sz="2000" dirty="0" smtClean="0"/>
              <a:t>was written after the flood…</a:t>
            </a:r>
            <a:endParaRPr lang="en-US" sz="2000" dirty="0"/>
          </a:p>
        </p:txBody>
      </p:sp>
      <p:pic>
        <p:nvPicPr>
          <p:cNvPr id="2" name="Picture 1"/>
          <p:cNvPicPr>
            <a:picLocks noChangeAspect="1"/>
          </p:cNvPicPr>
          <p:nvPr/>
        </p:nvPicPr>
        <p:blipFill>
          <a:blip r:embed="rId2"/>
          <a:stretch>
            <a:fillRect/>
          </a:stretch>
        </p:blipFill>
        <p:spPr>
          <a:xfrm>
            <a:off x="6181930" y="4384428"/>
            <a:ext cx="5300101" cy="1748873"/>
          </a:xfrm>
          <a:prstGeom prst="rect">
            <a:avLst/>
          </a:prstGeom>
          <a:ln>
            <a:solidFill>
              <a:schemeClr val="tx1"/>
            </a:solidFill>
          </a:ln>
        </p:spPr>
      </p:pic>
    </p:spTree>
    <p:extLst>
      <p:ext uri="{BB962C8B-B14F-4D97-AF65-F5344CB8AC3E}">
        <p14:creationId xmlns:p14="http://schemas.microsoft.com/office/powerpoint/2010/main" val="10470951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3|3.3"/>
</p:tagLst>
</file>

<file path=ppt/tags/tag10.xml><?xml version="1.0" encoding="utf-8"?>
<p:tagLst xmlns:a="http://schemas.openxmlformats.org/drawingml/2006/main" xmlns:r="http://schemas.openxmlformats.org/officeDocument/2006/relationships" xmlns:p="http://schemas.openxmlformats.org/presentationml/2006/main">
  <p:tag name="TIMING" val="|6.1|4.2"/>
</p:tagLst>
</file>

<file path=ppt/tags/tag11.xml><?xml version="1.0" encoding="utf-8"?>
<p:tagLst xmlns:a="http://schemas.openxmlformats.org/drawingml/2006/main" xmlns:r="http://schemas.openxmlformats.org/officeDocument/2006/relationships" xmlns:p="http://schemas.openxmlformats.org/presentationml/2006/main">
  <p:tag name="TIMING" val="|6.2|9.7"/>
</p:tagLst>
</file>

<file path=ppt/tags/tag12.xml><?xml version="1.0" encoding="utf-8"?>
<p:tagLst xmlns:a="http://schemas.openxmlformats.org/drawingml/2006/main" xmlns:r="http://schemas.openxmlformats.org/officeDocument/2006/relationships" xmlns:p="http://schemas.openxmlformats.org/presentationml/2006/main">
  <p:tag name="TIMING" val="|6.2|9.7"/>
</p:tagLst>
</file>

<file path=ppt/tags/tag13.xml><?xml version="1.0" encoding="utf-8"?>
<p:tagLst xmlns:a="http://schemas.openxmlformats.org/drawingml/2006/main" xmlns:r="http://schemas.openxmlformats.org/officeDocument/2006/relationships" xmlns:p="http://schemas.openxmlformats.org/presentationml/2006/main">
  <p:tag name="TIMING" val="|5.6"/>
</p:tagLst>
</file>

<file path=ppt/tags/tag14.xml><?xml version="1.0" encoding="utf-8"?>
<p:tagLst xmlns:a="http://schemas.openxmlformats.org/drawingml/2006/main" xmlns:r="http://schemas.openxmlformats.org/officeDocument/2006/relationships" xmlns:p="http://schemas.openxmlformats.org/presentationml/2006/main">
  <p:tag name="TIMING" val="|6|4.8"/>
</p:tagLst>
</file>

<file path=ppt/tags/tag15.xml><?xml version="1.0" encoding="utf-8"?>
<p:tagLst xmlns:a="http://schemas.openxmlformats.org/drawingml/2006/main" xmlns:r="http://schemas.openxmlformats.org/officeDocument/2006/relationships" xmlns:p="http://schemas.openxmlformats.org/presentationml/2006/main">
  <p:tag name="TIMING" val="|4.4"/>
</p:tagLst>
</file>

<file path=ppt/tags/tag16.xml><?xml version="1.0" encoding="utf-8"?>
<p:tagLst xmlns:a="http://schemas.openxmlformats.org/drawingml/2006/main" xmlns:r="http://schemas.openxmlformats.org/officeDocument/2006/relationships" xmlns:p="http://schemas.openxmlformats.org/presentationml/2006/main">
  <p:tag name="TIMING" val="|9.7|3.1|5.4|4.9|6.1"/>
</p:tagLst>
</file>

<file path=ppt/tags/tag17.xml><?xml version="1.0" encoding="utf-8"?>
<p:tagLst xmlns:a="http://schemas.openxmlformats.org/drawingml/2006/main" xmlns:r="http://schemas.openxmlformats.org/officeDocument/2006/relationships" xmlns:p="http://schemas.openxmlformats.org/presentationml/2006/main">
  <p:tag name="TIMING" val="|3.5"/>
</p:tagLst>
</file>

<file path=ppt/tags/tag2.xml><?xml version="1.0" encoding="utf-8"?>
<p:tagLst xmlns:a="http://schemas.openxmlformats.org/drawingml/2006/main" xmlns:r="http://schemas.openxmlformats.org/officeDocument/2006/relationships" xmlns:p="http://schemas.openxmlformats.org/presentationml/2006/main">
  <p:tag name="TIMING" val="|3.3|3.1|3.5|6.5"/>
</p:tagLst>
</file>

<file path=ppt/tags/tag3.xml><?xml version="1.0" encoding="utf-8"?>
<p:tagLst xmlns:a="http://schemas.openxmlformats.org/drawingml/2006/main" xmlns:r="http://schemas.openxmlformats.org/officeDocument/2006/relationships" xmlns:p="http://schemas.openxmlformats.org/presentationml/2006/main">
  <p:tag name="TIMING" val="|3.5"/>
</p:tagLst>
</file>

<file path=ppt/tags/tag4.xml><?xml version="1.0" encoding="utf-8"?>
<p:tagLst xmlns:a="http://schemas.openxmlformats.org/drawingml/2006/main" xmlns:r="http://schemas.openxmlformats.org/officeDocument/2006/relationships" xmlns:p="http://schemas.openxmlformats.org/presentationml/2006/main">
  <p:tag name="TIMING" val="|4.7"/>
</p:tagLst>
</file>

<file path=ppt/tags/tag5.xml><?xml version="1.0" encoding="utf-8"?>
<p:tagLst xmlns:a="http://schemas.openxmlformats.org/drawingml/2006/main" xmlns:r="http://schemas.openxmlformats.org/officeDocument/2006/relationships" xmlns:p="http://schemas.openxmlformats.org/presentationml/2006/main">
  <p:tag name="TIMING" val="|4.9|2.2|2.8|3.5|4.1"/>
</p:tagLst>
</file>

<file path=ppt/tags/tag6.xml><?xml version="1.0" encoding="utf-8"?>
<p:tagLst xmlns:a="http://schemas.openxmlformats.org/drawingml/2006/main" xmlns:r="http://schemas.openxmlformats.org/officeDocument/2006/relationships" xmlns:p="http://schemas.openxmlformats.org/presentationml/2006/main">
  <p:tag name="TIMING" val="|2.3"/>
</p:tagLst>
</file>

<file path=ppt/tags/tag7.xml><?xml version="1.0" encoding="utf-8"?>
<p:tagLst xmlns:a="http://schemas.openxmlformats.org/drawingml/2006/main" xmlns:r="http://schemas.openxmlformats.org/officeDocument/2006/relationships" xmlns:p="http://schemas.openxmlformats.org/presentationml/2006/main">
  <p:tag name="TIMING" val="|4.5|7.9"/>
</p:tagLst>
</file>

<file path=ppt/tags/tag8.xml><?xml version="1.0" encoding="utf-8"?>
<p:tagLst xmlns:a="http://schemas.openxmlformats.org/drawingml/2006/main" xmlns:r="http://schemas.openxmlformats.org/officeDocument/2006/relationships" xmlns:p="http://schemas.openxmlformats.org/presentationml/2006/main">
  <p:tag name="TIMING" val="|5.5"/>
</p:tagLst>
</file>

<file path=ppt/tags/tag9.xml><?xml version="1.0" encoding="utf-8"?>
<p:tagLst xmlns:a="http://schemas.openxmlformats.org/drawingml/2006/main" xmlns:r="http://schemas.openxmlformats.org/officeDocument/2006/relationships" xmlns:p="http://schemas.openxmlformats.org/presentationml/2006/main">
  <p:tag name="TIMING" val="|5.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Infusion">
      <a:dk1>
        <a:sysClr val="windowText" lastClr="000000"/>
      </a:dk1>
      <a:lt1>
        <a:sysClr val="window" lastClr="FFFFFF"/>
      </a:lt1>
      <a:dk2>
        <a:srgbClr val="2F1F58"/>
      </a:dk2>
      <a:lt2>
        <a:srgbClr val="B7A9E0"/>
      </a:lt2>
      <a:accent1>
        <a:srgbClr val="8C73D0"/>
      </a:accent1>
      <a:accent2>
        <a:srgbClr val="C2E8C4"/>
      </a:accent2>
      <a:accent3>
        <a:srgbClr val="C5A6E8"/>
      </a:accent3>
      <a:accent4>
        <a:srgbClr val="B45EC7"/>
      </a:accent4>
      <a:accent5>
        <a:srgbClr val="9FDAFB"/>
      </a:accent5>
      <a:accent6>
        <a:srgbClr val="95C5B0"/>
      </a:accent6>
      <a:hlink>
        <a:srgbClr val="744AE0"/>
      </a:hlink>
      <a:folHlink>
        <a:srgbClr val="8D8AD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13607</TotalTime>
  <Words>5473</Words>
  <Application>Microsoft Office PowerPoint</Application>
  <PresentationFormat>Widescreen</PresentationFormat>
  <Paragraphs>893</Paragraphs>
  <Slides>118</Slides>
  <Notes>95</Notes>
  <HiddenSlides>1</HiddenSlides>
  <MMClips>5</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1</vt:i4>
      </vt:variant>
      <vt:variant>
        <vt:lpstr>Slide Titles</vt:lpstr>
      </vt:variant>
      <vt:variant>
        <vt:i4>118</vt:i4>
      </vt:variant>
    </vt:vector>
  </HeadingPairs>
  <TitlesOfParts>
    <vt:vector size="129" baseType="lpstr">
      <vt:lpstr>Arial</vt:lpstr>
      <vt:lpstr>Calibri</vt:lpstr>
      <vt:lpstr>Century Gothic</vt:lpstr>
      <vt:lpstr>Garamond</vt:lpstr>
      <vt:lpstr>Gill Sans Ultra Bold</vt:lpstr>
      <vt:lpstr>Tempus Sans ITC</vt:lpstr>
      <vt:lpstr>Savon</vt:lpstr>
      <vt:lpstr>Office Theme</vt:lpstr>
      <vt:lpstr>1_Office Theme</vt:lpstr>
      <vt:lpstr>2_Office Theme</vt:lpstr>
      <vt:lpstr>Acrobat Document</vt:lpstr>
      <vt:lpstr>PowerPoint Presentation</vt:lpstr>
      <vt:lpstr>PowerPoint Presentation</vt:lpstr>
      <vt:lpstr>PowerPoint Presentation</vt:lpstr>
      <vt:lpstr>Dinosaurs: Data and Interpretation</vt:lpstr>
      <vt:lpstr>PowerPoint Presentation</vt:lpstr>
      <vt:lpstr>PowerPoint Presentation</vt:lpstr>
      <vt:lpstr>Where are dinosaurs in ByDesign?</vt:lpstr>
      <vt:lpstr>Where are dinosaurs in ByDesign?</vt:lpstr>
      <vt:lpstr>Cycle 2</vt:lpstr>
      <vt:lpstr>Pre-assessment questions</vt:lpstr>
      <vt:lpstr>How certain are you?</vt:lpstr>
      <vt:lpstr>Dinosaurs: Data and Interpretation</vt:lpstr>
      <vt:lpstr>Data and Interpretation</vt:lpstr>
      <vt:lpstr>PowerPoint Presentation</vt:lpstr>
      <vt:lpstr>PowerPoint Presentation</vt:lpstr>
      <vt:lpstr>Science = Gathering Data &amp;  Interpreting Data</vt:lpstr>
      <vt:lpstr>Important foundational information</vt:lpstr>
      <vt:lpstr>Important foundational information</vt:lpstr>
      <vt:lpstr>Southern.edu/origins</vt:lpstr>
      <vt:lpstr>PowerPoint Presentation</vt:lpstr>
      <vt:lpstr>Definition of Data</vt:lpstr>
      <vt:lpstr>Data—Observed</vt:lpstr>
      <vt:lpstr>Data--Measured</vt:lpstr>
      <vt:lpstr>Definition of Interpretation</vt:lpstr>
      <vt:lpstr>Scientific Process</vt:lpstr>
      <vt:lpstr>Scientific Process</vt:lpstr>
      <vt:lpstr>There can be more than one  interpretation of the same data</vt:lpstr>
      <vt:lpstr>Interpretations can be…</vt:lpstr>
      <vt:lpstr>Important Skills— Recognize, Differentiate, Think, Evaluate</vt:lpstr>
      <vt:lpstr>Interpretations are affected by…</vt:lpstr>
      <vt:lpstr>PowerPoint Presentation</vt:lpstr>
      <vt:lpstr>PowerPoint Presentation</vt:lpstr>
      <vt:lpstr>PowerPoint Presentation</vt:lpstr>
      <vt:lpstr>PowerPoint Presentation</vt:lpstr>
      <vt:lpstr>PowerPoint Presentation</vt:lpstr>
      <vt:lpstr>PowerPoint Presentation</vt:lpstr>
      <vt:lpstr>Can you tell the difference?</vt:lpstr>
      <vt:lpstr>PowerPoint Presentation</vt:lpstr>
      <vt:lpstr>Data and Interpretation</vt:lpstr>
      <vt:lpstr>PowerPoint Presentation</vt:lpstr>
      <vt:lpstr>PowerPoint Presentation</vt:lpstr>
      <vt:lpstr>PowerPoint Presentation</vt:lpstr>
      <vt:lpstr>Examples of Data &amp; Interpretation</vt:lpstr>
      <vt:lpstr>Data and Interpretation</vt:lpstr>
      <vt:lpstr>Examples of Data &amp; Interpretation</vt:lpstr>
      <vt:lpstr>Sometimes single specimens are found</vt:lpstr>
      <vt:lpstr>Sometimes near-complete skeletons are found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Sometimes near-complete skeletons are found Sue (T-rex) 1990</vt:lpstr>
      <vt:lpstr>Sue (T-rex) 1990</vt:lpstr>
      <vt:lpstr>Which part is data?  Which part is interpretation?</vt:lpstr>
      <vt:lpstr>Examples of Data &amp; Interpretation</vt:lpstr>
      <vt:lpstr>PowerPoint Presentation</vt:lpstr>
      <vt:lpstr>The Fighting Dinosaurs (in situ)</vt:lpstr>
      <vt:lpstr>Examples of Data &amp; Interpretation</vt:lpstr>
      <vt:lpstr>PowerPoint Presentation</vt:lpstr>
      <vt:lpstr>PowerPoint Presentation</vt:lpstr>
      <vt:lpstr>Dino Dig</vt:lpstr>
      <vt:lpstr>Preserved skin impressions</vt:lpstr>
      <vt:lpstr>PowerPoint Presentation</vt:lpstr>
      <vt:lpstr>Egg thief or good parent?</vt:lpstr>
      <vt:lpstr>Scutellosaurus (listen for data and interpretation)</vt:lpstr>
      <vt:lpstr>PowerPoint Presentation</vt:lpstr>
      <vt:lpstr>Scutellosaurus</vt:lpstr>
      <vt:lpstr>PowerPoint Presentation</vt:lpstr>
      <vt:lpstr>Early Jurassic…</vt:lpstr>
      <vt:lpstr>The Geologic Column</vt:lpstr>
      <vt:lpstr>The Geologic Column</vt:lpstr>
      <vt:lpstr>The Geologic Column</vt:lpstr>
      <vt:lpstr>The Geologic Column</vt:lpstr>
      <vt:lpstr>Two Sets of Terminology</vt:lpstr>
      <vt:lpstr>Important Terminology</vt:lpstr>
      <vt:lpstr>PowerPoint Presentation</vt:lpstr>
      <vt:lpstr>Masiakasaurus (listen for data and interpretation) </vt:lpstr>
      <vt:lpstr>PowerPoint Presentation</vt:lpstr>
      <vt:lpstr>Masiakasaurus</vt:lpstr>
      <vt:lpstr>PowerPoint Presentation</vt:lpstr>
      <vt:lpstr>PowerPoint Presentation</vt:lpstr>
      <vt:lpstr>PowerPoint Presentation</vt:lpstr>
      <vt:lpstr>Pathways book about dinosaurs</vt:lpstr>
      <vt:lpstr>Data and Interpretation</vt:lpstr>
      <vt:lpstr>Origin of dinosaurs</vt:lpstr>
      <vt:lpstr>Some questions to think about</vt:lpstr>
      <vt:lpstr>Some questions to think about</vt:lpstr>
      <vt:lpstr>Some questions to think about</vt:lpstr>
      <vt:lpstr>White Estate – amalgamation </vt:lpstr>
      <vt:lpstr>An “Adventist” View…</vt:lpstr>
      <vt:lpstr>Some questions to think about</vt:lpstr>
      <vt:lpstr>Ellen White – large animals </vt:lpstr>
      <vt:lpstr>Some questions to think about</vt:lpstr>
      <vt:lpstr>According to this statement by Ellen White -- would dinosaurs have been on the ark?</vt:lpstr>
      <vt:lpstr>Dinosaurs in the Bible? Name “dinosaur” wasn’t invented until the 1840s</vt:lpstr>
      <vt:lpstr>Dinosaurs in the Bible?</vt:lpstr>
      <vt:lpstr>What about the millions of years?</vt:lpstr>
      <vt:lpstr>Blood cells</vt:lpstr>
      <vt:lpstr>Dinosaurs: Data and Interpretation</vt:lpstr>
      <vt:lpstr>Data or Interpretation?</vt:lpstr>
      <vt:lpstr>Identify the Data</vt:lpstr>
      <vt:lpstr>Data or Interpretation?</vt:lpstr>
      <vt:lpstr>Data or Interpretation?</vt:lpstr>
      <vt:lpstr>Data or Interpretation?</vt:lpstr>
      <vt:lpstr>Data or Interpretation?</vt:lpstr>
      <vt:lpstr>Data or Interpretation?</vt:lpstr>
      <vt:lpstr>PowerPoint Presentation</vt:lpstr>
      <vt:lpstr>Appropriate or Inappropriate Conclusions</vt:lpstr>
      <vt:lpstr>Southern.edu/origins</vt:lpstr>
      <vt:lpstr>PowerPoint Presentation</vt:lpstr>
      <vt:lpstr>Southern.edu/origins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 Raney</dc:creator>
  <cp:lastModifiedBy>Carol Raney</cp:lastModifiedBy>
  <cp:revision>130</cp:revision>
  <dcterms:created xsi:type="dcterms:W3CDTF">2018-06-12T18:46:17Z</dcterms:created>
  <dcterms:modified xsi:type="dcterms:W3CDTF">2018-08-08T02:45:53Z</dcterms:modified>
</cp:coreProperties>
</file>