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5.xml" ContentType="application/vnd.openxmlformats-officedocument.presentationml.tags+xml"/>
  <Override PartName="/ppt/notesSlides/notesSlide22.xml" ContentType="application/vnd.openxmlformats-officedocument.presentationml.notesSlide+xml"/>
  <Override PartName="/ppt/tags/tag6.xml" ContentType="application/vnd.openxmlformats-officedocument.presentationml.tags+xml"/>
  <Override PartName="/ppt/notesSlides/notesSlide23.xml" ContentType="application/vnd.openxmlformats-officedocument.presentationml.notesSlide+xml"/>
  <Override PartName="/ppt/tags/tag7.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9.xml" ContentType="application/vnd.openxmlformats-officedocument.presentationml.tags+xml"/>
  <Override PartName="/ppt/notesSlides/notesSlide56.xml" ContentType="application/vnd.openxmlformats-officedocument.presentationml.notesSlide+xml"/>
  <Override PartName="/ppt/tags/tag10.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11.xml" ContentType="application/vnd.openxmlformats-officedocument.presentationml.tags+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 id="2147483804" r:id="rId2"/>
    <p:sldMasterId id="2147483816" r:id="rId3"/>
    <p:sldMasterId id="2147483841" r:id="rId4"/>
  </p:sldMasterIdLst>
  <p:notesMasterIdLst>
    <p:notesMasterId r:id="rId112"/>
  </p:notesMasterIdLst>
  <p:sldIdLst>
    <p:sldId id="331" r:id="rId5"/>
    <p:sldId id="428" r:id="rId6"/>
    <p:sldId id="258" r:id="rId7"/>
    <p:sldId id="427" r:id="rId8"/>
    <p:sldId id="327" r:id="rId9"/>
    <p:sldId id="459" r:id="rId10"/>
    <p:sldId id="259" r:id="rId11"/>
    <p:sldId id="302" r:id="rId12"/>
    <p:sldId id="279" r:id="rId13"/>
    <p:sldId id="280" r:id="rId14"/>
    <p:sldId id="342" r:id="rId15"/>
    <p:sldId id="343" r:id="rId16"/>
    <p:sldId id="344" r:id="rId17"/>
    <p:sldId id="345" r:id="rId18"/>
    <p:sldId id="346" r:id="rId19"/>
    <p:sldId id="347" r:id="rId20"/>
    <p:sldId id="351" r:id="rId21"/>
    <p:sldId id="447" r:id="rId22"/>
    <p:sldId id="456" r:id="rId23"/>
    <p:sldId id="350" r:id="rId24"/>
    <p:sldId id="352" r:id="rId25"/>
    <p:sldId id="353" r:id="rId26"/>
    <p:sldId id="354" r:id="rId27"/>
    <p:sldId id="355" r:id="rId28"/>
    <p:sldId id="356" r:id="rId29"/>
    <p:sldId id="357" r:id="rId30"/>
    <p:sldId id="358" r:id="rId31"/>
    <p:sldId id="349" r:id="rId32"/>
    <p:sldId id="360" r:id="rId33"/>
    <p:sldId id="299" r:id="rId34"/>
    <p:sldId id="478" r:id="rId35"/>
    <p:sldId id="362" r:id="rId36"/>
    <p:sldId id="384" r:id="rId37"/>
    <p:sldId id="385" r:id="rId38"/>
    <p:sldId id="386" r:id="rId39"/>
    <p:sldId id="375" r:id="rId40"/>
    <p:sldId id="408" r:id="rId41"/>
    <p:sldId id="457" r:id="rId42"/>
    <p:sldId id="366" r:id="rId43"/>
    <p:sldId id="432" r:id="rId44"/>
    <p:sldId id="467" r:id="rId45"/>
    <p:sldId id="290" r:id="rId46"/>
    <p:sldId id="463" r:id="rId47"/>
    <p:sldId id="382" r:id="rId48"/>
    <p:sldId id="464" r:id="rId49"/>
    <p:sldId id="370" r:id="rId50"/>
    <p:sldId id="376" r:id="rId51"/>
    <p:sldId id="448" r:id="rId52"/>
    <p:sldId id="371" r:id="rId53"/>
    <p:sldId id="372" r:id="rId54"/>
    <p:sldId id="373" r:id="rId55"/>
    <p:sldId id="449" r:id="rId56"/>
    <p:sldId id="450" r:id="rId57"/>
    <p:sldId id="458" r:id="rId58"/>
    <p:sldId id="378" r:id="rId59"/>
    <p:sldId id="374" r:id="rId60"/>
    <p:sldId id="377" r:id="rId61"/>
    <p:sldId id="383" r:id="rId62"/>
    <p:sldId id="389" r:id="rId63"/>
    <p:sldId id="390" r:id="rId64"/>
    <p:sldId id="391" r:id="rId65"/>
    <p:sldId id="392" r:id="rId66"/>
    <p:sldId id="393" r:id="rId67"/>
    <p:sldId id="394" r:id="rId68"/>
    <p:sldId id="468" r:id="rId69"/>
    <p:sldId id="395" r:id="rId70"/>
    <p:sldId id="387" r:id="rId71"/>
    <p:sldId id="277" r:id="rId72"/>
    <p:sldId id="399" r:id="rId73"/>
    <p:sldId id="396" r:id="rId74"/>
    <p:sldId id="397" r:id="rId75"/>
    <p:sldId id="398" r:id="rId76"/>
    <p:sldId id="488" r:id="rId77"/>
    <p:sldId id="479" r:id="rId78"/>
    <p:sldId id="401" r:id="rId79"/>
    <p:sldId id="400" r:id="rId80"/>
    <p:sldId id="480" r:id="rId81"/>
    <p:sldId id="403" r:id="rId82"/>
    <p:sldId id="406" r:id="rId83"/>
    <p:sldId id="405" r:id="rId84"/>
    <p:sldId id="407" r:id="rId85"/>
    <p:sldId id="469" r:id="rId86"/>
    <p:sldId id="409" r:id="rId87"/>
    <p:sldId id="436" r:id="rId88"/>
    <p:sldId id="435" r:id="rId89"/>
    <p:sldId id="441" r:id="rId90"/>
    <p:sldId id="442" r:id="rId91"/>
    <p:sldId id="443" r:id="rId92"/>
    <p:sldId id="444" r:id="rId93"/>
    <p:sldId id="422" r:id="rId94"/>
    <p:sldId id="472" r:id="rId95"/>
    <p:sldId id="477" r:id="rId96"/>
    <p:sldId id="271" r:id="rId97"/>
    <p:sldId id="483" r:id="rId98"/>
    <p:sldId id="465" r:id="rId99"/>
    <p:sldId id="313" r:id="rId100"/>
    <p:sldId id="311" r:id="rId101"/>
    <p:sldId id="414" r:id="rId102"/>
    <p:sldId id="415" r:id="rId103"/>
    <p:sldId id="416" r:id="rId104"/>
    <p:sldId id="417" r:id="rId105"/>
    <p:sldId id="418" r:id="rId106"/>
    <p:sldId id="419" r:id="rId107"/>
    <p:sldId id="485" r:id="rId108"/>
    <p:sldId id="453" r:id="rId109"/>
    <p:sldId id="454" r:id="rId110"/>
    <p:sldId id="446"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99FF99"/>
    <a:srgbClr val="FF6600"/>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8" autoAdjust="0"/>
    <p:restoredTop sz="76832" autoAdjust="0"/>
  </p:normalViewPr>
  <p:slideViewPr>
    <p:cSldViewPr snapToGrid="0">
      <p:cViewPr varScale="1">
        <p:scale>
          <a:sx n="53" d="100"/>
          <a:sy n="53" d="100"/>
        </p:scale>
        <p:origin x="98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notesMaster" Target="notesMasters/notesMaster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slide" Target="slides/slide98.xml"/><Relationship Id="rId110" Type="http://schemas.openxmlformats.org/officeDocument/2006/relationships/slide" Target="slides/slide106.xml"/><Relationship Id="rId115"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BE2F3-1231-4278-B68B-37E7E2036A2A}" type="datetimeFigureOut">
              <a:rPr lang="en-US" smtClean="0"/>
              <a:t>8/7/2018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A94AF9-248B-4FA1-8BFD-CCB296CC0ED2}" type="slidenum">
              <a:rPr lang="en-US" smtClean="0"/>
              <a:t>‹#›</a:t>
            </a:fld>
            <a:endParaRPr lang="en-US"/>
          </a:p>
        </p:txBody>
      </p:sp>
    </p:spTree>
    <p:extLst>
      <p:ext uri="{BB962C8B-B14F-4D97-AF65-F5344CB8AC3E}">
        <p14:creationId xmlns:p14="http://schemas.microsoft.com/office/powerpoint/2010/main" val="320699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a:t>
            </a:fld>
            <a:endParaRPr lang="en-US"/>
          </a:p>
        </p:txBody>
      </p:sp>
    </p:spTree>
    <p:extLst>
      <p:ext uri="{BB962C8B-B14F-4D97-AF65-F5344CB8AC3E}">
        <p14:creationId xmlns:p14="http://schemas.microsoft.com/office/powerpoint/2010/main" val="255569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2</a:t>
            </a:fld>
            <a:endParaRPr lang="en-US"/>
          </a:p>
        </p:txBody>
      </p:sp>
    </p:spTree>
    <p:extLst>
      <p:ext uri="{BB962C8B-B14F-4D97-AF65-F5344CB8AC3E}">
        <p14:creationId xmlns:p14="http://schemas.microsoft.com/office/powerpoint/2010/main" val="1629113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Pass out list of resources here…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3</a:t>
            </a:fld>
            <a:endParaRPr lang="en-US"/>
          </a:p>
        </p:txBody>
      </p:sp>
    </p:spTree>
    <p:extLst>
      <p:ext uri="{BB962C8B-B14F-4D97-AF65-F5344CB8AC3E}">
        <p14:creationId xmlns:p14="http://schemas.microsoft.com/office/powerpoint/2010/main" val="2270460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Origins Resources</a:t>
            </a:r>
            <a:r>
              <a:rPr lang="en-US" baseline="0" dirty="0" smtClean="0"/>
              <a:t> were created with funding from the Faith and Science Council of the General Conference.  They are available online for free at southern.edu/origins.</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4</a:t>
            </a:fld>
            <a:endParaRPr lang="en-US"/>
          </a:p>
        </p:txBody>
      </p:sp>
    </p:spTree>
    <p:extLst>
      <p:ext uri="{BB962C8B-B14F-4D97-AF65-F5344CB8AC3E}">
        <p14:creationId xmlns:p14="http://schemas.microsoft.com/office/powerpoint/2010/main" val="3181001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Please come see us at Booth 1019 in the Exhibit Hall.</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a:t>
            </a:fld>
            <a:endParaRPr lang="en-US"/>
          </a:p>
        </p:txBody>
      </p:sp>
    </p:spTree>
    <p:extLst>
      <p:ext uri="{BB962C8B-B14F-4D97-AF65-F5344CB8AC3E}">
        <p14:creationId xmlns:p14="http://schemas.microsoft.com/office/powerpoint/2010/main" val="3118222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Pass out list of resources here…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6</a:t>
            </a:fld>
            <a:endParaRPr lang="en-US"/>
          </a:p>
        </p:txBody>
      </p:sp>
    </p:spTree>
    <p:extLst>
      <p:ext uri="{BB962C8B-B14F-4D97-AF65-F5344CB8AC3E}">
        <p14:creationId xmlns:p14="http://schemas.microsoft.com/office/powerpoint/2010/main" val="4270584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Which of these comes closest to your view of science?</a:t>
            </a:r>
          </a:p>
        </p:txBody>
      </p:sp>
      <p:sp>
        <p:nvSpPr>
          <p:cNvPr id="4" name="Slide Number Placeholder 3"/>
          <p:cNvSpPr>
            <a:spLocks noGrp="1"/>
          </p:cNvSpPr>
          <p:nvPr>
            <p:ph type="sldNum" sz="quarter" idx="10"/>
          </p:nvPr>
        </p:nvSpPr>
        <p:spPr/>
        <p:txBody>
          <a:bodyPr/>
          <a:lstStyle/>
          <a:p>
            <a:fld id="{0EA94AF9-248B-4FA1-8BFD-CCB296CC0ED2}" type="slidenum">
              <a:rPr lang="en-US" smtClean="0"/>
              <a:t>7</a:t>
            </a:fld>
            <a:endParaRPr lang="en-US"/>
          </a:p>
        </p:txBody>
      </p:sp>
    </p:spTree>
    <p:extLst>
      <p:ext uri="{BB962C8B-B14F-4D97-AF65-F5344CB8AC3E}">
        <p14:creationId xmlns:p14="http://schemas.microsoft.com/office/powerpoint/2010/main" val="3106378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Another</a:t>
            </a:r>
            <a:r>
              <a:rPr lang="en-US" baseline="0" dirty="0" smtClean="0"/>
              <a:t> way to ask the question: Where would you place yourself on this continuum?</a:t>
            </a:r>
            <a:endParaRPr lang="en-US" dirty="0" smtClean="0"/>
          </a:p>
          <a:p>
            <a:r>
              <a:rPr lang="en-US" baseline="0" dirty="0" smtClean="0"/>
              <a:t>Understanding science has the potential to help strengthen the faith of people all along the spectrum – but perhaps in different ways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151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Take a few second to think about this</a:t>
            </a:r>
            <a:r>
              <a:rPr lang="en-US" baseline="0" dirty="0" smtClean="0"/>
              <a:t> question.  Share with your neighbor.  Keep thinking as we continue…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a:t>
            </a:fld>
            <a:endParaRPr lang="en-US"/>
          </a:p>
        </p:txBody>
      </p:sp>
    </p:spTree>
    <p:extLst>
      <p:ext uri="{BB962C8B-B14F-4D97-AF65-F5344CB8AC3E}">
        <p14:creationId xmlns:p14="http://schemas.microsoft.com/office/powerpoint/2010/main" val="262257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My personal science story:</a:t>
            </a:r>
            <a:r>
              <a:rPr lang="en-US" baseline="0" dirty="0" smtClean="0"/>
              <a:t> </a:t>
            </a:r>
            <a:r>
              <a:rPr lang="en-US" dirty="0" smtClean="0"/>
              <a:t>initially a secondary teacher, then added</a:t>
            </a:r>
            <a:r>
              <a:rPr lang="en-US" baseline="0" dirty="0" smtClean="0"/>
              <a:t> elementary, </a:t>
            </a:r>
            <a:r>
              <a:rPr lang="en-US" dirty="0" smtClean="0"/>
              <a:t>hired by AWS; probably would have defined science as the stuff in the textbook; began to realize it is a process,</a:t>
            </a:r>
            <a:r>
              <a:rPr lang="en-US" baseline="0" dirty="0" smtClean="0"/>
              <a:t> </a:t>
            </a:r>
            <a:r>
              <a:rPr lang="en-US" dirty="0" smtClean="0"/>
              <a:t>but even then I still had no idea of the importance of understanding</a:t>
            </a:r>
            <a:r>
              <a:rPr lang="en-US" baseline="0" dirty="0" smtClean="0"/>
              <a:t> the process or several important distinctions! </a:t>
            </a:r>
            <a:r>
              <a:rPr lang="en-US" dirty="0" smtClean="0"/>
              <a:t>It wasn’t till I began working</a:t>
            </a:r>
            <a:r>
              <a:rPr lang="en-US" baseline="0" dirty="0" smtClean="0"/>
              <a:t> in origins (taking classes, reading books, listening to conversations) that I really began to understand the process of science and why it’s important.  In addition to the process for individual experiments (like on these posters)…</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10</a:t>
            </a:fld>
            <a:endParaRPr lang="en-US"/>
          </a:p>
        </p:txBody>
      </p:sp>
    </p:spTree>
    <p:extLst>
      <p:ext uri="{BB962C8B-B14F-4D97-AF65-F5344CB8AC3E}">
        <p14:creationId xmlns:p14="http://schemas.microsoft.com/office/powerpoint/2010/main" val="3815865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is a bigger</a:t>
            </a:r>
            <a:r>
              <a:rPr lang="en-US" baseline="0" dirty="0" smtClean="0"/>
              <a:t> process that happens among the whole scientific community across time…</a:t>
            </a:r>
          </a:p>
          <a:p>
            <a:r>
              <a:rPr lang="en-US" baseline="0" dirty="0" smtClean="0"/>
              <a:t>Get an idea, perform experiments, eventually create theories, and then use the theories to learn even more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2437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making predictions / and then performing experiments</a:t>
            </a:r>
            <a:r>
              <a:rPr lang="en-US" baseline="0" dirty="0"/>
              <a:t> to test them, scientists often amass quite a lot of evidence over time to support a particular theory.</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45128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eventually, </a:t>
            </a:r>
            <a:r>
              <a:rPr lang="en-US" baseline="0" dirty="0"/>
              <a:t>the results of the new experiments may no longer </a:t>
            </a:r>
            <a:r>
              <a:rPr lang="en-US" i="0" baseline="0" dirty="0"/>
              <a:t>support the theory.  </a:t>
            </a:r>
            <a:r>
              <a:rPr lang="en-US" i="0" baseline="0" smtClean="0"/>
              <a:t>/ And </a:t>
            </a:r>
            <a:r>
              <a:rPr lang="en-US" i="0" baseline="0" dirty="0"/>
              <a:t>eventually the theory may need to be improved or even replaced.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6903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Then the same process starts all over again.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4418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 example of this process </a:t>
            </a:r>
            <a:r>
              <a:rPr lang="en-US" dirty="0"/>
              <a:t>at</a:t>
            </a:r>
            <a:r>
              <a:rPr lang="en-US" baseline="0" dirty="0"/>
              <a:t> work </a:t>
            </a:r>
            <a:r>
              <a:rPr lang="en-US" baseline="0" dirty="0" smtClean="0"/>
              <a:t>is how scientists </a:t>
            </a:r>
            <a:r>
              <a:rPr lang="en-US" baseline="0" dirty="0"/>
              <a:t>through the centuries have tried to understand our universe.  </a:t>
            </a:r>
            <a:endParaRPr lang="en-US" baseline="0" dirty="0" smtClean="0"/>
          </a:p>
          <a:p>
            <a:r>
              <a:rPr lang="en-US" baseline="0" dirty="0" smtClean="0"/>
              <a:t>Geocentric theory, (retrograde motion of the Wanderers), + Ptolemy’s epicycles = successful standard for 1000+ years; Copernicus’s heliocentric model; Galileo; Kepler (elliptical orbit); Newton’s universal law of gravitation; Einstein’s theory of general relativity.  Develop a fuller, more accurate understanding over time with many scientists working together to fix things that aren’t accurate yet.</a:t>
            </a:r>
          </a:p>
          <a:p>
            <a:r>
              <a:rPr lang="en-US" baseline="0" dirty="0" smtClean="0"/>
              <a:t>LINK HERE to a full presentation on this topic</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378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Let’s start working on a definition:</a:t>
            </a:r>
            <a:r>
              <a:rPr lang="en-US" baseline="0" dirty="0" smtClean="0"/>
              <a:t>  Science is a powerful process of discovery—a tool—for learning about the natural world.</a:t>
            </a:r>
            <a:endParaRPr lang="en-US" dirty="0" smtClean="0"/>
          </a:p>
          <a:p>
            <a:r>
              <a:rPr lang="en-US" dirty="0" smtClean="0"/>
              <a:t>Whether that is on a smaller scale </a:t>
            </a:r>
            <a:r>
              <a:rPr lang="en-US" baseline="0" dirty="0" smtClean="0"/>
              <a:t>– individual experiments and groups of experiments</a:t>
            </a:r>
          </a:p>
          <a:p>
            <a:r>
              <a:rPr lang="en-US" baseline="0" dirty="0" smtClean="0"/>
              <a:t>Or over the long hall – as the scientific community works together to tweak theories</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16</a:t>
            </a:fld>
            <a:endParaRPr lang="en-US"/>
          </a:p>
        </p:txBody>
      </p:sp>
    </p:spTree>
    <p:extLst>
      <p:ext uri="{BB962C8B-B14F-4D97-AF65-F5344CB8AC3E}">
        <p14:creationId xmlns:p14="http://schemas.microsoft.com/office/powerpoint/2010/main" val="3605578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describe</a:t>
            </a:r>
            <a:r>
              <a:rPr lang="en-US" baseline="0" dirty="0" smtClean="0"/>
              <a:t> this basic process in video 1…</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17</a:t>
            </a:fld>
            <a:endParaRPr lang="en-US"/>
          </a:p>
        </p:txBody>
      </p:sp>
    </p:spTree>
    <p:extLst>
      <p:ext uri="{BB962C8B-B14F-4D97-AF65-F5344CB8AC3E}">
        <p14:creationId xmlns:p14="http://schemas.microsoft.com/office/powerpoint/2010/main" val="2450215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3:16-5:06</a:t>
            </a:r>
            <a:r>
              <a:rPr lang="en-US" baseline="0" dirty="0" smtClean="0"/>
              <a:t>   “This process…why it’s important to us”</a:t>
            </a:r>
          </a:p>
          <a:p>
            <a:endParaRPr lang="en-US" baseline="0" dirty="0" smtClean="0"/>
          </a:p>
        </p:txBody>
      </p:sp>
      <p:sp>
        <p:nvSpPr>
          <p:cNvPr id="4" name="Slide Number Placeholder 3"/>
          <p:cNvSpPr>
            <a:spLocks noGrp="1"/>
          </p:cNvSpPr>
          <p:nvPr>
            <p:ph type="sldNum" sz="quarter" idx="10"/>
          </p:nvPr>
        </p:nvSpPr>
        <p:spPr/>
        <p:txBody>
          <a:bodyPr/>
          <a:lstStyle/>
          <a:p>
            <a:fld id="{0EA94AF9-248B-4FA1-8BFD-CCB296CC0ED2}" type="slidenum">
              <a:rPr lang="en-US" smtClean="0"/>
              <a:t>18</a:t>
            </a:fld>
            <a:endParaRPr lang="en-US"/>
          </a:p>
        </p:txBody>
      </p:sp>
    </p:spTree>
    <p:extLst>
      <p:ext uri="{BB962C8B-B14F-4D97-AF65-F5344CB8AC3E}">
        <p14:creationId xmlns:p14="http://schemas.microsoft.com/office/powerpoint/2010/main" val="2651319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5:38-6:05 “Let’s review…in ways that make sense to us.”</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19</a:t>
            </a:fld>
            <a:endParaRPr lang="en-US"/>
          </a:p>
        </p:txBody>
      </p:sp>
    </p:spTree>
    <p:extLst>
      <p:ext uri="{BB962C8B-B14F-4D97-AF65-F5344CB8AC3E}">
        <p14:creationId xmlns:p14="http://schemas.microsoft.com/office/powerpoint/2010/main" val="842161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Origins classes – began to understand some important</a:t>
            </a:r>
            <a:r>
              <a:rPr lang="en-US" baseline="0" dirty="0" smtClean="0"/>
              <a:t> distinctions</a:t>
            </a:r>
          </a:p>
          <a:p>
            <a:r>
              <a:rPr lang="en-US" baseline="0" dirty="0" smtClean="0"/>
              <a:t>#1 – the difference between data and interpretation</a:t>
            </a:r>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47108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Examples of data gathered by</a:t>
            </a:r>
            <a:r>
              <a:rPr lang="en-US" baseline="0" dirty="0" smtClean="0"/>
              <a:t> observation…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8955006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Examples</a:t>
            </a:r>
            <a:r>
              <a:rPr lang="en-US" baseline="0" dirty="0" smtClean="0"/>
              <a:t> of data gathered by counting or measuring…</a:t>
            </a:r>
            <a:endParaRPr lang="en-US"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792251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 interpretation is a conclusion we draw about the data.  It</a:t>
            </a:r>
            <a:r>
              <a:rPr lang="en-US" baseline="0" dirty="0" smtClean="0"/>
              <a:t> may be as simple as one tree  is taller than the other, or i</a:t>
            </a:r>
            <a:r>
              <a:rPr lang="en-US" dirty="0" smtClean="0"/>
              <a:t>t may deal with how or</a:t>
            </a:r>
            <a:r>
              <a:rPr lang="en-US" baseline="0" dirty="0" smtClean="0"/>
              <a:t> why something happens.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 more specific the interpretation, the more evidence you need to back it up</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4209296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VIDEO 1--Interplay back and forth between data and interpretation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r>
              <a:rPr lang="en-US" baseline="0" dirty="0" smtClean="0"/>
              <a:t>What often puts the scientific process into motion is data.  We notice something and begin to ask questions.  Then we gather more data as we experiment to try to answer the question.</a:t>
            </a:r>
          </a:p>
          <a:p>
            <a:r>
              <a:rPr lang="en-US" baseline="0" dirty="0" smtClean="0"/>
              <a:t>Our hypothesis is kind of like a preliminary interpretation, but our final interpretation comes after we have gathered the data.</a:t>
            </a:r>
            <a:endParaRPr lang="en-US"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863750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We can condense the scientific process into two steps:  gathering data and interpreting data</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6836941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can be more than one interpretation of the same data (we see this a lot in origins)</a:t>
            </a:r>
          </a:p>
          <a:p>
            <a:r>
              <a:rPr lang="en-US" dirty="0" smtClean="0"/>
              <a:t>Interpretations can be right / or they</a:t>
            </a:r>
            <a:r>
              <a:rPr lang="en-US" baseline="0" dirty="0" smtClean="0"/>
              <a:t> can be wrong.</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0117376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And sometimes different interpretations are mutually exclusive—which means that they both can’t be true at the same time.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8201015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think of science as more like an onion because there are many layers that can be peeled back.  Distinctions to be made.  It’s not the same all the way through.</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28</a:t>
            </a:fld>
            <a:endParaRPr lang="en-US"/>
          </a:p>
        </p:txBody>
      </p:sp>
    </p:spTree>
    <p:extLst>
      <p:ext uri="{BB962C8B-B14F-4D97-AF65-F5344CB8AC3E}">
        <p14:creationId xmlns:p14="http://schemas.microsoft.com/office/powerpoint/2010/main" val="41469856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Science is not one large bundle of information to be accepted or rejected as a whole.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0918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Sometime</a:t>
            </a:r>
            <a:r>
              <a:rPr lang="en-US" baseline="0" dirty="0" smtClean="0"/>
              <a:t>s people are not careful to make a distinction between data and interpretation or even between an interpretation and science itself!  </a:t>
            </a:r>
            <a:r>
              <a:rPr lang="en-US" dirty="0" smtClean="0"/>
              <a:t>No one interpretation of scientific evidence is ever equivalent to science itself</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30</a:t>
            </a:fld>
            <a:endParaRPr lang="en-US"/>
          </a:p>
        </p:txBody>
      </p:sp>
    </p:spTree>
    <p:extLst>
      <p:ext uri="{BB962C8B-B14F-4D97-AF65-F5344CB8AC3E}">
        <p14:creationId xmlns:p14="http://schemas.microsoft.com/office/powerpoint/2010/main" val="9151780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Turn to someone near you and explain in your own words what science is</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31</a:t>
            </a:fld>
            <a:endParaRPr lang="en-US"/>
          </a:p>
        </p:txBody>
      </p:sp>
    </p:spTree>
    <p:extLst>
      <p:ext uri="{BB962C8B-B14F-4D97-AF65-F5344CB8AC3E}">
        <p14:creationId xmlns:p14="http://schemas.microsoft.com/office/powerpoint/2010/main" val="24752191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all of reality is accessible through the scientific process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48710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Science is probably not the best tool for understanding beauty,</a:t>
            </a:r>
            <a:r>
              <a:rPr lang="en-US" baseline="0" dirty="0" smtClean="0"/>
              <a:t> joy, morality.  While science is a valuable tool, it’s not the only one in our toolbox.</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83013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35</a:t>
            </a:fld>
            <a:endParaRPr lang="en-US"/>
          </a:p>
        </p:txBody>
      </p:sp>
    </p:spTree>
    <p:extLst>
      <p:ext uri="{BB962C8B-B14F-4D97-AF65-F5344CB8AC3E}">
        <p14:creationId xmlns:p14="http://schemas.microsoft.com/office/powerpoint/2010/main" val="1501803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Among other things, video 2 explains the difference between empirical science—which happens today and is observable and repeatable—and historical science—which uses a different set of skills to try to explain events in the past that were not observed and cannot be tested directly.</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36</a:t>
            </a:fld>
            <a:endParaRPr lang="en-US"/>
          </a:p>
        </p:txBody>
      </p:sp>
    </p:spTree>
    <p:extLst>
      <p:ext uri="{BB962C8B-B14F-4D97-AF65-F5344CB8AC3E}">
        <p14:creationId xmlns:p14="http://schemas.microsoft.com/office/powerpoint/2010/main" val="16237529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2:35-3:35  “Science is really good at…and so much more.”</a:t>
            </a:r>
          </a:p>
        </p:txBody>
      </p:sp>
      <p:sp>
        <p:nvSpPr>
          <p:cNvPr id="4" name="Slide Number Placeholder 3"/>
          <p:cNvSpPr>
            <a:spLocks noGrp="1"/>
          </p:cNvSpPr>
          <p:nvPr>
            <p:ph type="sldNum" sz="quarter" idx="10"/>
          </p:nvPr>
        </p:nvSpPr>
        <p:spPr/>
        <p:txBody>
          <a:bodyPr/>
          <a:lstStyle/>
          <a:p>
            <a:fld id="{0EA94AF9-248B-4FA1-8BFD-CCB296CC0ED2}" type="slidenum">
              <a:rPr lang="en-US" smtClean="0"/>
              <a:t>37</a:t>
            </a:fld>
            <a:endParaRPr lang="en-US"/>
          </a:p>
        </p:txBody>
      </p:sp>
    </p:spTree>
    <p:extLst>
      <p:ext uri="{BB962C8B-B14F-4D97-AF65-F5344CB8AC3E}">
        <p14:creationId xmlns:p14="http://schemas.microsoft.com/office/powerpoint/2010/main" val="27649397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5:45-7:08 “Another time science isn’t as simple as we might think…using the scientific process”</a:t>
            </a:r>
          </a:p>
        </p:txBody>
      </p:sp>
      <p:sp>
        <p:nvSpPr>
          <p:cNvPr id="4" name="Slide Number Placeholder 3"/>
          <p:cNvSpPr>
            <a:spLocks noGrp="1"/>
          </p:cNvSpPr>
          <p:nvPr>
            <p:ph type="sldNum" sz="quarter" idx="10"/>
          </p:nvPr>
        </p:nvSpPr>
        <p:spPr/>
        <p:txBody>
          <a:bodyPr/>
          <a:lstStyle/>
          <a:p>
            <a:fld id="{0EA94AF9-248B-4FA1-8BFD-CCB296CC0ED2}" type="slidenum">
              <a:rPr lang="en-US" smtClean="0"/>
              <a:t>38</a:t>
            </a:fld>
            <a:endParaRPr lang="en-US"/>
          </a:p>
        </p:txBody>
      </p:sp>
    </p:spTree>
    <p:extLst>
      <p:ext uri="{BB962C8B-B14F-4D97-AF65-F5344CB8AC3E}">
        <p14:creationId xmlns:p14="http://schemas.microsoft.com/office/powerpoint/2010/main" val="237854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Additional</a:t>
            </a:r>
            <a:r>
              <a:rPr lang="en-US" baseline="0" dirty="0" smtClean="0"/>
              <a:t> limitations on questions of historical science</a:t>
            </a:r>
          </a:p>
          <a:p>
            <a:r>
              <a:rPr lang="en-US" baseline="0" dirty="0" smtClean="0"/>
              <a:t>Another layer of the onion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8332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really good example…</a:t>
            </a:r>
          </a:p>
          <a:p>
            <a:r>
              <a:rPr lang="en-US" dirty="0" smtClean="0"/>
              <a:t>Parody on a Taylor Swift</a:t>
            </a:r>
            <a:r>
              <a:rPr lang="en-US" baseline="0" dirty="0" smtClean="0"/>
              <a:t> Song – Science – never goes out of style</a:t>
            </a:r>
            <a:endParaRPr lang="en-US" dirty="0" smtClean="0"/>
          </a:p>
          <a:p>
            <a:r>
              <a:rPr lang="en-US" dirty="0" smtClean="0"/>
              <a:t>(Warning</a:t>
            </a:r>
            <a:r>
              <a:rPr lang="en-US" baseline="0" dirty="0" smtClean="0"/>
              <a:t> about language at the very end of the video)</a:t>
            </a:r>
          </a:p>
          <a:p>
            <a:r>
              <a:rPr lang="en-US" baseline="0" dirty="0" smtClean="0"/>
              <a:t>All of science is lumped together</a:t>
            </a:r>
            <a:endParaRPr lang="en-US" dirty="0" smtClean="0"/>
          </a:p>
          <a:p>
            <a:r>
              <a:rPr lang="en-US" dirty="0" smtClean="0"/>
              <a:t>No distinctions</a:t>
            </a:r>
            <a:r>
              <a:rPr lang="en-US" baseline="0" dirty="0" smtClean="0"/>
              <a:t> between data and interpretation, empirical and historical science, or between these things and science itself.</a:t>
            </a:r>
            <a:endParaRPr lang="en-US" dirty="0" smtClean="0"/>
          </a:p>
        </p:txBody>
      </p:sp>
      <p:sp>
        <p:nvSpPr>
          <p:cNvPr id="4" name="Slide Number Placeholder 3"/>
          <p:cNvSpPr>
            <a:spLocks noGrp="1"/>
          </p:cNvSpPr>
          <p:nvPr>
            <p:ph type="sldNum" sz="quarter" idx="10"/>
          </p:nvPr>
        </p:nvSpPr>
        <p:spPr/>
        <p:txBody>
          <a:bodyPr/>
          <a:lstStyle/>
          <a:p>
            <a:fld id="{0EA94AF9-248B-4FA1-8BFD-CCB296CC0ED2}" type="slidenum">
              <a:rPr lang="en-US" smtClean="0"/>
              <a:t>40</a:t>
            </a:fld>
            <a:endParaRPr lang="en-US"/>
          </a:p>
        </p:txBody>
      </p:sp>
    </p:spTree>
    <p:extLst>
      <p:ext uri="{BB962C8B-B14F-4D97-AF65-F5344CB8AC3E}">
        <p14:creationId xmlns:p14="http://schemas.microsoft.com/office/powerpoint/2010/main" val="5036781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Comparing as equal empirical and historical science</a:t>
            </a:r>
          </a:p>
          <a:p>
            <a:r>
              <a:rPr lang="en-US" dirty="0" smtClean="0"/>
              <a:t>To be fair…it’s a cute song and that isn’t their purpose…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CAA66-1C07-4687-A0B1-0F42F139F14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59834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Even when</a:t>
            </a:r>
            <a:r>
              <a:rPr lang="en-US" baseline="0" dirty="0" smtClean="0"/>
              <a:t> science IS the best tool for the job, our conclusions are still tentative.</a:t>
            </a:r>
          </a:p>
          <a:p>
            <a:r>
              <a:rPr lang="en-US" dirty="0" smtClean="0"/>
              <a:t>Sometimes even in empirical science, we are wrong</a:t>
            </a:r>
            <a:r>
              <a:rPr lang="en-US" baseline="0" dirty="0" smtClean="0"/>
              <a:t> or our knowledge is incomplete</a:t>
            </a:r>
            <a:endParaRPr lang="en-US" dirty="0" smtClean="0"/>
          </a:p>
          <a:p>
            <a:r>
              <a:rPr lang="en-US" dirty="0" smtClean="0"/>
              <a:t>Sometimes we are too quick to accept an explanation of something…and sometimes we aren’t quick enough.</a:t>
            </a:r>
          </a:p>
          <a:p>
            <a:r>
              <a:rPr lang="en-US" dirty="0" smtClean="0"/>
              <a:t>Sometimes we are wrong and have</a:t>
            </a:r>
            <a:r>
              <a:rPr lang="en-US" baseline="0" dirty="0" smtClean="0"/>
              <a:t> to alter our theories when more data becomes available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42</a:t>
            </a:fld>
            <a:endParaRPr lang="en-US"/>
          </a:p>
        </p:txBody>
      </p:sp>
    </p:spTree>
    <p:extLst>
      <p:ext uri="{BB962C8B-B14F-4D97-AF65-F5344CB8AC3E}">
        <p14:creationId xmlns:p14="http://schemas.microsoft.com/office/powerpoint/2010/main" val="31388318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6649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31462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Commitment to a particular worldview affects all scientists (not just Christians with a biblical worldview)</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46</a:t>
            </a:fld>
            <a:endParaRPr lang="en-US"/>
          </a:p>
        </p:txBody>
      </p:sp>
    </p:spTree>
    <p:extLst>
      <p:ext uri="{BB962C8B-B14F-4D97-AF65-F5344CB8AC3E}">
        <p14:creationId xmlns:p14="http://schemas.microsoft.com/office/powerpoint/2010/main" val="10735760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0:47 – 2:05 (defining worldview and describing where it comes from)</a:t>
            </a:r>
          </a:p>
          <a:p>
            <a:endParaRPr lang="en-US" dirty="0" smtClean="0"/>
          </a:p>
        </p:txBody>
      </p:sp>
      <p:sp>
        <p:nvSpPr>
          <p:cNvPr id="4" name="Slide Number Placeholder 3"/>
          <p:cNvSpPr>
            <a:spLocks noGrp="1"/>
          </p:cNvSpPr>
          <p:nvPr>
            <p:ph type="sldNum" sz="quarter" idx="10"/>
          </p:nvPr>
        </p:nvSpPr>
        <p:spPr/>
        <p:txBody>
          <a:bodyPr/>
          <a:lstStyle/>
          <a:p>
            <a:fld id="{0EA94AF9-248B-4FA1-8BFD-CCB296CC0ED2}" type="slidenum">
              <a:rPr lang="en-US" smtClean="0"/>
              <a:t>48</a:t>
            </a:fld>
            <a:endParaRPr lang="en-US"/>
          </a:p>
        </p:txBody>
      </p:sp>
    </p:spTree>
    <p:extLst>
      <p:ext uri="{BB962C8B-B14F-4D97-AF65-F5344CB8AC3E}">
        <p14:creationId xmlns:p14="http://schemas.microsoft.com/office/powerpoint/2010/main" val="31528078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Two worldviews</a:t>
            </a:r>
          </a:p>
          <a:p>
            <a:r>
              <a:rPr lang="en-US" dirty="0" smtClean="0"/>
              <a:t>Biblical worldview – the lens</a:t>
            </a:r>
            <a:r>
              <a:rPr lang="en-US" baseline="0" dirty="0" smtClean="0"/>
              <a:t> we look through to interpret the world around us is the Bible</a:t>
            </a:r>
          </a:p>
          <a:p>
            <a:endParaRPr lang="en-US"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9E6471-4B83-4845-BC6B-1989E52BBF2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5140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Have these things in common</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50</a:t>
            </a:fld>
            <a:endParaRPr lang="en-US"/>
          </a:p>
        </p:txBody>
      </p:sp>
    </p:spTree>
    <p:extLst>
      <p:ext uri="{BB962C8B-B14F-4D97-AF65-F5344CB8AC3E}">
        <p14:creationId xmlns:p14="http://schemas.microsoft.com/office/powerpoint/2010/main" val="26564801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Differ</a:t>
            </a:r>
            <a:r>
              <a:rPr lang="en-US" baseline="0" dirty="0" smtClean="0"/>
              <a:t> on this important point</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51</a:t>
            </a:fld>
            <a:endParaRPr lang="en-US"/>
          </a:p>
        </p:txBody>
      </p:sp>
    </p:spTree>
    <p:extLst>
      <p:ext uri="{BB962C8B-B14F-4D97-AF65-F5344CB8AC3E}">
        <p14:creationId xmlns:p14="http://schemas.microsoft.com/office/powerpoint/2010/main" val="762944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4:58-5:29 “If God had intervened…clues left behind…can be studied scientifically.”</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52</a:t>
            </a:fld>
            <a:endParaRPr lang="en-US"/>
          </a:p>
        </p:txBody>
      </p:sp>
    </p:spTree>
    <p:extLst>
      <p:ext uri="{BB962C8B-B14F-4D97-AF65-F5344CB8AC3E}">
        <p14:creationId xmlns:p14="http://schemas.microsoft.com/office/powerpoint/2010/main" val="36216342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6:02-8:10  Leonard – “If you take the biblical worldview…usually described”</a:t>
            </a:r>
          </a:p>
          <a:p>
            <a:endParaRPr lang="en-US" dirty="0" smtClean="0"/>
          </a:p>
        </p:txBody>
      </p:sp>
      <p:sp>
        <p:nvSpPr>
          <p:cNvPr id="4" name="Slide Number Placeholder 3"/>
          <p:cNvSpPr>
            <a:spLocks noGrp="1"/>
          </p:cNvSpPr>
          <p:nvPr>
            <p:ph type="sldNum" sz="quarter" idx="10"/>
          </p:nvPr>
        </p:nvSpPr>
        <p:spPr/>
        <p:txBody>
          <a:bodyPr/>
          <a:lstStyle/>
          <a:p>
            <a:fld id="{0EA94AF9-248B-4FA1-8BFD-CCB296CC0ED2}" type="slidenum">
              <a:rPr lang="en-US" smtClean="0"/>
              <a:t>53</a:t>
            </a:fld>
            <a:endParaRPr lang="en-US"/>
          </a:p>
        </p:txBody>
      </p:sp>
    </p:spTree>
    <p:extLst>
      <p:ext uri="{BB962C8B-B14F-4D97-AF65-F5344CB8AC3E}">
        <p14:creationId xmlns:p14="http://schemas.microsoft.com/office/powerpoint/2010/main" val="21055919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8:44-9:10  “If we look carefully…other</a:t>
            </a:r>
            <a:r>
              <a:rPr lang="en-US" baseline="0" dirty="0" smtClean="0"/>
              <a:t> people will not see”</a:t>
            </a:r>
          </a:p>
          <a:p>
            <a:endParaRPr lang="en-US" baseline="0" dirty="0" smtClean="0"/>
          </a:p>
          <a:p>
            <a:r>
              <a:rPr lang="en-US" dirty="0" smtClean="0"/>
              <a:t>Notice things others miss,</a:t>
            </a:r>
          </a:p>
          <a:p>
            <a:r>
              <a:rPr lang="en-US" dirty="0" smtClean="0"/>
              <a:t>Faster progress in understanding how to explain things</a:t>
            </a:r>
          </a:p>
          <a:p>
            <a:r>
              <a:rPr lang="en-US" dirty="0" smtClean="0"/>
              <a:t>Let the Bible open our thinking to new possibilities we things others won’t see</a:t>
            </a:r>
          </a:p>
          <a:p>
            <a:endParaRPr lang="en-US" dirty="0" smtClean="0"/>
          </a:p>
          <a:p>
            <a:endParaRPr lang="en-US" dirty="0" smtClean="0"/>
          </a:p>
          <a:p>
            <a:endParaRPr lang="en-US" dirty="0" smtClean="0"/>
          </a:p>
        </p:txBody>
      </p:sp>
      <p:sp>
        <p:nvSpPr>
          <p:cNvPr id="4" name="Slide Number Placeholder 3"/>
          <p:cNvSpPr>
            <a:spLocks noGrp="1"/>
          </p:cNvSpPr>
          <p:nvPr>
            <p:ph type="sldNum" sz="quarter" idx="10"/>
          </p:nvPr>
        </p:nvSpPr>
        <p:spPr/>
        <p:txBody>
          <a:bodyPr/>
          <a:lstStyle/>
          <a:p>
            <a:fld id="{0EA94AF9-248B-4FA1-8BFD-CCB296CC0ED2}" type="slidenum">
              <a:rPr lang="en-US" smtClean="0"/>
              <a:t>54</a:t>
            </a:fld>
            <a:endParaRPr lang="en-US"/>
          </a:p>
        </p:txBody>
      </p:sp>
    </p:spTree>
    <p:extLst>
      <p:ext uri="{BB962C8B-B14F-4D97-AF65-F5344CB8AC3E}">
        <p14:creationId xmlns:p14="http://schemas.microsoft.com/office/powerpoint/2010/main" val="15239009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 creationists who hold fast to their worldview,</a:t>
            </a:r>
            <a:r>
              <a:rPr lang="en-US" baseline="0" dirty="0" smtClean="0"/>
              <a:t> which makes sense if you’ve thought it out and carefully chosen the worldview…</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55</a:t>
            </a:fld>
            <a:endParaRPr lang="en-US"/>
          </a:p>
        </p:txBody>
      </p:sp>
    </p:spTree>
    <p:extLst>
      <p:ext uri="{BB962C8B-B14F-4D97-AF65-F5344CB8AC3E}">
        <p14:creationId xmlns:p14="http://schemas.microsoft.com/office/powerpoint/2010/main" val="21372248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a:t>
            </a:r>
            <a:r>
              <a:rPr lang="en-US" baseline="0" dirty="0" smtClean="0"/>
              <a:t> true that being a Christian precludes good science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56</a:t>
            </a:fld>
            <a:endParaRPr lang="en-US"/>
          </a:p>
        </p:txBody>
      </p:sp>
    </p:spTree>
    <p:extLst>
      <p:ext uri="{BB962C8B-B14F-4D97-AF65-F5344CB8AC3E}">
        <p14:creationId xmlns:p14="http://schemas.microsoft.com/office/powerpoint/2010/main" val="5574270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Just look at history…many founders and fathers of particular disciplines within science were believers.</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57</a:t>
            </a:fld>
            <a:endParaRPr lang="en-US"/>
          </a:p>
        </p:txBody>
      </p:sp>
    </p:spTree>
    <p:extLst>
      <p:ext uri="{BB962C8B-B14F-4D97-AF65-F5344CB8AC3E}">
        <p14:creationId xmlns:p14="http://schemas.microsoft.com/office/powerpoint/2010/main" val="352956605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510940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Lots of animals have the same pattern of bone structure in their forearms. </a:t>
            </a:r>
          </a:p>
          <a:p>
            <a:r>
              <a:rPr lang="en-US" dirty="0" smtClean="0"/>
              <a:t>Data</a:t>
            </a:r>
            <a:r>
              <a:rPr lang="en-US" baseline="0" dirty="0" smtClean="0"/>
              <a:t> or interpretation?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08831971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Scientists</a:t>
            </a:r>
            <a:r>
              <a:rPr lang="en-US" baseline="0" dirty="0" smtClean="0"/>
              <a:t> with different worldviews look at the same data but arrive at different interpretations of the data.  / A scientist with a naturalistic worldview will conclude that all these animals have the same pattern of bone structure because they evolved from a common ancestor.  / But a scientist with a biblical worldview will conclude that God efficiently used an effective design in multiple animals.</a:t>
            </a:r>
          </a:p>
          <a:p>
            <a:r>
              <a:rPr lang="en-US" baseline="0" dirty="0" smtClean="0"/>
              <a:t>EMPIRICAL/HISTORICAL too…</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7959521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Scientists from both worldviews conclude</a:t>
            </a:r>
            <a:r>
              <a:rPr lang="en-US" baseline="0" dirty="0" smtClean="0"/>
              <a:t> that trilobites were living creatures that died and were fossilized.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33389555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But scientists</a:t>
            </a:r>
            <a:r>
              <a:rPr lang="en-US" baseline="0" dirty="0" smtClean="0"/>
              <a:t> from different worldviews have different ideas about where the trilobites came from to begin with.  A scientist with a naturalistic worldview would say that trilobites evolved early in the history of life, but a scientist with a biblical worldview would say that trilobites were created.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280718968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Scientists from different worldviews have different ideas about what kind of catastrophic</a:t>
            </a:r>
            <a:r>
              <a:rPr lang="en-US" baseline="0" dirty="0" smtClean="0"/>
              <a:t> events caused the trilobites to become extinct.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12468857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31704-7F19-4A50-9080-CE9E4D6823FA}" type="slidenum">
              <a:rPr kumimoji="0" lang="en-US" sz="12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9863304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We’ve talked a lot about</a:t>
            </a:r>
            <a:r>
              <a:rPr lang="en-US" baseline="0" dirty="0" smtClean="0"/>
              <a:t> what science is (powerful tool) and isn’t (not the ONLY source of truth about the natural world), and we’ve seen some examples of different ways to interpret the same data.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70886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As we transition to how all this can strengthen faith, consider this…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49169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a:t>
            </a:r>
            <a:r>
              <a:rPr lang="en-US" dirty="0" err="1" smtClean="0"/>
              <a:t>Barna</a:t>
            </a:r>
            <a:r>
              <a:rPr lang="en-US" dirty="0" smtClean="0"/>
              <a:t> study</a:t>
            </a:r>
            <a:r>
              <a:rPr lang="en-US" baseline="0" dirty="0" smtClean="0"/>
              <a:t> shows that the reasons why many young Christians leave active involvement in the church can be grouped into these 6 categories.  Notice the highest…</a:t>
            </a:r>
            <a:endParaRPr lang="en-US" dirty="0" smtClean="0"/>
          </a:p>
          <a:p>
            <a:r>
              <a:rPr lang="en-US" dirty="0" smtClean="0"/>
              <a:t>Modern science is perceived by millions</a:t>
            </a:r>
            <a:r>
              <a:rPr lang="en-US" baseline="0" dirty="0" smtClean="0"/>
              <a:t> of young Christians to be in opposition to Christianity. </a:t>
            </a:r>
          </a:p>
          <a:p>
            <a:r>
              <a:rPr lang="en-US" baseline="0" dirty="0" smtClean="0"/>
              <a:t>SDA millennials share these perceptions at even higher rates than the national norms.</a:t>
            </a:r>
          </a:p>
          <a:p>
            <a:endParaRPr lang="en-US" baseline="0" dirty="0" smtClean="0"/>
          </a:p>
          <a:p>
            <a:endParaRPr lang="en-US" baseline="0" dirty="0" smtClean="0"/>
          </a:p>
        </p:txBody>
      </p:sp>
      <p:sp>
        <p:nvSpPr>
          <p:cNvPr id="4" name="Slide Number Placeholder 3"/>
          <p:cNvSpPr>
            <a:spLocks noGrp="1"/>
          </p:cNvSpPr>
          <p:nvPr>
            <p:ph type="sldNum" sz="quarter" idx="10"/>
          </p:nvPr>
        </p:nvSpPr>
        <p:spPr/>
        <p:txBody>
          <a:bodyPr/>
          <a:lstStyle/>
          <a:p>
            <a:fld id="{5965C9E6-BE98-4001-9CB7-ED17B57BF19F}" type="slidenum">
              <a:rPr lang="en-US" smtClean="0">
                <a:solidFill>
                  <a:prstClr val="black"/>
                </a:solidFill>
              </a:rPr>
              <a:pPr/>
              <a:t>67</a:t>
            </a:fld>
            <a:endParaRPr lang="en-US">
              <a:solidFill>
                <a:prstClr val="black"/>
              </a:solidFill>
            </a:endParaRPr>
          </a:p>
        </p:txBody>
      </p:sp>
    </p:spTree>
    <p:extLst>
      <p:ext uri="{BB962C8B-B14F-4D97-AF65-F5344CB8AC3E}">
        <p14:creationId xmlns:p14="http://schemas.microsoft.com/office/powerpoint/2010/main" val="21606376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Is there anything about the process that is incompatible with Christianity/faith?  NO</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68</a:t>
            </a:fld>
            <a:endParaRPr lang="en-US"/>
          </a:p>
        </p:txBody>
      </p:sp>
    </p:spTree>
    <p:extLst>
      <p:ext uri="{BB962C8B-B14F-4D97-AF65-F5344CB8AC3E}">
        <p14:creationId xmlns:p14="http://schemas.microsoft.com/office/powerpoint/2010/main" val="23195383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Remember that many (most) of the first/major scientists worked</a:t>
            </a:r>
            <a:r>
              <a:rPr lang="en-US" baseline="0" dirty="0" smtClean="0"/>
              <a:t> from a Christian worldview!</a:t>
            </a:r>
          </a:p>
          <a:p>
            <a:endParaRPr lang="en-US" baseline="0" dirty="0" smtClean="0"/>
          </a:p>
          <a:p>
            <a:r>
              <a:rPr lang="en-US" dirty="0" smtClean="0"/>
              <a:t>Relation</a:t>
            </a:r>
            <a:r>
              <a:rPr lang="en-US" baseline="0" dirty="0" smtClean="0"/>
              <a:t> of science and scripture – we study things God created (or effects of sin in the great controversy), using abilities He gave us.  It can be done for his glory or in ways that are idolatrous.</a:t>
            </a:r>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189530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Is there anything about the data that is inherently incompatible with Christianity/faith?</a:t>
            </a:r>
            <a:r>
              <a:rPr lang="en-US" baseline="0" dirty="0" smtClean="0"/>
              <a:t>  NO!</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70</a:t>
            </a:fld>
            <a:endParaRPr lang="en-US"/>
          </a:p>
        </p:txBody>
      </p:sp>
    </p:spTree>
    <p:extLst>
      <p:ext uri="{BB962C8B-B14F-4D97-AF65-F5344CB8AC3E}">
        <p14:creationId xmlns:p14="http://schemas.microsoft.com/office/powerpoint/2010/main" val="91378983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Is there anything about some</a:t>
            </a:r>
            <a:r>
              <a:rPr lang="en-US" baseline="0" dirty="0" smtClean="0"/>
              <a:t> interpretations that </a:t>
            </a:r>
            <a:r>
              <a:rPr lang="en-US" dirty="0" smtClean="0"/>
              <a:t>is incompatible with Christianity/faith?</a:t>
            </a:r>
            <a:r>
              <a:rPr lang="en-US" baseline="0" dirty="0" smtClean="0"/>
              <a:t>  Definitely!</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71</a:t>
            </a:fld>
            <a:endParaRPr lang="en-US"/>
          </a:p>
        </p:txBody>
      </p:sp>
    </p:spTree>
    <p:extLst>
      <p:ext uri="{BB962C8B-B14F-4D97-AF65-F5344CB8AC3E}">
        <p14:creationId xmlns:p14="http://schemas.microsoft.com/office/powerpoint/2010/main" val="179062089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It’s really the worldview and certain interpretations that come from that worldview that are incompatible…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72</a:t>
            </a:fld>
            <a:endParaRPr lang="en-US"/>
          </a:p>
        </p:txBody>
      </p:sp>
    </p:spTree>
    <p:extLst>
      <p:ext uri="{BB962C8B-B14F-4D97-AF65-F5344CB8AC3E}">
        <p14:creationId xmlns:p14="http://schemas.microsoft.com/office/powerpoint/2010/main" val="78997761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Is it possible that failing to differentiate things like we’ve been talking about could make people more vulnerable to believing a perception like science and faith are</a:t>
            </a:r>
            <a:r>
              <a:rPr lang="en-US" baseline="0" dirty="0" smtClean="0"/>
              <a:t> incompatible? </a:t>
            </a:r>
            <a:r>
              <a:rPr lang="en-US" dirty="0" smtClean="0"/>
              <a:t>Without considering the distinctions, it would be easy to think of science as one big bundle of information to be accepted or rejected as a whole. </a:t>
            </a:r>
            <a:r>
              <a:rPr lang="en-US" baseline="0" dirty="0" smtClean="0"/>
              <a:t>You hear about radiometric dates of millions of years, or the discovery of a new candidate for a missing link.  Without thinking through the distinctions of data/interpretation, empirical/historical science, effect of worldview, etc., would you be more likely to think science and Christianity are incompatible than if you know the questions to ask to start thinking through the issues more carefully?</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73</a:t>
            </a:fld>
            <a:endParaRPr lang="en-US"/>
          </a:p>
        </p:txBody>
      </p:sp>
    </p:spTree>
    <p:extLst>
      <p:ext uri="{BB962C8B-B14F-4D97-AF65-F5344CB8AC3E}">
        <p14:creationId xmlns:p14="http://schemas.microsoft.com/office/powerpoint/2010/main" val="14969204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See what a difference these important distinctions can</a:t>
            </a:r>
            <a:r>
              <a:rPr lang="en-US" baseline="0" dirty="0" smtClean="0"/>
              <a:t> make in our perceptions of science.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75</a:t>
            </a:fld>
            <a:endParaRPr lang="en-US"/>
          </a:p>
        </p:txBody>
      </p:sp>
    </p:spTree>
    <p:extLst>
      <p:ext uri="{BB962C8B-B14F-4D97-AF65-F5344CB8AC3E}">
        <p14:creationId xmlns:p14="http://schemas.microsoft.com/office/powerpoint/2010/main" val="102092225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There is a huge difference between these two pictures of science…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Any one interpretation of data is never equivalent to science itself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Science is not one large bundle of information to be accepted or rejected as a whole.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Radiometric</a:t>
            </a:r>
            <a:r>
              <a:rPr lang="en-US" sz="1200" baseline="0" dirty="0" smtClean="0"/>
              <a:t> dating is another one that Christians struggle with</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76</a:t>
            </a:fld>
            <a:endParaRPr lang="en-US"/>
          </a:p>
        </p:txBody>
      </p:sp>
    </p:spTree>
    <p:extLst>
      <p:ext uri="{BB962C8B-B14F-4D97-AF65-F5344CB8AC3E}">
        <p14:creationId xmlns:p14="http://schemas.microsoft.com/office/powerpoint/2010/main" val="103828917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How can understanding science help</a:t>
            </a:r>
            <a:r>
              <a:rPr lang="en-US" baseline="0" dirty="0" smtClean="0"/>
              <a:t> strengthen your faith?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It may depend at</a:t>
            </a:r>
            <a:r>
              <a:rPr lang="en-US" baseline="0" dirty="0" smtClean="0"/>
              <a:t> least some on where you are on the continuum…</a:t>
            </a:r>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029914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We said that understanding science has the potential to help strengthen the faith of people all along the spectrum – but perhaps in different ways.  </a:t>
            </a:r>
            <a:r>
              <a:rPr lang="en-US" dirty="0" smtClean="0"/>
              <a:t>If</a:t>
            </a:r>
            <a:r>
              <a:rPr lang="en-US" baseline="0" dirty="0" smtClean="0"/>
              <a:t> someone who starts out seeing science as a threat to faith begins to understand science as a useful (though limited) tool and learns about evidence that is consistent with the Bible, it could strengthen his/her faith.  Ideally this is an overall picture of evidence, more than any one piece of evidence.</a:t>
            </a:r>
          </a:p>
          <a:p>
            <a:endParaRPr lang="en-US" baseline="0"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33945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 animations here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79</a:t>
            </a:fld>
            <a:endParaRPr lang="en-US"/>
          </a:p>
        </p:txBody>
      </p:sp>
    </p:spTree>
    <p:extLst>
      <p:ext uri="{BB962C8B-B14F-4D97-AF65-F5344CB8AC3E}">
        <p14:creationId xmlns:p14="http://schemas.microsoft.com/office/powerpoint/2010/main" val="103966417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Or maybe someone who thinks of science as the ultimate source of truth learns that science, while an extremely powerful tool, has some limitations, that could temper certain interpretations that might have seemed like larger challenges before.</a:t>
            </a:r>
          </a:p>
          <a:p>
            <a:endParaRPr lang="en-US" baseline="0"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89606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Don’t just brush this off – appears to be legitimate at least for relative dates</a:t>
            </a:r>
          </a:p>
          <a:p>
            <a:r>
              <a:rPr lang="en-US" dirty="0" smtClean="0"/>
              <a:t>But don’t give</a:t>
            </a:r>
            <a:r>
              <a:rPr lang="en-US" baseline="0" dirty="0" smtClean="0"/>
              <a:t> it undue weight either</a:t>
            </a:r>
          </a:p>
          <a:p>
            <a:r>
              <a:rPr lang="en-US" baseline="0" dirty="0" smtClean="0"/>
              <a:t>Millions of years don’t just conflict with Scripture but other scientific evidence as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Predict new discoveries that will clear up the conflict, it’s okay not to know it all right now</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81</a:t>
            </a:fld>
            <a:endParaRPr lang="en-US"/>
          </a:p>
        </p:txBody>
      </p:sp>
    </p:spTree>
    <p:extLst>
      <p:ext uri="{BB962C8B-B14F-4D97-AF65-F5344CB8AC3E}">
        <p14:creationId xmlns:p14="http://schemas.microsoft.com/office/powerpoint/2010/main" val="284420845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So do we just cherry pick the evidence we like and ignore the evidence we don’t like?</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82</a:t>
            </a:fld>
            <a:endParaRPr lang="en-US"/>
          </a:p>
        </p:txBody>
      </p:sp>
    </p:spTree>
    <p:extLst>
      <p:ext uri="{BB962C8B-B14F-4D97-AF65-F5344CB8AC3E}">
        <p14:creationId xmlns:p14="http://schemas.microsoft.com/office/powerpoint/2010/main" val="375642595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 not</a:t>
            </a:r>
            <a:r>
              <a:rPr lang="en-US" baseline="0" dirty="0" smtClean="0"/>
              <a:t> cherry picking.  But balance…</a:t>
            </a:r>
            <a:endParaRPr lang="en-US" dirty="0" smtClean="0"/>
          </a:p>
          <a:p>
            <a:r>
              <a:rPr lang="en-US" dirty="0" smtClean="0"/>
              <a:t>Don’t need to be afraid of honest investigation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996401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more specific the interpretation, the more evidence there needs to be</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86</a:t>
            </a:fld>
            <a:endParaRPr lang="en-US"/>
          </a:p>
        </p:txBody>
      </p:sp>
    </p:spTree>
    <p:extLst>
      <p:ext uri="{BB962C8B-B14F-4D97-AF65-F5344CB8AC3E}">
        <p14:creationId xmlns:p14="http://schemas.microsoft.com/office/powerpoint/2010/main" val="385129327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There is a lot of scientific data that is consistent with what the Bible teaches about our origins, but we don’t have all the answers.  Let potential conflicts lead you to further study, not to doubt (examples from conflict resolution)</a:t>
            </a:r>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90</a:t>
            </a:fld>
            <a:endParaRPr lang="en-US"/>
          </a:p>
        </p:txBody>
      </p:sp>
    </p:spTree>
    <p:extLst>
      <p:ext uri="{BB962C8B-B14F-4D97-AF65-F5344CB8AC3E}">
        <p14:creationId xmlns:p14="http://schemas.microsoft.com/office/powerpoint/2010/main" val="302240670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Notice the</a:t>
            </a:r>
            <a:r>
              <a:rPr lang="en-US" baseline="0" dirty="0" smtClean="0"/>
              <a:t> different tools used by each…</a:t>
            </a:r>
          </a:p>
          <a:p>
            <a:r>
              <a:rPr lang="en-US" baseline="0" dirty="0" smtClean="0"/>
              <a:t>Current conflict—age of the earth.  </a:t>
            </a:r>
            <a:r>
              <a:rPr lang="en-US" dirty="0" smtClean="0"/>
              <a:t>In-depth</a:t>
            </a:r>
            <a:r>
              <a:rPr lang="en-US" baseline="0" dirty="0" smtClean="0"/>
              <a:t> Bible study continues to indicate a short time span for life on earth, / and scientists continue to study the process of radiometric dating to try to resolve the apparent conflict.</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91</a:t>
            </a:fld>
            <a:endParaRPr lang="en-US"/>
          </a:p>
        </p:txBody>
      </p:sp>
    </p:spTree>
    <p:extLst>
      <p:ext uri="{BB962C8B-B14F-4D97-AF65-F5344CB8AC3E}">
        <p14:creationId xmlns:p14="http://schemas.microsoft.com/office/powerpoint/2010/main" val="102105632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Scientists who believe</a:t>
            </a:r>
            <a:r>
              <a:rPr lang="en-US" baseline="0" dirty="0" smtClean="0"/>
              <a:t> that the Bible is the inspired word of God and the standard against which all elements of our belief system must be assessed, continue to research and study.  / They can rest assured that—however long it takes—the apparent conflict will eventually be resolved.</a:t>
            </a:r>
            <a:endParaRPr lang="en-US" dirty="0" smtClean="0"/>
          </a:p>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92</a:t>
            </a:fld>
            <a:endParaRPr lang="en-US"/>
          </a:p>
        </p:txBody>
      </p:sp>
    </p:spTree>
    <p:extLst>
      <p:ext uri="{BB962C8B-B14F-4D97-AF65-F5344CB8AC3E}">
        <p14:creationId xmlns:p14="http://schemas.microsoft.com/office/powerpoint/2010/main" val="70433765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Calculation</a:t>
            </a:r>
            <a:r>
              <a:rPr lang="en-US" baseline="0" dirty="0" smtClean="0"/>
              <a:t> of millions of years certainly seems sensible.  Too simplistic to just dismiss it because of outliers that were incorrect.  Good at least for relative dating.</a:t>
            </a:r>
          </a:p>
          <a:p>
            <a:r>
              <a:rPr lang="en-US" baseline="0" dirty="0" smtClean="0"/>
              <a:t>No one interpretation is equivalent with science itself.  No need to throw out either science or our biblical worldview because we don’t understand this yet.</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93</a:t>
            </a:fld>
            <a:endParaRPr lang="en-US"/>
          </a:p>
        </p:txBody>
      </p:sp>
    </p:spTree>
    <p:extLst>
      <p:ext uri="{BB962C8B-B14F-4D97-AF65-F5344CB8AC3E}">
        <p14:creationId xmlns:p14="http://schemas.microsoft.com/office/powerpoint/2010/main" val="410086791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It’s not “science vs. the</a:t>
            </a:r>
            <a:r>
              <a:rPr lang="en-US" baseline="0" dirty="0" smtClean="0"/>
              <a:t> Bible.”  There is scientific evidence of shorter time spans as well.</a:t>
            </a:r>
          </a:p>
          <a:p>
            <a:r>
              <a:rPr lang="en-US" baseline="0" dirty="0" smtClean="0"/>
              <a:t>(GC B11 Evidences &amp; soft tissue in dinosaur bones)</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94</a:t>
            </a:fld>
            <a:endParaRPr lang="en-US"/>
          </a:p>
        </p:txBody>
      </p:sp>
    </p:spTree>
    <p:extLst>
      <p:ext uri="{BB962C8B-B14F-4D97-AF65-F5344CB8AC3E}">
        <p14:creationId xmlns:p14="http://schemas.microsoft.com/office/powerpoint/2010/main" val="121449949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order for</a:t>
            </a:r>
            <a:r>
              <a:rPr lang="en-US" baseline="0" dirty="0" smtClean="0"/>
              <a:t> diversity of life we see today (including humans) to have evolved, 2 things had to happen: abiogenesis and large-scale Darwinian evolution.  Evidence lacking for both of those (see Origins 101-7 and 101-8) but abundant evidence of design (see Origins 101-9 and biology section) exists.  Data sets from the fossil record are more compatible with creation than evolution (GC B8).</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95</a:t>
            </a:fld>
            <a:endParaRPr lang="en-US"/>
          </a:p>
        </p:txBody>
      </p:sp>
    </p:spTree>
    <p:extLst>
      <p:ext uri="{BB962C8B-B14F-4D97-AF65-F5344CB8AC3E}">
        <p14:creationId xmlns:p14="http://schemas.microsoft.com/office/powerpoint/2010/main" val="241653175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We’ve come full circle…back to the</a:t>
            </a:r>
            <a:r>
              <a:rPr lang="en-US" baseline="0" dirty="0" smtClean="0"/>
              <a:t> description of this breakout session.</a:t>
            </a: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Is</a:t>
            </a:r>
            <a:r>
              <a:rPr lang="en-US" baseline="0" dirty="0" smtClean="0"/>
              <a:t> it actually SCIENCE that sometimes challenges our faith? (or a particular interpretation of certain data?  The naturalistic/materialistic worldview more than the scientific process itself…</a:t>
            </a:r>
            <a:endParaRPr lang="en-US"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A94AF9-248B-4FA1-8BFD-CCB296CC0ED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110938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https://www.adventistlearningcommunity.com/faith-reason-earth-history</a:t>
            </a:r>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97</a:t>
            </a:fld>
            <a:endParaRPr lang="en-US"/>
          </a:p>
        </p:txBody>
      </p:sp>
    </p:spTree>
    <p:extLst>
      <p:ext uri="{BB962C8B-B14F-4D97-AF65-F5344CB8AC3E}">
        <p14:creationId xmlns:p14="http://schemas.microsoft.com/office/powerpoint/2010/main" val="304678253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104</a:t>
            </a:fld>
            <a:endParaRPr lang="en-US"/>
          </a:p>
        </p:txBody>
      </p:sp>
    </p:spTree>
    <p:extLst>
      <p:ext uri="{BB962C8B-B14F-4D97-AF65-F5344CB8AC3E}">
        <p14:creationId xmlns:p14="http://schemas.microsoft.com/office/powerpoint/2010/main" val="388758506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105</a:t>
            </a:fld>
            <a:endParaRPr lang="en-US"/>
          </a:p>
        </p:txBody>
      </p:sp>
    </p:spTree>
    <p:extLst>
      <p:ext uri="{BB962C8B-B14F-4D97-AF65-F5344CB8AC3E}">
        <p14:creationId xmlns:p14="http://schemas.microsoft.com/office/powerpoint/2010/main" val="385017677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A089FF-243F-4C6B-A05B-26112D629A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095549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A94AF9-248B-4FA1-8BFD-CCB296CC0ED2}" type="slidenum">
              <a:rPr lang="en-US" smtClean="0"/>
              <a:t>107</a:t>
            </a:fld>
            <a:endParaRPr lang="en-US"/>
          </a:p>
        </p:txBody>
      </p:sp>
    </p:spTree>
    <p:extLst>
      <p:ext uri="{BB962C8B-B14F-4D97-AF65-F5344CB8AC3E}">
        <p14:creationId xmlns:p14="http://schemas.microsoft.com/office/powerpoint/2010/main" val="2838744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9421EDA-BFD6-4482-A2A0-28EA1ADEADB7}" type="datetimeFigureOut">
              <a:rPr lang="en-US" smtClean="0"/>
              <a:t>8/7/2018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9CCA1B1-333C-44B4-B872-469D8D382064}" type="slidenum">
              <a:rPr lang="en-US" smtClean="0"/>
              <a:t>‹#›</a:t>
            </a:fld>
            <a:endParaRPr lang="en-US"/>
          </a:p>
        </p:txBody>
      </p:sp>
    </p:spTree>
    <p:extLst>
      <p:ext uri="{BB962C8B-B14F-4D97-AF65-F5344CB8AC3E}">
        <p14:creationId xmlns:p14="http://schemas.microsoft.com/office/powerpoint/2010/main" val="402533367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421EDA-BFD6-4482-A2A0-28EA1ADEADB7}" type="datetimeFigureOut">
              <a:rPr lang="en-US" smtClean="0"/>
              <a:t>8/7/2018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1177500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9421EDA-BFD6-4482-A2A0-28EA1ADEADB7}" type="datetimeFigureOut">
              <a:rPr lang="en-US" smtClean="0"/>
              <a:t>8/7/2018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277273365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421EDA-BFD6-4482-A2A0-28EA1ADEADB7}" type="datetimeFigureOut">
              <a:rPr lang="en-US" smtClean="0"/>
              <a:t>8/7/2018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1207763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421EDA-BFD6-4482-A2A0-28EA1ADEADB7}" type="datetimeFigureOut">
              <a:rPr lang="en-US" smtClean="0"/>
              <a:t>8/7/2018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67091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9421EDA-BFD6-4482-A2A0-28EA1ADEADB7}" type="datetimeFigureOut">
              <a:rPr lang="en-US" smtClean="0"/>
              <a:t>8/7/2018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1939699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421EDA-BFD6-4482-A2A0-28EA1ADEADB7}" type="datetimeFigureOut">
              <a:rPr lang="en-US" smtClean="0"/>
              <a:t>8/7/2018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174222089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D9421EDA-BFD6-4482-A2A0-28EA1ADEADB7}" type="datetimeFigureOut">
              <a:rPr lang="en-US" smtClean="0"/>
              <a:t>8/7/2018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9CCA1B1-333C-44B4-B872-469D8D382064}"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550959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9421EDA-BFD6-4482-A2A0-28EA1ADEADB7}" type="datetimeFigureOut">
              <a:rPr lang="en-US" smtClean="0"/>
              <a:t>8/7/2018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9CCA1B1-333C-44B4-B872-469D8D382064}"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3345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21EDA-BFD6-4482-A2A0-28EA1ADEADB7}"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2655278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21EDA-BFD6-4482-A2A0-28EA1ADEADB7}"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CCA1B1-333C-44B4-B872-469D8D382064}" type="slidenum">
              <a:rPr lang="en-US" smtClean="0"/>
              <a:t>‹#›</a:t>
            </a:fld>
            <a:endParaRPr lang="en-US"/>
          </a:p>
        </p:txBody>
      </p:sp>
    </p:spTree>
    <p:extLst>
      <p:ext uri="{BB962C8B-B14F-4D97-AF65-F5344CB8AC3E}">
        <p14:creationId xmlns:p14="http://schemas.microsoft.com/office/powerpoint/2010/main" val="1191368624"/>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CA7F23-992B-4949-A6AB-C41ACD105939}"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1814509623"/>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CA7F23-992B-4949-A6AB-C41ACD105939}"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1043522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CA7F23-992B-4949-A6AB-C41ACD105939}"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3014945092"/>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CA7F23-992B-4949-A6AB-C41ACD105939}" type="datetimeFigureOut">
              <a:rPr lang="en-US" smtClean="0"/>
              <a:t>8/7/2018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3549696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CA7F23-992B-4949-A6AB-C41ACD105939}" type="datetimeFigureOut">
              <a:rPr lang="en-US" smtClean="0"/>
              <a:t>8/7/2018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1868001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CA7F23-992B-4949-A6AB-C41ACD105939}" type="datetimeFigureOut">
              <a:rPr lang="en-US" smtClean="0"/>
              <a:t>8/7/2018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39027631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CA7F23-992B-4949-A6AB-C41ACD105939}" type="datetimeFigureOut">
              <a:rPr lang="en-US" smtClean="0"/>
              <a:t>8/7/2018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22545312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CA7F23-992B-4949-A6AB-C41ACD105939}" type="datetimeFigureOut">
              <a:rPr lang="en-US" smtClean="0"/>
              <a:t>8/7/2018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5777056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CA7F23-992B-4949-A6AB-C41ACD105939}" type="datetimeFigureOut">
              <a:rPr lang="en-US" smtClean="0"/>
              <a:t>8/7/2018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3434167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CA7F23-992B-4949-A6AB-C41ACD105939}"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978453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CA7F23-992B-4949-A6AB-C41ACD105939}" type="datetimeFigureOut">
              <a:rPr lang="en-US" smtClean="0"/>
              <a:t>8/7/2018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DBA36-E8A1-4952-B1DE-F23A31C9A5AD}" type="slidenum">
              <a:rPr lang="en-US" smtClean="0"/>
              <a:t>‹#›</a:t>
            </a:fld>
            <a:endParaRPr lang="en-US"/>
          </a:p>
        </p:txBody>
      </p:sp>
    </p:spTree>
    <p:extLst>
      <p:ext uri="{BB962C8B-B14F-4D97-AF65-F5344CB8AC3E}">
        <p14:creationId xmlns:p14="http://schemas.microsoft.com/office/powerpoint/2010/main" val="1260390306"/>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accent5"/>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7688997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9472168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atin typeface="Century Gothic" panose="020B0502020202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latin typeface="Century Gothic" panose="020B0502020202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1477722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Content Placeholder 2"/>
          <p:cNvSpPr>
            <a:spLocks noGrp="1"/>
          </p:cNvSpPr>
          <p:nvPr>
            <p:ph sz="half" idx="1"/>
          </p:nvPr>
        </p:nvSpPr>
        <p:spPr>
          <a:xfrm>
            <a:off x="609600" y="1600201"/>
            <a:ext cx="5384800" cy="4525963"/>
          </a:xfrm>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6197600" y="1600201"/>
            <a:ext cx="5384800" cy="4525963"/>
          </a:xfrm>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9800457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9584798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Date Placeholder 2"/>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5453191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4537368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atin typeface="Century Gothic" panose="020B0502020202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a:xfrm>
            <a:off x="4766733" y="273051"/>
            <a:ext cx="6815667" cy="5853113"/>
          </a:xfrm>
        </p:spPr>
        <p:txBody>
          <a:bodyPr/>
          <a:lstStyle>
            <a:lvl1pPr>
              <a:defRPr sz="3200">
                <a:latin typeface="Century Gothic" panose="020B0502020202020204" pitchFamily="34" charset="0"/>
              </a:defRPr>
            </a:lvl1pPr>
            <a:lvl2pPr>
              <a:defRPr sz="2800">
                <a:latin typeface="Century Gothic" panose="020B0502020202020204" pitchFamily="34" charset="0"/>
              </a:defRPr>
            </a:lvl2pPr>
            <a:lvl3pPr>
              <a:defRPr sz="2400">
                <a:latin typeface="Century Gothic" panose="020B0502020202020204" pitchFamily="34" charset="0"/>
              </a:defRPr>
            </a:lvl3pPr>
            <a:lvl4pPr>
              <a:defRPr sz="2000">
                <a:latin typeface="Century Gothic" panose="020B0502020202020204" pitchFamily="34" charset="0"/>
              </a:defRPr>
            </a:lvl4pPr>
            <a:lvl5pPr>
              <a:defRPr sz="2000">
                <a:latin typeface="Century Gothic" panose="020B0502020202020204" pitchFamily="34" charset="0"/>
              </a:defRPr>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atin typeface="Century Gothic" panose="020B0502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4382668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atin typeface="Century Gothic" panose="020B0502020202020204" pitchFamily="34" charset="0"/>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atin typeface="Century Gothic" panose="020B0502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atin typeface="Century Gothic" panose="020B0502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6557788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1515289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defRPr>
                <a:latin typeface="Century Gothic" panose="020B0502020202020204" pitchFamily="34" charset="0"/>
              </a:defRPr>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9245413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2" y="3308581"/>
            <a:ext cx="10131425" cy="1468800"/>
          </a:xfrm>
        </p:spPr>
        <p:txBody>
          <a:bodyPr anchor="b">
            <a:normAutofit/>
          </a:bodyPr>
          <a:lstStyle>
            <a:lvl1pPr algn="l">
              <a:defRPr sz="3200" b="0" cap="none">
                <a:latin typeface="Century Gothic" panose="020B0502020202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latin typeface="Century Gothic" panose="020B0502020202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latin typeface="Century Gothic" panose="020B0502020202020204" pitchFamily="34" charset="0"/>
              </a:defRPr>
            </a:lvl1pPr>
          </a:lstStyle>
          <a:p>
            <a:fld id="{5442BAB0-2FC1-475D-A323-9FB593C2CF1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atin typeface="Century Gothic" panose="020B0502020202020204" pitchFamily="34" charset="0"/>
              </a:defRPr>
            </a:lvl1pPr>
          </a:lstStyle>
          <a:p>
            <a:fld id="{61470B1E-A3AA-46E4-9871-06CF6D334BAD}"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3097142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9421EDA-BFD6-4482-A2A0-28EA1ADEADB7}" type="datetimeFigureOut">
              <a:rPr lang="en-US" smtClean="0">
                <a:solidFill>
                  <a:prstClr val="black"/>
                </a:solidFill>
              </a:rPr>
              <a:pPr/>
              <a:t>8/7/2018</a:t>
            </a:fld>
            <a:endParaRPr lang="en-US">
              <a:solidFill>
                <a:prstClr val="black"/>
              </a:solidFill>
            </a:endParaRPr>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solidFill>
                <a:prstClr val="black">
                  <a:lumMod val="75000"/>
                  <a:lumOff val="25000"/>
                </a:prstClr>
              </a:solidFill>
            </a:endParaRPr>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384604604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8" name="Footer Placeholder 7"/>
          <p:cNvSpPr>
            <a:spLocks noGrp="1"/>
          </p:cNvSpPr>
          <p:nvPr>
            <p:ph type="ftr" sz="quarter" idx="11"/>
          </p:nvPr>
        </p:nvSpPr>
        <p:spPr/>
        <p:txBody>
          <a:bodyPr/>
          <a:lstStyle/>
          <a:p>
            <a:endParaRPr lang="en-US">
              <a:solidFill>
                <a:prstClr val="black">
                  <a:lumMod val="75000"/>
                  <a:lumOff val="25000"/>
                </a:prstClr>
              </a:solidFill>
            </a:endParaRPr>
          </a:p>
        </p:txBody>
      </p:sp>
      <p:sp>
        <p:nvSpPr>
          <p:cNvPr id="9" name="Slide Number Placeholder 8"/>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40435719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9421EDA-BFD6-4482-A2A0-28EA1ADEADB7}" type="datetimeFigureOut">
              <a:rPr lang="en-US" smtClean="0">
                <a:solidFill>
                  <a:prstClr val="black"/>
                </a:solidFill>
              </a:rPr>
              <a:pPr/>
              <a:t>8/7/2018</a:t>
            </a:fld>
            <a:endParaRPr>
              <a:solidFill>
                <a:prstClr val="black"/>
              </a:solidFill>
            </a:endParaRPr>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solidFill>
                <a:prstClr val="black">
                  <a:lumMod val="75000"/>
                  <a:lumOff val="25000"/>
                </a:prstClr>
              </a:solidFill>
            </a:endParaRPr>
          </a:p>
        </p:txBody>
      </p:sp>
      <p:sp>
        <p:nvSpPr>
          <p:cNvPr id="6" name="Slide Number Placeholder 5"/>
          <p:cNvSpPr>
            <a:spLocks noGrp="1"/>
          </p:cNvSpPr>
          <p:nvPr>
            <p:ph type="sldNum" sz="quarter" idx="12"/>
          </p:nvPr>
        </p:nvSpPr>
        <p:spPr>
          <a:xfrm>
            <a:off x="8604504" y="5211060"/>
            <a:ext cx="2112264" cy="228600"/>
          </a:xfrm>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119277311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6" name="Footer Placeholder 5"/>
          <p:cNvSpPr>
            <a:spLocks noGrp="1"/>
          </p:cNvSpPr>
          <p:nvPr>
            <p:ph type="ftr" sz="quarter" idx="11"/>
          </p:nvPr>
        </p:nvSpPr>
        <p:spPr/>
        <p:txBody>
          <a:bodyPr/>
          <a:lstStyle/>
          <a:p>
            <a:endParaRPr lang="en-US">
              <a:solidFill>
                <a:prstClr val="black">
                  <a:lumMod val="75000"/>
                  <a:lumOff val="25000"/>
                </a:prstClr>
              </a:solidFill>
            </a:endParaRPr>
          </a:p>
        </p:txBody>
      </p:sp>
      <p:sp>
        <p:nvSpPr>
          <p:cNvPr id="7" name="Slide Number Placeholder 6"/>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3566666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8" name="Footer Placeholder 7"/>
          <p:cNvSpPr>
            <a:spLocks noGrp="1"/>
          </p:cNvSpPr>
          <p:nvPr>
            <p:ph type="ftr" sz="quarter" idx="11"/>
          </p:nvPr>
        </p:nvSpPr>
        <p:spPr/>
        <p:txBody>
          <a:bodyPr/>
          <a:lstStyle/>
          <a:p>
            <a:endParaRPr lang="en-US">
              <a:solidFill>
                <a:prstClr val="black">
                  <a:lumMod val="75000"/>
                  <a:lumOff val="25000"/>
                </a:prstClr>
              </a:solidFill>
            </a:endParaRPr>
          </a:p>
        </p:txBody>
      </p:sp>
      <p:sp>
        <p:nvSpPr>
          <p:cNvPr id="9" name="Slide Number Placeholder 8"/>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18187525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4" name="Footer Placeholder 3"/>
          <p:cNvSpPr>
            <a:spLocks noGrp="1"/>
          </p:cNvSpPr>
          <p:nvPr>
            <p:ph type="ftr" sz="quarter" idx="11"/>
          </p:nvPr>
        </p:nvSpPr>
        <p:spPr/>
        <p:txBody>
          <a:bodyPr/>
          <a:lstStyle/>
          <a:p>
            <a:endParaRPr lang="en-US">
              <a:solidFill>
                <a:prstClr val="black">
                  <a:lumMod val="75000"/>
                  <a:lumOff val="25000"/>
                </a:prstClr>
              </a:solidFill>
            </a:endParaRPr>
          </a:p>
        </p:txBody>
      </p:sp>
      <p:sp>
        <p:nvSpPr>
          <p:cNvPr id="5" name="Slide Number Placeholder 4"/>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3079766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3" name="Footer Placeholder 2"/>
          <p:cNvSpPr>
            <a:spLocks noGrp="1"/>
          </p:cNvSpPr>
          <p:nvPr>
            <p:ph type="ftr" sz="quarter" idx="11"/>
          </p:nvPr>
        </p:nvSpPr>
        <p:spPr/>
        <p:txBody>
          <a:bodyPr/>
          <a:lstStyle/>
          <a:p>
            <a:endParaRPr lang="en-US">
              <a:solidFill>
                <a:prstClr val="black">
                  <a:lumMod val="75000"/>
                  <a:lumOff val="25000"/>
                </a:prstClr>
              </a:solidFill>
            </a:endParaRPr>
          </a:p>
        </p:txBody>
      </p:sp>
      <p:sp>
        <p:nvSpPr>
          <p:cNvPr id="4" name="Slide Number Placeholder 3"/>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2126149538"/>
      </p:ext>
    </p:extLst>
  </p:cSld>
  <p:clrMapOvr>
    <a:masterClrMapping/>
  </p:clrMapOvr>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9" name="Footer Placeholder 8"/>
          <p:cNvSpPr>
            <a:spLocks noGrp="1"/>
          </p:cNvSpPr>
          <p:nvPr>
            <p:ph type="ftr" sz="quarter" idx="11"/>
          </p:nvPr>
        </p:nvSpPr>
        <p:spPr/>
        <p:txBody>
          <a:bodyPr/>
          <a:lstStyle>
            <a:lvl1pPr algn="r">
              <a:defRPr/>
            </a:lvl1pPr>
          </a:lstStyle>
          <a:p>
            <a:endParaRPr lang="en-US">
              <a:solidFill>
                <a:prstClr val="black">
                  <a:lumMod val="75000"/>
                  <a:lumOff val="25000"/>
                </a:prstClr>
              </a:solidFill>
            </a:endParaRPr>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9CCA1B1-333C-44B4-B872-469D8D382064}" type="slidenum">
              <a:rPr lang="en-US" smtClean="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3593652"/>
      </p:ext>
    </p:extLst>
  </p:cSld>
  <p:clrMapOvr>
    <a:masterClrMapping/>
  </p:clrMapOvr>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9421EDA-BFD6-4482-A2A0-28EA1ADEADB7}" type="datetimeFigureOut">
              <a:rPr lang="en-US" smtClean="0"/>
              <a:pPr/>
              <a:t>8/7/2018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9CCA1B1-333C-44B4-B872-469D8D382064}" type="slidenum">
              <a:rPr lang="en-US" smtClean="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60273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5" name="Footer Placeholder 4"/>
          <p:cNvSpPr>
            <a:spLocks noGrp="1"/>
          </p:cNvSpPr>
          <p:nvPr>
            <p:ph type="ftr" sz="quarter" idx="11"/>
          </p:nvPr>
        </p:nvSpPr>
        <p:spPr/>
        <p:txBody>
          <a:bodyPr/>
          <a:lstStyle/>
          <a:p>
            <a:endParaRPr lang="en-US">
              <a:solidFill>
                <a:prstClr val="black">
                  <a:lumMod val="75000"/>
                  <a:lumOff val="25000"/>
                </a:prstClr>
              </a:solidFill>
            </a:endParaRPr>
          </a:p>
        </p:txBody>
      </p:sp>
      <p:sp>
        <p:nvSpPr>
          <p:cNvPr id="6" name="Slide Number Placeholder 5"/>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12449982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5" name="Footer Placeholder 4"/>
          <p:cNvSpPr>
            <a:spLocks noGrp="1"/>
          </p:cNvSpPr>
          <p:nvPr>
            <p:ph type="ftr" sz="quarter" idx="11"/>
          </p:nvPr>
        </p:nvSpPr>
        <p:spPr/>
        <p:txBody>
          <a:bodyPr/>
          <a:lstStyle/>
          <a:p>
            <a:endParaRPr lang="en-US">
              <a:solidFill>
                <a:prstClr val="black">
                  <a:lumMod val="75000"/>
                  <a:lumOff val="25000"/>
                </a:prstClr>
              </a:solidFill>
            </a:endParaRPr>
          </a:p>
        </p:txBody>
      </p:sp>
      <p:sp>
        <p:nvSpPr>
          <p:cNvPr id="6" name="Slide Number Placeholder 5"/>
          <p:cNvSpPr>
            <a:spLocks noGrp="1"/>
          </p:cNvSpPr>
          <p:nvPr>
            <p:ph type="sldNum" sz="quarter" idx="12"/>
          </p:nvPr>
        </p:nvSpPr>
        <p:spPr/>
        <p:txBody>
          <a:body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135845930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3.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6C75194-85BC-43BB-AFE2-8EE8A1A971B1}" type="datetimeFigureOut">
              <a:rPr lang="en-US" smtClean="0"/>
              <a:t>8/7/2018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E27E7CC0-301C-4423-AC44-484D6BE487BC}" type="slidenum">
              <a:rPr lang="en-US" smtClean="0"/>
              <a:t>‹#›</a:t>
            </a:fld>
            <a:endParaRPr lang="en-US"/>
          </a:p>
        </p:txBody>
      </p:sp>
    </p:spTree>
    <p:extLst>
      <p:ext uri="{BB962C8B-B14F-4D97-AF65-F5344CB8AC3E}">
        <p14:creationId xmlns:p14="http://schemas.microsoft.com/office/powerpoint/2010/main" val="423491064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CA7F23-992B-4949-A6AB-C41ACD105939}" type="datetimeFigureOut">
              <a:rPr lang="en-US" smtClean="0"/>
              <a:t>8/7/2018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2DBA36-E8A1-4952-B1DE-F23A31C9A5AD}" type="slidenum">
              <a:rPr lang="en-US" smtClean="0"/>
              <a:t>‹#›</a:t>
            </a:fld>
            <a:endParaRPr lang="en-US"/>
          </a:p>
        </p:txBody>
      </p:sp>
    </p:spTree>
    <p:extLst>
      <p:ext uri="{BB962C8B-B14F-4D97-AF65-F5344CB8AC3E}">
        <p14:creationId xmlns:p14="http://schemas.microsoft.com/office/powerpoint/2010/main" val="280450896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latin typeface="Century Gothic" panose="020B0502020202020204" pitchFamily="34" charset="0"/>
              </a:defRPr>
            </a:lvl1pPr>
          </a:lstStyle>
          <a:p>
            <a:fld id="{DB80DD9D-2887-4CBD-8FDB-5717333ADD95}" type="datetimeFigureOut">
              <a:rPr lang="en-US" smtClean="0">
                <a:solidFill>
                  <a:prstClr val="black">
                    <a:tint val="75000"/>
                  </a:prstClr>
                </a:solidFill>
              </a:rPr>
              <a:pPr/>
              <a:t>8/7/2018</a:t>
            </a:fld>
            <a:endParaRPr lang="en-US" dirty="0">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latin typeface="Century Gothic" panose="020B0502020202020204" pitchFamily="34" charset="0"/>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latin typeface="Century Gothic" panose="020B0502020202020204" pitchFamily="34" charset="0"/>
              </a:defRPr>
            </a:lvl1pPr>
          </a:lstStyle>
          <a:p>
            <a:fld id="{127D091D-7281-44B6-8FB8-DC8F054F3022}"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71676290"/>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ctr" defTabSz="914400" rtl="0" eaLnBrk="1" latinLnBrk="0" hangingPunct="1">
        <a:spcBef>
          <a:spcPct val="0"/>
        </a:spcBef>
        <a:buNone/>
        <a:defRPr sz="4400" kern="1200">
          <a:solidFill>
            <a:schemeClr val="accent4">
              <a:lumMod val="60000"/>
              <a:lumOff val="40000"/>
            </a:schemeClr>
          </a:solidFill>
          <a:latin typeface="Century Gothic" panose="020B0502020202020204" pitchFamily="34" charset="0"/>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9421EDA-BFD6-4482-A2A0-28EA1ADEADB7}" type="datetimeFigureOut">
              <a:rPr lang="en-US" smtClean="0">
                <a:solidFill>
                  <a:prstClr val="black">
                    <a:lumMod val="75000"/>
                    <a:lumOff val="25000"/>
                  </a:prstClr>
                </a:solidFill>
              </a:rPr>
              <a:pPr/>
              <a:t>8/7/2018</a:t>
            </a:fld>
            <a:endParaRPr lang="en-US">
              <a:solidFill>
                <a:prstClr val="black">
                  <a:lumMod val="75000"/>
                  <a:lumOff val="25000"/>
                </a:prstClr>
              </a:solidFill>
            </a:endParaRPr>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solidFill>
                <a:prstClr val="black">
                  <a:lumMod val="75000"/>
                  <a:lumOff val="25000"/>
                </a:prstClr>
              </a:solidFill>
            </a:endParaRPr>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9CCA1B1-333C-44B4-B872-469D8D382064}" type="slidenum">
              <a:rPr lang="en-US" smtClean="0">
                <a:solidFill>
                  <a:prstClr val="black">
                    <a:lumMod val="75000"/>
                    <a:lumOff val="25000"/>
                  </a:prstClr>
                </a:solidFill>
              </a:rPr>
              <a:pPr/>
              <a:t>‹#›</a:t>
            </a:fld>
            <a:endParaRPr lang="en-US">
              <a:solidFill>
                <a:prstClr val="black">
                  <a:lumMod val="75000"/>
                  <a:lumOff val="25000"/>
                </a:prstClr>
              </a:solidFill>
            </a:endParaRPr>
          </a:p>
        </p:txBody>
      </p:sp>
    </p:spTree>
    <p:extLst>
      <p:ext uri="{BB962C8B-B14F-4D97-AF65-F5344CB8AC3E}">
        <p14:creationId xmlns:p14="http://schemas.microsoft.com/office/powerpoint/2010/main" val="277781831"/>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8.emf"/><Relationship Id="rId5" Type="http://schemas.openxmlformats.org/officeDocument/2006/relationships/oleObject" Target="../embeddings/oleObject1.bin"/><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7.xml"/><Relationship Id="rId1" Type="http://schemas.openxmlformats.org/officeDocument/2006/relationships/tags" Target="../tags/tag1.xml"/><Relationship Id="rId4" Type="http://schemas.openxmlformats.org/officeDocument/2006/relationships/hyperlink" Target="http://www.southern.edu/academics/academic-sites/faithandscience/Origins-Curriculum-Resources/i-2-The-Big-Bang-and-the-Origin-of-the-Universe.html"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7.xml"/><Relationship Id="rId1" Type="http://schemas.openxmlformats.org/officeDocument/2006/relationships/tags" Target="../tags/tag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7.xml"/><Relationship Id="rId1" Type="http://schemas.openxmlformats.org/officeDocument/2006/relationships/tags" Target="../tags/tag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www.southern.edu/academics/academic-sites/faithandscience/Origins-Curriculum-Resources/i-s-3-Video-1--Data-Interpretation-and-the-Scientific-Process.html"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28.png"/><Relationship Id="rId2" Type="http://schemas.openxmlformats.org/officeDocument/2006/relationships/slideLayout" Target="../slideLayouts/slideLayout6.xml"/><Relationship Id="rId1" Type="http://schemas.openxmlformats.org/officeDocument/2006/relationships/tags" Target="../tags/tag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jpeg"/><Relationship Id="rId7"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png"/><Relationship Id="rId9"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39.png"/><Relationship Id="rId2" Type="http://schemas.openxmlformats.org/officeDocument/2006/relationships/slideLayout" Target="../slideLayouts/slideLayout24.xml"/><Relationship Id="rId1" Type="http://schemas.openxmlformats.org/officeDocument/2006/relationships/tags" Target="../tags/tag5.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4.xml"/><Relationship Id="rId1" Type="http://schemas.openxmlformats.org/officeDocument/2006/relationships/tags" Target="../tags/tag6.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8.xml"/><Relationship Id="rId1" Type="http://schemas.openxmlformats.org/officeDocument/2006/relationships/tags" Target="../tags/tag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6.xml"/><Relationship Id="rId1" Type="http://schemas.openxmlformats.org/officeDocument/2006/relationships/tags" Target="../tags/tag8.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6.xml"/><Relationship Id="rId5" Type="http://schemas.openxmlformats.org/officeDocument/2006/relationships/image" Target="../media/image44.png"/><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47.png"/><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hyperlink" Target="http://www.southern.edu/academics/academic-sites/faithandscience/Origins-Curriculum-Resources/i-s-3-Video-2--Science-Not-as-Simple-as-You-Might-Think.html" TargetMode="Externa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1.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2.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8.xml"/><Relationship Id="rId1" Type="http://schemas.openxmlformats.org/officeDocument/2006/relationships/slideLayout" Target="../slideLayouts/slideLayout6.xml"/><Relationship Id="rId5" Type="http://schemas.openxmlformats.org/officeDocument/2006/relationships/image" Target="../media/image44.png"/><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0.xml"/><Relationship Id="rId1" Type="http://schemas.openxmlformats.org/officeDocument/2006/relationships/slideLayout" Target="../slideLayouts/slideLayout6.xml"/><Relationship Id="rId5" Type="http://schemas.openxmlformats.org/officeDocument/2006/relationships/image" Target="../media/image44.png"/><Relationship Id="rId4" Type="http://schemas.openxmlformats.org/officeDocument/2006/relationships/image" Target="../media/image54.png"/></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hyperlink" Target="http://www.southern.edu/academics/academic-sites/faithandscience/Origins-Curriculum-Resources/i-bb-3-1-Our-Exploration-of-the-Universe--A-Story.html" TargetMode="External"/><Relationship Id="rId4" Type="http://schemas.openxmlformats.org/officeDocument/2006/relationships/image" Target="../media/image57.png"/></Relationships>
</file>

<file path=ppt/slides/_rels/slide4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www.southern.edu/academics/academic-sites/faithandscience/Origins-Curriculum-Resources/i-s-3-Video-3--Worldview-and-Science-What-You-Believe-Makes-a-Difference.html" TargetMode="External"/><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9.png"/><Relationship Id="rId4" Type="http://schemas.openxmlformats.org/officeDocument/2006/relationships/notesSlide" Target="../notesSlides/notesSlide45.xml"/></Relationships>
</file>

<file path=ppt/slides/_rels/slide4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6.xml"/><Relationship Id="rId1" Type="http://schemas.openxmlformats.org/officeDocument/2006/relationships/slideLayout" Target="../slideLayouts/slideLayout41.xml"/><Relationship Id="rId4" Type="http://schemas.openxmlformats.org/officeDocument/2006/relationships/image" Target="../media/image61.png"/></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7.xml"/><Relationship Id="rId1" Type="http://schemas.openxmlformats.org/officeDocument/2006/relationships/slideLayout" Target="../slideLayouts/slideLayout41.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8.xml"/><Relationship Id="rId1" Type="http://schemas.openxmlformats.org/officeDocument/2006/relationships/slideLayout" Target="../slideLayouts/slideLayout4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64.png"/><Relationship Id="rId4" Type="http://schemas.openxmlformats.org/officeDocument/2006/relationships/notesSlide" Target="../notesSlides/notesSlide49.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65.png"/><Relationship Id="rId4" Type="http://schemas.openxmlformats.org/officeDocument/2006/relationships/notesSlide" Target="../notesSlides/notesSlide50.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66.png"/><Relationship Id="rId4" Type="http://schemas.openxmlformats.org/officeDocument/2006/relationships/notesSlide" Target="../notesSlides/notesSlide5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6.xml"/></Relationships>
</file>

<file path=ppt/slides/_rels/slide5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3.xml"/><Relationship Id="rId1" Type="http://schemas.openxmlformats.org/officeDocument/2006/relationships/slideLayout" Target="../slideLayouts/slideLayout41.xml"/><Relationship Id="rId4" Type="http://schemas.openxmlformats.org/officeDocument/2006/relationships/hyperlink" Target="http://www.southern.edu/academics/academic-sites/faithandscience/Origins-Curriculum-Resources/i-s-3-Men-of-Science-Men-of-God.html"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4.xml"/><Relationship Id="rId1" Type="http://schemas.openxmlformats.org/officeDocument/2006/relationships/slideLayout" Target="../slideLayouts/slideLayout41.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9.xml"/><Relationship Id="rId1" Type="http://schemas.openxmlformats.org/officeDocument/2006/relationships/tags" Target="../tags/tag9.xml"/><Relationship Id="rId4" Type="http://schemas.openxmlformats.org/officeDocument/2006/relationships/image" Target="../media/image69.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57.xml"/><Relationship Id="rId7" Type="http://schemas.openxmlformats.org/officeDocument/2006/relationships/hyperlink" Target="http://www.southern.edu/academics/academic-sites/faithandscience/Origins-Curriculum-Resources/i-o-3-12-Data-Interpretation-and-Evaluating-Scientific-Claims.html" TargetMode="External"/><Relationship Id="rId2" Type="http://schemas.openxmlformats.org/officeDocument/2006/relationships/slideLayout" Target="../slideLayouts/slideLayout24.xml"/><Relationship Id="rId1" Type="http://schemas.openxmlformats.org/officeDocument/2006/relationships/tags" Target="../tags/tag10.xml"/><Relationship Id="rId6" Type="http://schemas.openxmlformats.org/officeDocument/2006/relationships/image" Target="../media/image71.png"/><Relationship Id="rId5" Type="http://schemas.microsoft.com/office/2007/relationships/hdphoto" Target="../media/hdphoto1.wdp"/><Relationship Id="rId4" Type="http://schemas.openxmlformats.org/officeDocument/2006/relationships/image" Target="../media/image70.png"/></Relationships>
</file>

<file path=ppt/slides/_rels/slide6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8.xml"/><Relationship Id="rId1" Type="http://schemas.openxmlformats.org/officeDocument/2006/relationships/slideLayout" Target="../slideLayouts/slideLayout24.xml"/><Relationship Id="rId5" Type="http://schemas.microsoft.com/office/2007/relationships/hdphoto" Target="../media/hdphoto2.wdp"/><Relationship Id="rId4" Type="http://schemas.openxmlformats.org/officeDocument/2006/relationships/image" Target="../media/image72.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4.xml"/><Relationship Id="rId1" Type="http://schemas.openxmlformats.org/officeDocument/2006/relationships/tags" Target="../tags/tag11.xml"/><Relationship Id="rId6" Type="http://schemas.microsoft.com/office/2007/relationships/hdphoto" Target="../media/hdphoto2.wdp"/><Relationship Id="rId5" Type="http://schemas.openxmlformats.org/officeDocument/2006/relationships/image" Target="../media/image72.png"/><Relationship Id="rId4" Type="http://schemas.openxmlformats.org/officeDocument/2006/relationships/image" Target="../media/image70.png"/></Relationships>
</file>

<file path=ppt/slides/_rels/slide6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0.xml"/><Relationship Id="rId1" Type="http://schemas.openxmlformats.org/officeDocument/2006/relationships/slideLayout" Target="../slideLayouts/slideLayout24.xml"/><Relationship Id="rId5" Type="http://schemas.microsoft.com/office/2007/relationships/hdphoto" Target="../media/hdphoto2.wdp"/><Relationship Id="rId4" Type="http://schemas.openxmlformats.org/officeDocument/2006/relationships/image" Target="../media/image72.png"/></Relationships>
</file>

<file path=ppt/slides/_rels/slide6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1.xml"/><Relationship Id="rId1" Type="http://schemas.openxmlformats.org/officeDocument/2006/relationships/slideLayout" Target="../slideLayouts/slideLayout24.xml"/><Relationship Id="rId5" Type="http://schemas.microsoft.com/office/2007/relationships/hdphoto" Target="../media/hdphoto3.wdp"/><Relationship Id="rId4" Type="http://schemas.openxmlformats.org/officeDocument/2006/relationships/image" Target="../media/image73.png"/></Relationships>
</file>

<file path=ppt/slides/_rels/slide6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5.xml"/><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6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6.xml"/><Relationship Id="rId1" Type="http://schemas.openxmlformats.org/officeDocument/2006/relationships/slideLayout" Target="../slideLayouts/slideLayout41.xml"/><Relationship Id="rId4" Type="http://schemas.openxmlformats.org/officeDocument/2006/relationships/hyperlink" Target="http://www.southern.edu/academics/academic-sites/faithandscience/Origins-Curriculum-Resources/i-s-3-Men-of-Science-Men-of-God.html"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78.png"/><Relationship Id="rId7" Type="http://schemas.microsoft.com/office/2007/relationships/hdphoto" Target="../media/hdphoto4.wdp"/><Relationship Id="rId2" Type="http://schemas.openxmlformats.org/officeDocument/2006/relationships/notesSlide" Target="../notesSlides/notesSlide67.xml"/><Relationship Id="rId1" Type="http://schemas.openxmlformats.org/officeDocument/2006/relationships/slideLayout" Target="../slideLayouts/slideLayout6.xml"/><Relationship Id="rId6" Type="http://schemas.openxmlformats.org/officeDocument/2006/relationships/image" Target="../media/image79.png"/><Relationship Id="rId5" Type="http://schemas.microsoft.com/office/2007/relationships/hdphoto" Target="../media/hdphoto2.wdp"/><Relationship Id="rId4" Type="http://schemas.openxmlformats.org/officeDocument/2006/relationships/image" Target="../media/image72.png"/></Relationships>
</file>

<file path=ppt/slides/_rels/slide7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8.xml"/><Relationship Id="rId1" Type="http://schemas.openxmlformats.org/officeDocument/2006/relationships/slideLayout" Target="../slideLayouts/slideLayout6.xml"/><Relationship Id="rId4" Type="http://schemas.openxmlformats.org/officeDocument/2006/relationships/image" Target="../media/image81.png"/></Relationships>
</file>

<file path=ppt/slides/_rels/slide7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69.xml"/><Relationship Id="rId1" Type="http://schemas.openxmlformats.org/officeDocument/2006/relationships/slideLayout" Target="../slideLayouts/slideLayout6.xml"/><Relationship Id="rId4" Type="http://schemas.openxmlformats.org/officeDocument/2006/relationships/image" Target="../media/image60.png"/></Relationships>
</file>

<file path=ppt/slides/_rels/slide7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83.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44.png"/><Relationship Id="rId4" Type="http://schemas.openxmlformats.org/officeDocument/2006/relationships/image" Target="../media/image85.pn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8" Type="http://schemas.openxmlformats.org/officeDocument/2006/relationships/image" Target="../media/image92.png"/><Relationship Id="rId13" Type="http://schemas.openxmlformats.org/officeDocument/2006/relationships/hyperlink" Target="http://www.southern.edu/academics/academic-sites/faithandscience/Origins-Curriculum-Resources/i-3-GC-B11-Evidences.html" TargetMode="External"/><Relationship Id="rId3" Type="http://schemas.openxmlformats.org/officeDocument/2006/relationships/image" Target="../media/image87.png"/><Relationship Id="rId7" Type="http://schemas.openxmlformats.org/officeDocument/2006/relationships/image" Target="../media/image91.png"/><Relationship Id="rId12" Type="http://schemas.openxmlformats.org/officeDocument/2006/relationships/hyperlink" Target="http://www.southern.edu/academics/academic-sites/faithandscience/Origins-Curriculum-Resources/i-o-3-9-Origin-of-Information-in-the-Cell.html" TargetMode="External"/><Relationship Id="rId2" Type="http://schemas.openxmlformats.org/officeDocument/2006/relationships/notesSlide" Target="../notesSlides/notesSlide75.xml"/><Relationship Id="rId1" Type="http://schemas.openxmlformats.org/officeDocument/2006/relationships/slideLayout" Target="../slideLayouts/slideLayout6.xml"/><Relationship Id="rId6" Type="http://schemas.openxmlformats.org/officeDocument/2006/relationships/image" Target="../media/image90.png"/><Relationship Id="rId11" Type="http://schemas.openxmlformats.org/officeDocument/2006/relationships/hyperlink" Target="http://www.southern.edu/academics/academic-sites/faithandscience/Origins-Curriculum-Resources/i-3-GC-B8-Does-the-Geologic-Column-Show-Evolution.html" TargetMode="External"/><Relationship Id="rId5" Type="http://schemas.openxmlformats.org/officeDocument/2006/relationships/image" Target="../media/image89.png"/><Relationship Id="rId15" Type="http://schemas.openxmlformats.org/officeDocument/2006/relationships/hyperlink" Target="http://www.southern.edu/academics/academic-sites/faithandscience/Origins-Curriculum-Resources/i-o-3-11-Design.html" TargetMode="External"/><Relationship Id="rId10" Type="http://schemas.openxmlformats.org/officeDocument/2006/relationships/image" Target="../media/image94.jpeg"/><Relationship Id="rId4" Type="http://schemas.openxmlformats.org/officeDocument/2006/relationships/image" Target="../media/image88.png"/><Relationship Id="rId9" Type="http://schemas.openxmlformats.org/officeDocument/2006/relationships/image" Target="../media/image93.png"/><Relationship Id="rId14" Type="http://schemas.openxmlformats.org/officeDocument/2006/relationships/hyperlink" Target="http://www.southern.edu/academics/academic-sites/faithandscience/Origins-Curriculum-Resources/i-b-2-Biology.html" TargetMode="External"/></Relationships>
</file>

<file path=ppt/slides/_rels/slide8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77.xml"/><Relationship Id="rId1" Type="http://schemas.openxmlformats.org/officeDocument/2006/relationships/slideLayout" Target="../slideLayouts/slideLayout6.xml"/><Relationship Id="rId4" Type="http://schemas.openxmlformats.org/officeDocument/2006/relationships/image" Target="../media/image96.png"/></Relationships>
</file>

<file path=ppt/slides/_rels/slide8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8.xml"/><Relationship Id="rId1" Type="http://schemas.openxmlformats.org/officeDocument/2006/relationships/slideLayout" Target="../slideLayouts/slideLayout6.xml"/><Relationship Id="rId4" Type="http://schemas.openxmlformats.org/officeDocument/2006/relationships/image" Target="../media/image98.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hyperlink" Target="http://www.southern.edu/academics/academic-sites/faithandscience/Origins-Curriculum-Resources/i-o-3-12-Data-Interpretation-and-Evaluating-Scientific-Claims.html" TargetMode="Externa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81.xml"/><Relationship Id="rId1" Type="http://schemas.openxmlformats.org/officeDocument/2006/relationships/slideLayout" Target="../slideLayouts/slideLayout6.xml"/><Relationship Id="rId5" Type="http://schemas.openxmlformats.org/officeDocument/2006/relationships/hyperlink" Target="http://www.southern.edu/academics/academic-sites/faithandscience/Origins-Curriculum-Resources/i-s-3-Three-Step-Conflict-Resolution--How-to-Resolve-Apparent-Conflicts-Between-Science-and-Religion.html" TargetMode="External"/><Relationship Id="rId4" Type="http://schemas.openxmlformats.org/officeDocument/2006/relationships/image" Target="../media/image101.png"/></Relationships>
</file>

<file path=ppt/slides/_rels/slide9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hyperlink" Target="http://www.southern.edu/academics/academic-sites/faithandscience/Origins-Curriculum-Resources/i-3-The-Meaning-of-the-Chronogenealogies-of-Genesis-5-and-11.html" TargetMode="External"/><Relationship Id="rId5" Type="http://schemas.openxmlformats.org/officeDocument/2006/relationships/image" Target="../media/image104.png"/><Relationship Id="rId4" Type="http://schemas.openxmlformats.org/officeDocument/2006/relationships/image" Target="../media/image103.png"/></Relationships>
</file>

<file path=ppt/slides/_rels/slide9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83.xml"/><Relationship Id="rId1" Type="http://schemas.openxmlformats.org/officeDocument/2006/relationships/slideLayout" Target="../slideLayouts/slideLayout7.xml"/><Relationship Id="rId4" Type="http://schemas.openxmlformats.org/officeDocument/2006/relationships/image" Target="../media/image106.png"/></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85.xml"/><Relationship Id="rId1" Type="http://schemas.openxmlformats.org/officeDocument/2006/relationships/slideLayout" Target="../slideLayouts/slideLayout7.xml"/><Relationship Id="rId5" Type="http://schemas.openxmlformats.org/officeDocument/2006/relationships/hyperlink" Target="http://www.southern.edu/academics/academic-sites/faithandscience/Origins-Curriculum-Resources/i-3-GC-B11-Evidences.html" TargetMode="External"/><Relationship Id="rId4" Type="http://schemas.openxmlformats.org/officeDocument/2006/relationships/image" Target="../media/image108.pn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88.xml"/><Relationship Id="rId1" Type="http://schemas.openxmlformats.org/officeDocument/2006/relationships/slideLayout" Target="../slideLayouts/slideLayout2.xml"/><Relationship Id="rId5" Type="http://schemas.openxmlformats.org/officeDocument/2006/relationships/image" Target="../media/image110.png"/><Relationship Id="rId4" Type="http://schemas.openxmlformats.org/officeDocument/2006/relationships/hyperlink" Target="https://www.adventistlearningcommunity.com/faith-reason-earth-history" TargetMode="External"/></Relationships>
</file>

<file path=ppt/slides/_rels/slide98.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7.xml"/><Relationship Id="rId5" Type="http://schemas.openxmlformats.org/officeDocument/2006/relationships/image" Target="../media/image120.png"/><Relationship Id="rId4" Type="http://schemas.openxmlformats.org/officeDocument/2006/relationships/image" Target="../media/image119.png"/></Relationships>
</file>

<file path=ppt/slides/_rels/slide10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image" Target="../media/image122.png"/></Relationships>
</file>

<file path=ppt/slides/_rels/slide10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92.xml"/><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962526" y="505327"/>
            <a:ext cx="10371221" cy="5833812"/>
          </a:xfrm>
          <a:prstGeom prst="rect">
            <a:avLst/>
          </a:prstGeom>
        </p:spPr>
      </p:pic>
      <p:sp>
        <p:nvSpPr>
          <p:cNvPr id="6" name="Rectangle 5"/>
          <p:cNvSpPr/>
          <p:nvPr/>
        </p:nvSpPr>
        <p:spPr>
          <a:xfrm>
            <a:off x="974558" y="790511"/>
            <a:ext cx="3850106" cy="16158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rPr>
              <a:t>How Understanding Science Can Strengthen Your Faith</a:t>
            </a:r>
          </a:p>
          <a:p>
            <a:pPr algn="ctr"/>
            <a:r>
              <a:rPr lang="en-US" dirty="0" smtClean="0">
                <a:solidFill>
                  <a:schemeClr val="tx1"/>
                </a:solidFill>
              </a:rPr>
              <a:t>Carol Raney, Origins Educator</a:t>
            </a:r>
            <a:endParaRPr lang="en-US" dirty="0">
              <a:solidFill>
                <a:schemeClr val="tx1"/>
              </a:solidFill>
            </a:endParaRPr>
          </a:p>
        </p:txBody>
      </p:sp>
    </p:spTree>
    <p:extLst>
      <p:ext uri="{BB962C8B-B14F-4D97-AF65-F5344CB8AC3E}">
        <p14:creationId xmlns:p14="http://schemas.microsoft.com/office/powerpoint/2010/main" val="42380191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1420357" y="922859"/>
            <a:ext cx="4088674" cy="5110843"/>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62506">
            <a:off x="1486351" y="4479516"/>
            <a:ext cx="1392547" cy="1740684"/>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988589">
            <a:off x="504805" y="3256767"/>
            <a:ext cx="1299791" cy="1819707"/>
          </a:xfrm>
          <a:prstGeom prst="rect">
            <a:avLst/>
          </a:prstGeom>
        </p:spPr>
      </p:pic>
      <p:sp>
        <p:nvSpPr>
          <p:cNvPr id="9" name="Content Placeholder 2"/>
          <p:cNvSpPr txBox="1">
            <a:spLocks/>
          </p:cNvSpPr>
          <p:nvPr/>
        </p:nvSpPr>
        <p:spPr>
          <a:xfrm>
            <a:off x="6247427" y="881743"/>
            <a:ext cx="5623443" cy="553538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dirty="0" smtClean="0">
                <a:solidFill>
                  <a:schemeClr val="tx1"/>
                </a:solidFill>
              </a:rPr>
              <a:t>  Carol Odell Raney, </a:t>
            </a:r>
            <a:r>
              <a:rPr lang="en-US" sz="2400" dirty="0" err="1" smtClean="0">
                <a:solidFill>
                  <a:schemeClr val="tx1"/>
                </a:solidFill>
              </a:rPr>
              <a:t>M.S.Ed</a:t>
            </a:r>
            <a:endParaRPr lang="en-US" sz="2400" dirty="0" smtClean="0">
              <a:solidFill>
                <a:schemeClr val="tx1"/>
              </a:solidFill>
            </a:endParaRPr>
          </a:p>
          <a:p>
            <a:pPr marL="0" indent="0">
              <a:buNone/>
            </a:pPr>
            <a:endParaRPr lang="en-US" sz="1800" dirty="0" smtClean="0">
              <a:solidFill>
                <a:schemeClr val="tx1"/>
              </a:solidFill>
            </a:endParaRPr>
          </a:p>
          <a:p>
            <a:r>
              <a:rPr lang="en-US" sz="2400" dirty="0" smtClean="0">
                <a:solidFill>
                  <a:schemeClr val="tx1"/>
                </a:solidFill>
              </a:rPr>
              <a:t>Experienced elementary, middle school, academy, and university teacher</a:t>
            </a:r>
          </a:p>
          <a:p>
            <a:endParaRPr lang="en-US" sz="2400" dirty="0" smtClean="0">
              <a:solidFill>
                <a:schemeClr val="tx1"/>
              </a:solidFill>
            </a:endParaRPr>
          </a:p>
          <a:p>
            <a:r>
              <a:rPr lang="en-US" sz="2400" dirty="0" smtClean="0">
                <a:solidFill>
                  <a:schemeClr val="tx1"/>
                </a:solidFill>
              </a:rPr>
              <a:t>Freelance writer for </a:t>
            </a:r>
            <a:r>
              <a:rPr lang="en-US" sz="2400" i="1" dirty="0" smtClean="0">
                <a:solidFill>
                  <a:schemeClr val="tx1"/>
                </a:solidFill>
              </a:rPr>
              <a:t>ByDesign</a:t>
            </a:r>
            <a:r>
              <a:rPr lang="en-US" sz="2400" dirty="0" smtClean="0">
                <a:solidFill>
                  <a:schemeClr val="tx1"/>
                </a:solidFill>
              </a:rPr>
              <a:t> science textbooks</a:t>
            </a:r>
          </a:p>
          <a:p>
            <a:endParaRPr lang="en-US" sz="2400" dirty="0" smtClean="0">
              <a:solidFill>
                <a:schemeClr val="tx1"/>
              </a:solidFill>
            </a:endParaRPr>
          </a:p>
          <a:p>
            <a:r>
              <a:rPr lang="en-US" sz="2400" dirty="0" smtClean="0">
                <a:solidFill>
                  <a:schemeClr val="tx1"/>
                </a:solidFill>
              </a:rPr>
              <a:t>Origins Educator &amp; Assistant Professor at Southern Adventist University</a:t>
            </a:r>
          </a:p>
          <a:p>
            <a:pPr marL="0" indent="0">
              <a:buNone/>
            </a:pPr>
            <a:endParaRPr lang="en-US" sz="2000" dirty="0">
              <a:solidFill>
                <a:schemeClr val="tx1"/>
              </a:solidFill>
            </a:endParaRPr>
          </a:p>
        </p:txBody>
      </p:sp>
    </p:spTree>
    <p:extLst>
      <p:ext uri="{BB962C8B-B14F-4D97-AF65-F5344CB8AC3E}">
        <p14:creationId xmlns:p14="http://schemas.microsoft.com/office/powerpoint/2010/main" val="22241423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Understanding Science</a:t>
            </a:r>
            <a:br>
              <a:rPr lang="en-US" dirty="0" smtClean="0"/>
            </a:br>
            <a:r>
              <a:rPr lang="en-US" dirty="0" smtClean="0"/>
              <a:t>Can Strengthen Faith</a:t>
            </a:r>
            <a:endParaRPr lang="en-US" dirty="0"/>
          </a:p>
        </p:txBody>
      </p:sp>
      <p:sp>
        <p:nvSpPr>
          <p:cNvPr id="3" name="Content Placeholder 2"/>
          <p:cNvSpPr>
            <a:spLocks noGrp="1"/>
          </p:cNvSpPr>
          <p:nvPr>
            <p:ph idx="1"/>
          </p:nvPr>
        </p:nvSpPr>
        <p:spPr/>
        <p:txBody>
          <a:bodyPr/>
          <a:lstStyle/>
          <a:p>
            <a:pPr marL="0" indent="0">
              <a:buNone/>
            </a:pPr>
            <a:r>
              <a:rPr lang="en-US" sz="2800" dirty="0"/>
              <a:t>Science is a powerful tool, but too often it seems to challenge our faith.  </a:t>
            </a:r>
            <a:r>
              <a:rPr lang="en-US" sz="2800" dirty="0" smtClean="0"/>
              <a:t> </a:t>
            </a:r>
          </a:p>
          <a:p>
            <a:pPr marL="514350" indent="-514350">
              <a:buAutoNum type="arabicPeriod"/>
            </a:pPr>
            <a:r>
              <a:rPr lang="en-US" sz="2800" dirty="0" smtClean="0"/>
              <a:t>Learn how understanding what </a:t>
            </a:r>
            <a:r>
              <a:rPr lang="en-US" sz="2800" dirty="0"/>
              <a:t>science is (and isn’t!) </a:t>
            </a:r>
            <a:r>
              <a:rPr lang="en-US" sz="2800" dirty="0" smtClean="0"/>
              <a:t>can actually </a:t>
            </a:r>
            <a:r>
              <a:rPr lang="en-US" sz="2800" i="1" dirty="0"/>
              <a:t>strengthen</a:t>
            </a:r>
            <a:r>
              <a:rPr lang="en-US" sz="2800" dirty="0"/>
              <a:t> </a:t>
            </a:r>
            <a:r>
              <a:rPr lang="en-US" sz="2800" dirty="0" smtClean="0"/>
              <a:t>faith</a:t>
            </a:r>
          </a:p>
          <a:p>
            <a:pPr marL="514350" indent="-514350">
              <a:buAutoNum type="arabicPeriod"/>
            </a:pPr>
            <a:r>
              <a:rPr lang="en-US" sz="2800" dirty="0"/>
              <a:t>P</a:t>
            </a:r>
            <a:r>
              <a:rPr lang="en-US" sz="2800" dirty="0" smtClean="0"/>
              <a:t>ractice </a:t>
            </a:r>
            <a:r>
              <a:rPr lang="en-US" sz="2800" dirty="0"/>
              <a:t>evaluating scientific evidence </a:t>
            </a:r>
            <a:r>
              <a:rPr lang="en-US" sz="2800" dirty="0" smtClean="0"/>
              <a:t>in </a:t>
            </a:r>
            <a:r>
              <a:rPr lang="en-US" sz="2800" dirty="0"/>
              <a:t>ways that are consistent with </a:t>
            </a:r>
            <a:r>
              <a:rPr lang="en-US" sz="2800" dirty="0" smtClean="0"/>
              <a:t>Scripture</a:t>
            </a:r>
          </a:p>
          <a:p>
            <a:pPr marL="514350" indent="-514350">
              <a:buAutoNum type="arabicPeriod"/>
            </a:pPr>
            <a:r>
              <a:rPr lang="en-US" sz="2800" dirty="0" smtClean="0"/>
              <a:t>Discover </a:t>
            </a:r>
            <a:r>
              <a:rPr lang="en-US" sz="2800" dirty="0"/>
              <a:t>FREE resources that you can use with </a:t>
            </a:r>
            <a:r>
              <a:rPr lang="en-US" sz="2800" i="1" dirty="0"/>
              <a:t>ByDesign </a:t>
            </a:r>
            <a:r>
              <a:rPr lang="en-US" sz="2800" dirty="0"/>
              <a:t>science.</a:t>
            </a:r>
          </a:p>
          <a:p>
            <a:endParaRPr lang="en-US" dirty="0"/>
          </a:p>
        </p:txBody>
      </p:sp>
    </p:spTree>
    <p:extLst>
      <p:ext uri="{BB962C8B-B14F-4D97-AF65-F5344CB8AC3E}">
        <p14:creationId xmlns:p14="http://schemas.microsoft.com/office/powerpoint/2010/main" val="4430731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59832" y="618556"/>
            <a:ext cx="11039475" cy="4362450"/>
          </a:xfrm>
          <a:prstGeom prst="rect">
            <a:avLst/>
          </a:prstGeom>
        </p:spPr>
      </p:pic>
      <p:sp>
        <p:nvSpPr>
          <p:cNvPr id="3" name="TextBox 2"/>
          <p:cNvSpPr txBox="1"/>
          <p:nvPr/>
        </p:nvSpPr>
        <p:spPr>
          <a:xfrm>
            <a:off x="5090984" y="5288692"/>
            <a:ext cx="6301941" cy="830997"/>
          </a:xfrm>
          <a:prstGeom prst="rect">
            <a:avLst/>
          </a:prstGeom>
          <a:noFill/>
        </p:spPr>
        <p:txBody>
          <a:bodyPr wrap="square" rtlCol="0">
            <a:spAutoFit/>
          </a:bodyPr>
          <a:lstStyle/>
          <a:p>
            <a:pPr algn="r"/>
            <a:r>
              <a:rPr lang="en-US" sz="4800" dirty="0" smtClean="0"/>
              <a:t>Southern.edu/origins</a:t>
            </a:r>
            <a:endParaRPr lang="en-US" sz="4800" dirty="0"/>
          </a:p>
        </p:txBody>
      </p:sp>
      <p:graphicFrame>
        <p:nvGraphicFramePr>
          <p:cNvPr id="4" name="Object 3"/>
          <p:cNvGraphicFramePr>
            <a:graphicFrameLocks noChangeAspect="1"/>
          </p:cNvGraphicFramePr>
          <p:nvPr>
            <p:extLst>
              <p:ext uri="{D42A27DB-BD31-4B8C-83A1-F6EECF244321}">
                <p14:modId xmlns:p14="http://schemas.microsoft.com/office/powerpoint/2010/main" val="3560662745"/>
              </p:ext>
            </p:extLst>
          </p:nvPr>
        </p:nvGraphicFramePr>
        <p:xfrm>
          <a:off x="914401" y="4514230"/>
          <a:ext cx="3830598" cy="1608553"/>
        </p:xfrm>
        <a:graphic>
          <a:graphicData uri="http://schemas.openxmlformats.org/presentationml/2006/ole">
            <mc:AlternateContent xmlns:mc="http://schemas.openxmlformats.org/markup-compatibility/2006">
              <mc:Choice xmlns:v="urn:schemas-microsoft-com:vml" Requires="v">
                <p:oleObj spid="_x0000_s8236" name="Acrobat Document" r:id="rId5" imgW="15240000" imgH="6400536" progId="AcroExch.Document.DC">
                  <p:embed/>
                </p:oleObj>
              </mc:Choice>
              <mc:Fallback>
                <p:oleObj name="Acrobat Document" r:id="rId5" imgW="15240000" imgH="6400536" progId="AcroExch.Document.DC">
                  <p:embed/>
                  <p:pic>
                    <p:nvPicPr>
                      <p:cNvPr id="4" name="Object 3"/>
                      <p:cNvPicPr/>
                      <p:nvPr/>
                    </p:nvPicPr>
                    <p:blipFill>
                      <a:blip r:embed="rId6"/>
                      <a:stretch>
                        <a:fillRect/>
                      </a:stretch>
                    </p:blipFill>
                    <p:spPr>
                      <a:xfrm>
                        <a:off x="914401" y="4514230"/>
                        <a:ext cx="3830598" cy="1608553"/>
                      </a:xfrm>
                      <a:prstGeom prst="rect">
                        <a:avLst/>
                      </a:prstGeom>
                    </p:spPr>
                  </p:pic>
                </p:oleObj>
              </mc:Fallback>
            </mc:AlternateContent>
          </a:graphicData>
        </a:graphic>
      </p:graphicFrame>
      <p:sp>
        <p:nvSpPr>
          <p:cNvPr id="6" name="Cloud 5"/>
          <p:cNvSpPr/>
          <p:nvPr/>
        </p:nvSpPr>
        <p:spPr>
          <a:xfrm>
            <a:off x="10526974" y="892538"/>
            <a:ext cx="865951" cy="709861"/>
          </a:xfrm>
          <a:prstGeom prst="clou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smtClean="0">
                <a:ln>
                  <a:noFill/>
                </a:ln>
                <a:solidFill>
                  <a:schemeClr val="tx1"/>
                </a:solidFill>
                <a:effectLst/>
                <a:uLnTx/>
                <a:uFillTx/>
                <a:latin typeface="Century Gothic" panose="020B0502020202020204"/>
                <a:ea typeface="+mn-ea"/>
                <a:cs typeface="+mn-cs"/>
              </a:rPr>
              <a:t>Link</a:t>
            </a:r>
            <a:endParaRPr kumimoji="0" lang="en-US" sz="1050" b="0" i="0" u="none" strike="noStrike" kern="1200" cap="none" spc="0" normalizeH="0" baseline="0" noProof="0" dirty="0">
              <a:ln>
                <a:noFill/>
              </a:ln>
              <a:solidFill>
                <a:schemeClr val="tx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5833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44752" y="678077"/>
            <a:ext cx="8058150" cy="5600700"/>
          </a:xfrm>
          <a:prstGeom prst="rect">
            <a:avLst/>
          </a:prstGeom>
        </p:spPr>
      </p:pic>
      <p:sp>
        <p:nvSpPr>
          <p:cNvPr id="2" name="Rectangle 1"/>
          <p:cNvSpPr/>
          <p:nvPr/>
        </p:nvSpPr>
        <p:spPr>
          <a:xfrm>
            <a:off x="8229600" y="2508422"/>
            <a:ext cx="3126260" cy="297797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smtClean="0">
                <a:solidFill>
                  <a:schemeClr val="accent2">
                    <a:lumMod val="50000"/>
                  </a:schemeClr>
                </a:solidFill>
              </a:rPr>
              <a:t>Exhibit Hall</a:t>
            </a:r>
          </a:p>
          <a:p>
            <a:pPr algn="ctr"/>
            <a:r>
              <a:rPr lang="en-US" sz="6600" dirty="0" smtClean="0">
                <a:solidFill>
                  <a:schemeClr val="accent2">
                    <a:lumMod val="50000"/>
                  </a:schemeClr>
                </a:solidFill>
              </a:rPr>
              <a:t>Booth</a:t>
            </a:r>
          </a:p>
          <a:p>
            <a:pPr algn="ctr"/>
            <a:r>
              <a:rPr lang="en-US" sz="8000" dirty="0" smtClean="0">
                <a:solidFill>
                  <a:schemeClr val="accent2">
                    <a:lumMod val="50000"/>
                  </a:schemeClr>
                </a:solidFill>
              </a:rPr>
              <a:t>1019</a:t>
            </a:r>
            <a:endParaRPr lang="en-US" sz="8000" dirty="0">
              <a:solidFill>
                <a:schemeClr val="accent2">
                  <a:lumMod val="50000"/>
                </a:schemeClr>
              </a:solidFill>
            </a:endParaRPr>
          </a:p>
        </p:txBody>
      </p:sp>
    </p:spTree>
    <p:extLst>
      <p:ext uri="{BB962C8B-B14F-4D97-AF65-F5344CB8AC3E}">
        <p14:creationId xmlns:p14="http://schemas.microsoft.com/office/powerpoint/2010/main" val="11530555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Understanding Science</a:t>
            </a:r>
            <a:br>
              <a:rPr lang="en-US" dirty="0" smtClean="0"/>
            </a:br>
            <a:r>
              <a:rPr lang="en-US" dirty="0" smtClean="0"/>
              <a:t>Can Strengthen Faith</a:t>
            </a:r>
            <a:endParaRPr lang="en-US" dirty="0"/>
          </a:p>
        </p:txBody>
      </p:sp>
      <p:sp>
        <p:nvSpPr>
          <p:cNvPr id="3" name="Content Placeholder 2"/>
          <p:cNvSpPr>
            <a:spLocks noGrp="1"/>
          </p:cNvSpPr>
          <p:nvPr>
            <p:ph idx="1"/>
          </p:nvPr>
        </p:nvSpPr>
        <p:spPr/>
        <p:txBody>
          <a:bodyPr/>
          <a:lstStyle/>
          <a:p>
            <a:pPr marL="0" indent="0">
              <a:buNone/>
            </a:pPr>
            <a:r>
              <a:rPr lang="en-US" sz="2800" dirty="0"/>
              <a:t>Science is a powerful tool, but too often it seems to challenge our faith.  </a:t>
            </a:r>
            <a:endParaRPr lang="en-US" sz="2800" dirty="0" smtClean="0"/>
          </a:p>
          <a:p>
            <a:pPr marL="514350" indent="-514350">
              <a:buAutoNum type="arabicPeriod"/>
            </a:pPr>
            <a:r>
              <a:rPr lang="en-US" sz="2800" dirty="0" smtClean="0"/>
              <a:t>Learn </a:t>
            </a:r>
            <a:r>
              <a:rPr lang="en-US" sz="2800" dirty="0"/>
              <a:t>how </a:t>
            </a:r>
            <a:r>
              <a:rPr lang="en-US" sz="2800" b="1" dirty="0"/>
              <a:t>understanding what science is (and isn’t!) </a:t>
            </a:r>
            <a:r>
              <a:rPr lang="en-US" sz="2800" dirty="0"/>
              <a:t>can actually </a:t>
            </a:r>
            <a:r>
              <a:rPr lang="en-US" sz="2800" i="1" dirty="0"/>
              <a:t>strengthen</a:t>
            </a:r>
            <a:r>
              <a:rPr lang="en-US" sz="2800" dirty="0"/>
              <a:t> </a:t>
            </a:r>
            <a:r>
              <a:rPr lang="en-US" sz="2800" dirty="0" smtClean="0"/>
              <a:t>faith</a:t>
            </a:r>
          </a:p>
          <a:p>
            <a:pPr marL="514350" indent="-514350">
              <a:buAutoNum type="arabicPeriod"/>
            </a:pPr>
            <a:r>
              <a:rPr lang="en-US" sz="2800" dirty="0"/>
              <a:t>P</a:t>
            </a:r>
            <a:r>
              <a:rPr lang="en-US" sz="2800" dirty="0" smtClean="0"/>
              <a:t>ractice </a:t>
            </a:r>
            <a:r>
              <a:rPr lang="en-US" sz="2800" dirty="0"/>
              <a:t>evaluating scientific evidence </a:t>
            </a:r>
            <a:r>
              <a:rPr lang="en-US" sz="2800" dirty="0" smtClean="0"/>
              <a:t>in </a:t>
            </a:r>
            <a:r>
              <a:rPr lang="en-US" sz="2800" dirty="0"/>
              <a:t>ways that are consistent with </a:t>
            </a:r>
            <a:r>
              <a:rPr lang="en-US" sz="2800" dirty="0" smtClean="0"/>
              <a:t>Scripture</a:t>
            </a:r>
          </a:p>
          <a:p>
            <a:pPr marL="514350" indent="-514350">
              <a:buAutoNum type="arabicPeriod"/>
            </a:pPr>
            <a:r>
              <a:rPr lang="en-US" sz="2800" dirty="0" smtClean="0"/>
              <a:t>Discover </a:t>
            </a:r>
            <a:r>
              <a:rPr lang="en-US" sz="2800" dirty="0"/>
              <a:t>FREE resources that you can use with </a:t>
            </a:r>
            <a:r>
              <a:rPr lang="en-US" sz="2800" i="1" dirty="0"/>
              <a:t>ByDesign </a:t>
            </a:r>
            <a:r>
              <a:rPr lang="en-US" sz="2800" dirty="0"/>
              <a:t>science.</a:t>
            </a:r>
          </a:p>
          <a:p>
            <a:endParaRPr lang="en-US" dirty="0"/>
          </a:p>
        </p:txBody>
      </p:sp>
    </p:spTree>
    <p:extLst>
      <p:ext uri="{BB962C8B-B14F-4D97-AF65-F5344CB8AC3E}">
        <p14:creationId xmlns:p14="http://schemas.microsoft.com/office/powerpoint/2010/main" val="883904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Pre-assessment Question #1</a:t>
            </a:r>
            <a:endParaRPr lang="en-US" dirty="0"/>
          </a:p>
        </p:txBody>
      </p:sp>
      <p:sp>
        <p:nvSpPr>
          <p:cNvPr id="3" name="Content Placeholder 2"/>
          <p:cNvSpPr>
            <a:spLocks noGrp="1"/>
          </p:cNvSpPr>
          <p:nvPr>
            <p:ph idx="1"/>
          </p:nvPr>
        </p:nvSpPr>
        <p:spPr/>
        <p:txBody>
          <a:bodyPr>
            <a:normAutofit/>
          </a:bodyPr>
          <a:lstStyle/>
          <a:p>
            <a:pPr marL="0" indent="0">
              <a:buNone/>
            </a:pPr>
            <a:r>
              <a:rPr lang="en-US" sz="4000" dirty="0" smtClean="0"/>
              <a:t>Science is:</a:t>
            </a:r>
          </a:p>
          <a:p>
            <a:pPr marL="617220" lvl="1" indent="-342900">
              <a:buAutoNum type="alphaUcPeriod"/>
            </a:pPr>
            <a:r>
              <a:rPr lang="en-US" sz="3200" dirty="0"/>
              <a:t> </a:t>
            </a:r>
            <a:r>
              <a:rPr lang="en-US" sz="3200" dirty="0" smtClean="0"/>
              <a:t> A threat to faith</a:t>
            </a:r>
          </a:p>
          <a:p>
            <a:pPr marL="617220" lvl="1" indent="-342900">
              <a:buAutoNum type="alphaUcPeriod"/>
            </a:pPr>
            <a:r>
              <a:rPr lang="en-US" sz="3200" dirty="0"/>
              <a:t> </a:t>
            </a:r>
            <a:r>
              <a:rPr lang="en-US" sz="3200" dirty="0" smtClean="0"/>
              <a:t> A useful tool  </a:t>
            </a:r>
          </a:p>
          <a:p>
            <a:pPr marL="617220" lvl="1" indent="-342900">
              <a:buAutoNum type="alphaUcPeriod"/>
            </a:pPr>
            <a:r>
              <a:rPr lang="en-US" sz="3200" dirty="0" smtClean="0"/>
              <a:t>  A gift from God  </a:t>
            </a:r>
          </a:p>
          <a:p>
            <a:pPr marL="617220" lvl="1" indent="-342900">
              <a:buAutoNum type="alphaUcPeriod"/>
            </a:pPr>
            <a:r>
              <a:rPr lang="en-US" sz="3200" dirty="0" smtClean="0"/>
              <a:t>  The ultimate source of truth</a:t>
            </a:r>
          </a:p>
        </p:txBody>
      </p:sp>
    </p:spTree>
    <p:extLst>
      <p:ext uri="{BB962C8B-B14F-4D97-AF65-F5344CB8AC3E}">
        <p14:creationId xmlns:p14="http://schemas.microsoft.com/office/powerpoint/2010/main" val="19898080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smtClean="0"/>
              <a:t>Continuum—Value of Science</a:t>
            </a:r>
            <a:endParaRPr lang="en-US" dirty="0"/>
          </a:p>
        </p:txBody>
      </p:sp>
      <p:cxnSp>
        <p:nvCxnSpPr>
          <p:cNvPr id="6" name="Straight Connector 5"/>
          <p:cNvCxnSpPr/>
          <p:nvPr/>
        </p:nvCxnSpPr>
        <p:spPr>
          <a:xfrm flipV="1">
            <a:off x="1511647" y="2496065"/>
            <a:ext cx="9164591" cy="4942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351721" y="3110947"/>
            <a:ext cx="2047462" cy="646331"/>
          </a:xfrm>
          <a:prstGeom prst="rect">
            <a:avLst/>
          </a:prstGeom>
          <a:noFill/>
        </p:spPr>
        <p:txBody>
          <a:bodyPr wrap="square" rtlCol="0">
            <a:spAutoFit/>
          </a:bodyPr>
          <a:lstStyle/>
          <a:p>
            <a:r>
              <a:rPr lang="en-US" dirty="0" smtClean="0"/>
              <a:t>Very LOW value or importance</a:t>
            </a:r>
            <a:endParaRPr lang="en-US" dirty="0"/>
          </a:p>
        </p:txBody>
      </p:sp>
      <p:sp>
        <p:nvSpPr>
          <p:cNvPr id="5" name="TextBox 4"/>
          <p:cNvSpPr txBox="1"/>
          <p:nvPr/>
        </p:nvSpPr>
        <p:spPr>
          <a:xfrm>
            <a:off x="8736495" y="3110947"/>
            <a:ext cx="2019255" cy="646331"/>
          </a:xfrm>
          <a:prstGeom prst="rect">
            <a:avLst/>
          </a:prstGeom>
          <a:noFill/>
        </p:spPr>
        <p:txBody>
          <a:bodyPr wrap="square" rtlCol="0">
            <a:spAutoFit/>
          </a:bodyPr>
          <a:lstStyle/>
          <a:p>
            <a:r>
              <a:rPr lang="en-US" dirty="0" smtClean="0"/>
              <a:t>Very HIGH value or importance</a:t>
            </a:r>
            <a:endParaRPr lang="en-US" dirty="0"/>
          </a:p>
        </p:txBody>
      </p:sp>
      <p:sp>
        <p:nvSpPr>
          <p:cNvPr id="3" name="TextBox 2"/>
          <p:cNvSpPr txBox="1"/>
          <p:nvPr/>
        </p:nvSpPr>
        <p:spPr>
          <a:xfrm>
            <a:off x="1215137" y="4854031"/>
            <a:ext cx="9781673" cy="1200329"/>
          </a:xfrm>
          <a:prstGeom prst="rect">
            <a:avLst/>
          </a:prstGeom>
          <a:noFill/>
        </p:spPr>
        <p:txBody>
          <a:bodyPr wrap="square" rtlCol="0">
            <a:spAutoFit/>
          </a:bodyPr>
          <a:lstStyle/>
          <a:p>
            <a:pPr algn="ctr"/>
            <a:r>
              <a:rPr lang="en-US" sz="2400" dirty="0"/>
              <a:t>Understanding science has the potential </a:t>
            </a:r>
            <a:r>
              <a:rPr lang="en-US" sz="2400" dirty="0" smtClean="0"/>
              <a:t>to </a:t>
            </a:r>
            <a:r>
              <a:rPr lang="en-US" sz="2400" dirty="0"/>
              <a:t>help </a:t>
            </a:r>
            <a:endParaRPr lang="en-US" sz="2400" dirty="0" smtClean="0"/>
          </a:p>
          <a:p>
            <a:pPr algn="ctr"/>
            <a:r>
              <a:rPr lang="en-US" sz="2400" dirty="0" smtClean="0"/>
              <a:t>strengthen </a:t>
            </a:r>
            <a:r>
              <a:rPr lang="en-US" sz="2400" dirty="0"/>
              <a:t>the faith of people all along the spectrum – </a:t>
            </a:r>
            <a:endParaRPr lang="en-US" sz="2400" dirty="0" smtClean="0"/>
          </a:p>
          <a:p>
            <a:pPr algn="ctr"/>
            <a:r>
              <a:rPr lang="en-US" sz="2400" dirty="0" smtClean="0"/>
              <a:t>but </a:t>
            </a:r>
            <a:r>
              <a:rPr lang="en-US" sz="2400" dirty="0"/>
              <a:t>perhaps in different ways</a:t>
            </a:r>
          </a:p>
        </p:txBody>
      </p:sp>
      <p:sp>
        <p:nvSpPr>
          <p:cNvPr id="7" name="Oval 6"/>
          <p:cNvSpPr/>
          <p:nvPr/>
        </p:nvSpPr>
        <p:spPr>
          <a:xfrm>
            <a:off x="2124968" y="2218550"/>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t>
            </a:r>
            <a:endParaRPr lang="en-US" sz="2400" dirty="0"/>
          </a:p>
        </p:txBody>
      </p:sp>
      <p:sp>
        <p:nvSpPr>
          <p:cNvPr id="10" name="Oval 9"/>
          <p:cNvSpPr/>
          <p:nvPr/>
        </p:nvSpPr>
        <p:spPr>
          <a:xfrm>
            <a:off x="3951058" y="2218550"/>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t>
            </a:r>
            <a:endParaRPr lang="en-US" sz="2400" dirty="0"/>
          </a:p>
        </p:txBody>
      </p:sp>
      <p:sp>
        <p:nvSpPr>
          <p:cNvPr id="11" name="Oval 10"/>
          <p:cNvSpPr/>
          <p:nvPr/>
        </p:nvSpPr>
        <p:spPr>
          <a:xfrm>
            <a:off x="5753602" y="2218550"/>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t>
            </a:r>
            <a:endParaRPr lang="en-US" sz="2400" dirty="0"/>
          </a:p>
        </p:txBody>
      </p:sp>
      <p:sp>
        <p:nvSpPr>
          <p:cNvPr id="12" name="Oval 11"/>
          <p:cNvSpPr/>
          <p:nvPr/>
        </p:nvSpPr>
        <p:spPr>
          <a:xfrm>
            <a:off x="7579692" y="2218550"/>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t>
            </a:r>
            <a:endParaRPr lang="en-US" sz="2400" dirty="0"/>
          </a:p>
        </p:txBody>
      </p:sp>
      <p:sp>
        <p:nvSpPr>
          <p:cNvPr id="13" name="Oval 12"/>
          <p:cNvSpPr/>
          <p:nvPr/>
        </p:nvSpPr>
        <p:spPr>
          <a:xfrm>
            <a:off x="9405782" y="2218550"/>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t>
            </a:r>
            <a:endParaRPr lang="en-US" sz="2400" dirty="0"/>
          </a:p>
        </p:txBody>
      </p:sp>
    </p:spTree>
    <p:extLst>
      <p:ext uri="{BB962C8B-B14F-4D97-AF65-F5344CB8AC3E}">
        <p14:creationId xmlns:p14="http://schemas.microsoft.com/office/powerpoint/2010/main" val="224403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9" presetClass="exit" presetSubtype="0" fill="hold" grpId="1" nodeType="afterEffect">
                                  <p:stCondLst>
                                    <p:cond delay="0"/>
                                  </p:stCondLst>
                                  <p:childTnLst>
                                    <p:animEffect transition="out" filter="dissolve">
                                      <p:cBhvr>
                                        <p:cTn id="10" dur="500"/>
                                        <p:tgtEl>
                                          <p:spTgt spid="7"/>
                                        </p:tgtEl>
                                      </p:cBhvr>
                                    </p:animEffect>
                                    <p:set>
                                      <p:cBhvr>
                                        <p:cTn id="11" dur="1" fill="hold">
                                          <p:stCondLst>
                                            <p:cond delay="499"/>
                                          </p:stCondLst>
                                        </p:cTn>
                                        <p:tgtEl>
                                          <p:spTgt spid="7"/>
                                        </p:tgtEl>
                                        <p:attrNameLst>
                                          <p:attrName>style.visibility</p:attrName>
                                        </p:attrNameLst>
                                      </p:cBhvr>
                                      <p:to>
                                        <p:strVal val="hidden"/>
                                      </p:to>
                                    </p:set>
                                  </p:childTnLst>
                                </p:cTn>
                              </p:par>
                              <p:par>
                                <p:cTn id="12" presetID="10" presetClass="entr" presetSubtype="0" fill="hold" grpId="0" nodeType="withEffect">
                                  <p:stCondLst>
                                    <p:cond delay="25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childTnLst>
                                </p:cTn>
                              </p:par>
                            </p:childTnLst>
                          </p:cTn>
                        </p:par>
                        <p:par>
                          <p:cTn id="15" fill="hold">
                            <p:stCondLst>
                              <p:cond delay="1250"/>
                            </p:stCondLst>
                            <p:childTnLst>
                              <p:par>
                                <p:cTn id="16" presetID="9" presetClass="exit" presetSubtype="0" fill="hold" grpId="1" nodeType="afterEffect">
                                  <p:stCondLst>
                                    <p:cond delay="0"/>
                                  </p:stCondLst>
                                  <p:childTnLst>
                                    <p:animEffect transition="out" filter="dissolve">
                                      <p:cBhvr>
                                        <p:cTn id="17" dur="500"/>
                                        <p:tgtEl>
                                          <p:spTgt spid="12"/>
                                        </p:tgtEl>
                                      </p:cBhvr>
                                    </p:animEffect>
                                    <p:set>
                                      <p:cBhvr>
                                        <p:cTn id="18" dur="1" fill="hold">
                                          <p:stCondLst>
                                            <p:cond delay="499"/>
                                          </p:stCondLst>
                                        </p:cTn>
                                        <p:tgtEl>
                                          <p:spTgt spid="12"/>
                                        </p:tgtEl>
                                        <p:attrNameLst>
                                          <p:attrName>style.visibility</p:attrName>
                                        </p:attrNameLst>
                                      </p:cBhvr>
                                      <p:to>
                                        <p:strVal val="hidden"/>
                                      </p:to>
                                    </p:set>
                                  </p:childTnLst>
                                </p:cTn>
                              </p:par>
                              <p:par>
                                <p:cTn id="19" presetID="10" presetClass="entr" presetSubtype="0" fill="hold" grpId="0" nodeType="withEffect">
                                  <p:stCondLst>
                                    <p:cond delay="25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par>
                          <p:cTn id="22" fill="hold">
                            <p:stCondLst>
                              <p:cond delay="2000"/>
                            </p:stCondLst>
                            <p:childTnLst>
                              <p:par>
                                <p:cTn id="23" presetID="9" presetClass="exit" presetSubtype="0" fill="hold" grpId="1" nodeType="afterEffect">
                                  <p:stCondLst>
                                    <p:cond delay="0"/>
                                  </p:stCondLst>
                                  <p:childTnLst>
                                    <p:animEffect transition="out" filter="dissolve">
                                      <p:cBhvr>
                                        <p:cTn id="24" dur="500"/>
                                        <p:tgtEl>
                                          <p:spTgt spid="11"/>
                                        </p:tgtEl>
                                      </p:cBhvr>
                                    </p:animEffect>
                                    <p:set>
                                      <p:cBhvr>
                                        <p:cTn id="25" dur="1" fill="hold">
                                          <p:stCondLst>
                                            <p:cond delay="499"/>
                                          </p:stCondLst>
                                        </p:cTn>
                                        <p:tgtEl>
                                          <p:spTgt spid="11"/>
                                        </p:tgtEl>
                                        <p:attrNameLst>
                                          <p:attrName>style.visibility</p:attrName>
                                        </p:attrNameLst>
                                      </p:cBhvr>
                                      <p:to>
                                        <p:strVal val="hidden"/>
                                      </p:to>
                                    </p:set>
                                  </p:childTnLst>
                                </p:cTn>
                              </p:par>
                              <p:par>
                                <p:cTn id="26" presetID="10" presetClass="entr" presetSubtype="0" fill="hold" grpId="0" nodeType="withEffect">
                                  <p:stCondLst>
                                    <p:cond delay="25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par>
                          <p:cTn id="29" fill="hold">
                            <p:stCondLst>
                              <p:cond delay="2750"/>
                            </p:stCondLst>
                            <p:childTnLst>
                              <p:par>
                                <p:cTn id="30" presetID="9" presetClass="exit" presetSubtype="0" fill="hold" grpId="1" nodeType="afterEffect">
                                  <p:stCondLst>
                                    <p:cond delay="0"/>
                                  </p:stCondLst>
                                  <p:childTnLst>
                                    <p:animEffect transition="out" filter="dissolve">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par>
                                <p:cTn id="33" presetID="10" presetClass="entr" presetSubtype="0" fill="hold" grpId="0" nodeType="withEffect">
                                  <p:stCondLst>
                                    <p:cond delay="25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childTnLst>
                          </p:cTn>
                        </p:par>
                        <p:par>
                          <p:cTn id="36" fill="hold">
                            <p:stCondLst>
                              <p:cond delay="3500"/>
                            </p:stCondLst>
                            <p:childTnLst>
                              <p:par>
                                <p:cTn id="37" presetID="9" presetClass="exit" presetSubtype="0" fill="hold" grpId="1" nodeType="afterEffect">
                                  <p:stCondLst>
                                    <p:cond delay="0"/>
                                  </p:stCondLst>
                                  <p:childTnLst>
                                    <p:animEffect transition="out" filter="dissolve">
                                      <p:cBhvr>
                                        <p:cTn id="38" dur="500"/>
                                        <p:tgtEl>
                                          <p:spTgt spid="10"/>
                                        </p:tgtEl>
                                      </p:cBhvr>
                                    </p:animEffect>
                                    <p:set>
                                      <p:cBhvr>
                                        <p:cTn id="39" dur="1" fill="hold">
                                          <p:stCondLst>
                                            <p:cond delay="499"/>
                                          </p:stCondLst>
                                        </p:cTn>
                                        <p:tgtEl>
                                          <p:spTgt spid="10"/>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nodeType="clickEffect">
                                  <p:stCondLst>
                                    <p:cond delay="0"/>
                                  </p:stCondLst>
                                  <p:childTnLst>
                                    <p:set>
                                      <p:cBhvr>
                                        <p:cTn id="43" dur="1" fill="hold">
                                          <p:stCondLst>
                                            <p:cond delay="0"/>
                                          </p:stCondLst>
                                        </p:cTn>
                                        <p:tgtEl>
                                          <p:spTgt spid="3">
                                            <p:txEl>
                                              <p:pRg st="0" end="0"/>
                                            </p:txEl>
                                          </p:spTgt>
                                        </p:tgtEl>
                                        <p:attrNameLst>
                                          <p:attrName>style.visibility</p:attrName>
                                        </p:attrNameLst>
                                      </p:cBhvr>
                                      <p:to>
                                        <p:strVal val="visible"/>
                                      </p:to>
                                    </p:set>
                                    <p:animEffect transition="in" filter="wipe(up)">
                                      <p:cBhvr>
                                        <p:cTn id="44" dur="500"/>
                                        <p:tgtEl>
                                          <p:spTgt spid="3">
                                            <p:txEl>
                                              <p:pRg st="0" end="0"/>
                                            </p:txEl>
                                          </p:spTgt>
                                        </p:tgtEl>
                                      </p:cBhvr>
                                    </p:animEffect>
                                  </p:childTnLst>
                                </p:cTn>
                              </p:par>
                              <p:par>
                                <p:cTn id="45" presetID="22" presetClass="entr" presetSubtype="1" fill="hold" nodeType="with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up)">
                                      <p:cBhvr>
                                        <p:cTn id="47" dur="500"/>
                                        <p:tgtEl>
                                          <p:spTgt spid="3">
                                            <p:txEl>
                                              <p:pRg st="1" end="1"/>
                                            </p:txEl>
                                          </p:spTgt>
                                        </p:tgtEl>
                                      </p:cBhvr>
                                    </p:animEffect>
                                  </p:childTnLst>
                                </p:cTn>
                              </p:par>
                              <p:par>
                                <p:cTn id="48" presetID="22" presetClass="entr" presetSubtype="1" fill="hold" nodeType="with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up)">
                                      <p:cBhvr>
                                        <p:cTn id="5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10" grpId="0" animBg="1"/>
      <p:bldP spid="10" grpId="1" animBg="1"/>
      <p:bldP spid="11" grpId="0" animBg="1"/>
      <p:bldP spid="11" grpId="1" animBg="1"/>
      <p:bldP spid="12" grpId="0" animBg="1"/>
      <p:bldP spid="12" grpId="1" animBg="1"/>
      <p:bldP spid="13" grpId="0" animBg="1"/>
      <p:bldP spid="13"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Pre-assessment Question #2</a:t>
            </a:r>
            <a:endParaRPr lang="en-US" dirty="0"/>
          </a:p>
        </p:txBody>
      </p:sp>
      <p:sp>
        <p:nvSpPr>
          <p:cNvPr id="3" name="Content Placeholder 2"/>
          <p:cNvSpPr>
            <a:spLocks noGrp="1"/>
          </p:cNvSpPr>
          <p:nvPr>
            <p:ph idx="1"/>
          </p:nvPr>
        </p:nvSpPr>
        <p:spPr>
          <a:xfrm>
            <a:off x="1066800" y="1858617"/>
            <a:ext cx="10058400" cy="4176423"/>
          </a:xfrm>
        </p:spPr>
        <p:txBody>
          <a:bodyPr>
            <a:normAutofit/>
          </a:bodyPr>
          <a:lstStyle/>
          <a:p>
            <a:pPr marL="0" indent="0">
              <a:buNone/>
            </a:pPr>
            <a:r>
              <a:rPr lang="en-US" sz="3600" dirty="0" smtClean="0"/>
              <a:t>Is science more like an onion or a carrot?</a:t>
            </a:r>
            <a:endParaRPr lang="en-US" sz="3600" dirty="0"/>
          </a:p>
        </p:txBody>
      </p:sp>
      <p:pic>
        <p:nvPicPr>
          <p:cNvPr id="4" name="Picture 3"/>
          <p:cNvPicPr>
            <a:picLocks noChangeAspect="1"/>
          </p:cNvPicPr>
          <p:nvPr/>
        </p:nvPicPr>
        <p:blipFill>
          <a:blip r:embed="rId3"/>
          <a:stretch>
            <a:fillRect/>
          </a:stretch>
        </p:blipFill>
        <p:spPr>
          <a:xfrm>
            <a:off x="2046963" y="3070694"/>
            <a:ext cx="3081628" cy="3081628"/>
          </a:xfrm>
          <a:prstGeom prst="rect">
            <a:avLst/>
          </a:prstGeom>
        </p:spPr>
      </p:pic>
      <p:pic>
        <p:nvPicPr>
          <p:cNvPr id="6" name="Picture 5"/>
          <p:cNvPicPr>
            <a:picLocks noChangeAspect="1"/>
          </p:cNvPicPr>
          <p:nvPr/>
        </p:nvPicPr>
        <p:blipFill>
          <a:blip r:embed="rId4"/>
          <a:stretch>
            <a:fillRect/>
          </a:stretch>
        </p:blipFill>
        <p:spPr>
          <a:xfrm>
            <a:off x="7000462" y="3056614"/>
            <a:ext cx="3095708" cy="3095708"/>
          </a:xfrm>
          <a:prstGeom prst="rect">
            <a:avLst/>
          </a:prstGeom>
        </p:spPr>
      </p:pic>
    </p:spTree>
    <p:extLst>
      <p:ext uri="{BB962C8B-B14F-4D97-AF65-F5344CB8AC3E}">
        <p14:creationId xmlns:p14="http://schemas.microsoft.com/office/powerpoint/2010/main" val="71874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30593" y="592011"/>
            <a:ext cx="2335161" cy="2708787"/>
          </a:xfrm>
          <a:prstGeom prst="rect">
            <a:avLst/>
          </a:prstGeom>
        </p:spPr>
      </p:pic>
      <p:pic>
        <p:nvPicPr>
          <p:cNvPr id="6" name="Picture 2" descr="C:\Users\Carol Raney\Pictures\Contents.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1025118" y="2489635"/>
            <a:ext cx="3320741" cy="3884535"/>
          </a:xfrm>
          <a:prstGeom prst="rect">
            <a:avLst/>
          </a:prstGeom>
          <a:noFill/>
          <a:effectLst>
            <a:outerShdw blurRad="25400" dir="17880000">
              <a:srgbClr val="000000">
                <a:alpha val="46000"/>
              </a:srgbClr>
            </a:outerShdw>
          </a:effectLst>
          <a:extLst>
            <a:ext uri="{909E8E84-426E-40DD-AFC4-6F175D3DCCD1}">
              <a14:hiddenFill xmlns:a14="http://schemas.microsoft.com/office/drawing/2010/main">
                <a:solidFill>
                  <a:srgbClr val="FFFFFF"/>
                </a:solidFill>
              </a14:hiddenFill>
            </a:ext>
          </a:extLst>
        </p:spPr>
      </p:pic>
      <p:pic>
        <p:nvPicPr>
          <p:cNvPr id="7" name="Picture 6" descr="http://www.workboxsystem.com/sitebuildercontent/sitebuilderpictures/webassets/scientificmethodposter.jpg"/>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162582">
            <a:off x="5361636" y="1935419"/>
            <a:ext cx="2712203" cy="3618937"/>
          </a:xfrm>
          <a:prstGeom prst="rect">
            <a:avLst/>
          </a:prstGeom>
          <a:noFill/>
          <a:ln>
            <a:noFill/>
          </a:ln>
        </p:spPr>
      </p:pic>
      <p:pic>
        <p:nvPicPr>
          <p:cNvPr id="8" name="Picture 7"/>
          <p:cNvPicPr>
            <a:picLocks noChangeAspect="1"/>
          </p:cNvPicPr>
          <p:nvPr/>
        </p:nvPicPr>
        <p:blipFill>
          <a:blip r:embed="rId6"/>
          <a:stretch>
            <a:fillRect/>
          </a:stretch>
        </p:blipFill>
        <p:spPr>
          <a:xfrm rot="661217">
            <a:off x="8073574" y="2647026"/>
            <a:ext cx="2638512" cy="3569752"/>
          </a:xfrm>
          <a:prstGeom prst="rect">
            <a:avLst/>
          </a:prstGeom>
        </p:spPr>
      </p:pic>
      <p:sp>
        <p:nvSpPr>
          <p:cNvPr id="10" name="Title 9"/>
          <p:cNvSpPr>
            <a:spLocks noGrp="1"/>
          </p:cNvSpPr>
          <p:nvPr>
            <p:ph type="title"/>
          </p:nvPr>
        </p:nvSpPr>
        <p:spPr/>
        <p:txBody>
          <a:bodyPr>
            <a:normAutofit/>
          </a:bodyPr>
          <a:lstStyle/>
          <a:p>
            <a:pPr algn="r"/>
            <a:r>
              <a:rPr lang="en-US" sz="6600" dirty="0" smtClean="0"/>
              <a:t>What is Science?</a:t>
            </a:r>
            <a:endParaRPr lang="en-US" sz="6600" dirty="0"/>
          </a:p>
        </p:txBody>
      </p:sp>
    </p:spTree>
    <p:extLst>
      <p:ext uri="{BB962C8B-B14F-4D97-AF65-F5344CB8AC3E}">
        <p14:creationId xmlns:p14="http://schemas.microsoft.com/office/powerpoint/2010/main" val="3436674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up)">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Scientific Process</a:t>
            </a:r>
          </a:p>
        </p:txBody>
      </p:sp>
      <p:sp>
        <p:nvSpPr>
          <p:cNvPr id="7" name="Rounded Rectangle 6"/>
          <p:cNvSpPr/>
          <p:nvPr/>
        </p:nvSpPr>
        <p:spPr>
          <a:xfrm>
            <a:off x="398316" y="2697668"/>
            <a:ext cx="1593273" cy="156404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Get an idea</a:t>
            </a:r>
          </a:p>
        </p:txBody>
      </p:sp>
      <p:sp>
        <p:nvSpPr>
          <p:cNvPr id="8" name="Rounded Rectangle 7"/>
          <p:cNvSpPr/>
          <p:nvPr/>
        </p:nvSpPr>
        <p:spPr>
          <a:xfrm>
            <a:off x="2194033" y="2697668"/>
            <a:ext cx="2712388" cy="156404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Perform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experiments</a:t>
            </a:r>
          </a:p>
        </p:txBody>
      </p:sp>
      <p:sp>
        <p:nvSpPr>
          <p:cNvPr id="9" name="Rounded Rectangle 8"/>
          <p:cNvSpPr/>
          <p:nvPr/>
        </p:nvSpPr>
        <p:spPr>
          <a:xfrm>
            <a:off x="5108864" y="2687115"/>
            <a:ext cx="1974272" cy="157459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Create theory</a:t>
            </a:r>
          </a:p>
        </p:txBody>
      </p:sp>
      <p:sp>
        <p:nvSpPr>
          <p:cNvPr id="10" name="Rounded Rectangle 9"/>
          <p:cNvSpPr/>
          <p:nvPr/>
        </p:nvSpPr>
        <p:spPr>
          <a:xfrm>
            <a:off x="7285579" y="2676363"/>
            <a:ext cx="1794880" cy="157459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Use theory</a:t>
            </a:r>
          </a:p>
        </p:txBody>
      </p:sp>
      <p:sp>
        <p:nvSpPr>
          <p:cNvPr id="2" name="Curved Up Arrow 1"/>
          <p:cNvSpPr/>
          <p:nvPr/>
        </p:nvSpPr>
        <p:spPr>
          <a:xfrm>
            <a:off x="1194952" y="4448878"/>
            <a:ext cx="2336524" cy="790527"/>
          </a:xfrm>
          <a:prstGeom prst="curvedUpArrow">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urved Down Arrow 2"/>
          <p:cNvSpPr/>
          <p:nvPr/>
        </p:nvSpPr>
        <p:spPr>
          <a:xfrm>
            <a:off x="3708242" y="1787109"/>
            <a:ext cx="2396358" cy="662782"/>
          </a:xfrm>
          <a:prstGeom prst="curved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urved Up Arrow 11"/>
          <p:cNvSpPr/>
          <p:nvPr/>
        </p:nvSpPr>
        <p:spPr>
          <a:xfrm>
            <a:off x="5914874" y="4488184"/>
            <a:ext cx="2336524" cy="790527"/>
          </a:xfrm>
          <a:prstGeom prst="curvedUpArrow">
            <a:avLst/>
          </a:prstGeom>
          <a:solidFill>
            <a:srgbClr val="00B0F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loud 12"/>
          <p:cNvSpPr/>
          <p:nvPr/>
        </p:nvSpPr>
        <p:spPr>
          <a:xfrm>
            <a:off x="10920824" y="283498"/>
            <a:ext cx="865951" cy="709861"/>
          </a:xfrm>
          <a:prstGeom prst="cloud">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chemeClr val="bg1"/>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custDataLst>
      <p:tags r:id="rId1"/>
    </p:custDataLst>
    <p:extLst>
      <p:ext uri="{BB962C8B-B14F-4D97-AF65-F5344CB8AC3E}">
        <p14:creationId xmlns:p14="http://schemas.microsoft.com/office/powerpoint/2010/main" val="150196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par>
                          <p:cTn id="13" fill="hold">
                            <p:stCondLst>
                              <p:cond delay="500"/>
                            </p:stCondLst>
                            <p:childTnLst>
                              <p:par>
                                <p:cTn id="14" presetID="22" presetClass="entr" presetSubtype="4"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wipe(left)">
                                      <p:cBhvr>
                                        <p:cTn id="20" dur="500"/>
                                        <p:tgtEl>
                                          <p:spTgt spid="3"/>
                                        </p:tgtEl>
                                      </p:cBhvr>
                                    </p:animEffect>
                                  </p:childTnLst>
                                </p:cTn>
                              </p:par>
                            </p:childTnLst>
                          </p:cTn>
                        </p:par>
                        <p:par>
                          <p:cTn id="21" fill="hold">
                            <p:stCondLst>
                              <p:cond delay="1500"/>
                            </p:stCondLst>
                            <p:childTnLst>
                              <p:par>
                                <p:cTn id="22" presetID="22" presetClass="entr" presetSubtype="1"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up)">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wipe(left)">
                                      <p:cBhvr>
                                        <p:cTn id="29" dur="500"/>
                                        <p:tgtEl>
                                          <p:spTgt spid="12"/>
                                        </p:tgtEl>
                                      </p:cBhvr>
                                    </p:animEffect>
                                  </p:childTnLst>
                                </p:cTn>
                              </p:par>
                            </p:childTnLst>
                          </p:cTn>
                        </p:par>
                        <p:par>
                          <p:cTn id="30" fill="hold">
                            <p:stCondLst>
                              <p:cond delay="500"/>
                            </p:stCondLst>
                            <p:childTnLst>
                              <p:par>
                                <p:cTn id="31" presetID="22" presetClass="entr" presetSubtype="4" fill="hold" grpId="0"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down)">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2" grpId="0" animBg="1"/>
      <p:bldP spid="3"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Scientific Process</a:t>
            </a:r>
          </a:p>
        </p:txBody>
      </p:sp>
      <p:sp>
        <p:nvSpPr>
          <p:cNvPr id="7" name="Rounded Rectangle 6"/>
          <p:cNvSpPr/>
          <p:nvPr/>
        </p:nvSpPr>
        <p:spPr>
          <a:xfrm>
            <a:off x="398316" y="2697668"/>
            <a:ext cx="1593273" cy="156404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Get an idea</a:t>
            </a:r>
          </a:p>
        </p:txBody>
      </p:sp>
      <p:sp>
        <p:nvSpPr>
          <p:cNvPr id="8" name="Rounded Rectangle 7"/>
          <p:cNvSpPr/>
          <p:nvPr/>
        </p:nvSpPr>
        <p:spPr>
          <a:xfrm>
            <a:off x="2194033" y="2697668"/>
            <a:ext cx="2712388" cy="156404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Perform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experiments</a:t>
            </a:r>
          </a:p>
        </p:txBody>
      </p:sp>
      <p:sp>
        <p:nvSpPr>
          <p:cNvPr id="9" name="Rounded Rectangle 8"/>
          <p:cNvSpPr/>
          <p:nvPr/>
        </p:nvSpPr>
        <p:spPr>
          <a:xfrm>
            <a:off x="5108864" y="2687115"/>
            <a:ext cx="1974272" cy="157459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Create theory</a:t>
            </a:r>
          </a:p>
        </p:txBody>
      </p:sp>
      <p:sp>
        <p:nvSpPr>
          <p:cNvPr id="10" name="Rounded Rectangle 9"/>
          <p:cNvSpPr/>
          <p:nvPr/>
        </p:nvSpPr>
        <p:spPr>
          <a:xfrm>
            <a:off x="7285579" y="2676363"/>
            <a:ext cx="1794880" cy="157459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Use theory</a:t>
            </a:r>
          </a:p>
        </p:txBody>
      </p:sp>
      <p:sp>
        <p:nvSpPr>
          <p:cNvPr id="12" name="Curved Up Arrow 11"/>
          <p:cNvSpPr/>
          <p:nvPr/>
        </p:nvSpPr>
        <p:spPr>
          <a:xfrm rot="667020">
            <a:off x="2550100" y="4621806"/>
            <a:ext cx="2336524" cy="790527"/>
          </a:xfrm>
          <a:prstGeom prst="curvedUpArrow">
            <a:avLst/>
          </a:prstGeom>
          <a:solidFill>
            <a:srgbClr val="00B0F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urved Up Arrow 12"/>
          <p:cNvSpPr/>
          <p:nvPr/>
        </p:nvSpPr>
        <p:spPr>
          <a:xfrm flipH="1" flipV="1">
            <a:off x="3090040" y="1312662"/>
            <a:ext cx="5180467" cy="1184515"/>
          </a:xfrm>
          <a:prstGeom prst="curvedUpArrow">
            <a:avLst/>
          </a:prstGeom>
          <a:solidFill>
            <a:srgbClr val="7030A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p:cNvSpPr/>
          <p:nvPr/>
        </p:nvSpPr>
        <p:spPr>
          <a:xfrm>
            <a:off x="5141857" y="4261710"/>
            <a:ext cx="3938602" cy="72019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Support theory</a:t>
            </a:r>
          </a:p>
        </p:txBody>
      </p:sp>
      <p:sp>
        <p:nvSpPr>
          <p:cNvPr id="14" name="Rounded Rectangle 13"/>
          <p:cNvSpPr/>
          <p:nvPr/>
        </p:nvSpPr>
        <p:spPr>
          <a:xfrm>
            <a:off x="5141857" y="4988810"/>
            <a:ext cx="3938602" cy="7201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Support theory</a:t>
            </a:r>
          </a:p>
        </p:txBody>
      </p:sp>
      <p:sp>
        <p:nvSpPr>
          <p:cNvPr id="16" name="Curved Up Arrow 15"/>
          <p:cNvSpPr/>
          <p:nvPr/>
        </p:nvSpPr>
        <p:spPr>
          <a:xfrm flipH="1" flipV="1">
            <a:off x="3090040" y="1071766"/>
            <a:ext cx="5180467" cy="1184515"/>
          </a:xfrm>
          <a:prstGeom prst="curvedUpArrow">
            <a:avLst/>
          </a:prstGeom>
          <a:solidFill>
            <a:srgbClr val="00B0F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Curved Up Arrow 16"/>
          <p:cNvSpPr/>
          <p:nvPr/>
        </p:nvSpPr>
        <p:spPr>
          <a:xfrm rot="667020">
            <a:off x="2515606" y="4873429"/>
            <a:ext cx="2336524" cy="790527"/>
          </a:xfrm>
          <a:prstGeom prst="curvedUp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urved Up Arrow 17"/>
          <p:cNvSpPr/>
          <p:nvPr/>
        </p:nvSpPr>
        <p:spPr>
          <a:xfrm flipH="1" flipV="1">
            <a:off x="3090040" y="881828"/>
            <a:ext cx="5180467" cy="1184515"/>
          </a:xfrm>
          <a:prstGeom prst="curvedUpArrow">
            <a:avLst/>
          </a:prstGeom>
          <a:solidFill>
            <a:srgbClr val="7030A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urved Up Arrow 18"/>
          <p:cNvSpPr/>
          <p:nvPr/>
        </p:nvSpPr>
        <p:spPr>
          <a:xfrm rot="667020">
            <a:off x="2481112" y="5176897"/>
            <a:ext cx="2336524" cy="790527"/>
          </a:xfrm>
          <a:prstGeom prst="curvedUpArrow">
            <a:avLst/>
          </a:prstGeom>
          <a:solidFill>
            <a:srgbClr val="00B0F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ounded Rectangle 19"/>
          <p:cNvSpPr/>
          <p:nvPr/>
        </p:nvSpPr>
        <p:spPr>
          <a:xfrm>
            <a:off x="5141857" y="5677471"/>
            <a:ext cx="3938602" cy="72019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Support theory</a:t>
            </a:r>
          </a:p>
        </p:txBody>
      </p:sp>
      <p:sp>
        <p:nvSpPr>
          <p:cNvPr id="21" name="Rectangle 20"/>
          <p:cNvSpPr/>
          <p:nvPr/>
        </p:nvSpPr>
        <p:spPr>
          <a:xfrm>
            <a:off x="4134044" y="1553645"/>
            <a:ext cx="3333477"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predictions</a:t>
            </a:r>
          </a:p>
        </p:txBody>
      </p:sp>
    </p:spTree>
    <p:custDataLst>
      <p:tags r:id="rId1"/>
    </p:custDataLst>
    <p:extLst>
      <p:ext uri="{BB962C8B-B14F-4D97-AF65-F5344CB8AC3E}">
        <p14:creationId xmlns:p14="http://schemas.microsoft.com/office/powerpoint/2010/main" val="4238759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500"/>
                                        <p:tgtEl>
                                          <p:spTgt spid="12"/>
                                        </p:tgtEl>
                                      </p:cBhvr>
                                    </p:animEffect>
                                  </p:childTnLst>
                                </p:cTn>
                              </p:par>
                            </p:childTnLst>
                          </p:cTn>
                        </p:par>
                        <p:par>
                          <p:cTn id="16" fill="hold">
                            <p:stCondLst>
                              <p:cond delay="500"/>
                            </p:stCondLst>
                            <p:childTnLst>
                              <p:par>
                                <p:cTn id="17" presetID="22" presetClass="entr" presetSubtype="8"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500"/>
                                        <p:tgtEl>
                                          <p:spTgt spid="6"/>
                                        </p:tgtEl>
                                      </p:cBhvr>
                                    </p:animEffect>
                                  </p:childTnLst>
                                </p:cTn>
                              </p:par>
                            </p:childTnLst>
                          </p:cTn>
                        </p:par>
                        <p:par>
                          <p:cTn id="20" fill="hold">
                            <p:stCondLst>
                              <p:cond delay="1000"/>
                            </p:stCondLst>
                            <p:childTnLst>
                              <p:par>
                                <p:cTn id="21" presetID="22" presetClass="entr" presetSubtype="2"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right)">
                                      <p:cBhvr>
                                        <p:cTn id="23" dur="500"/>
                                        <p:tgtEl>
                                          <p:spTgt spid="16"/>
                                        </p:tgtEl>
                                      </p:cBhvr>
                                    </p:animEffect>
                                  </p:childTnLst>
                                </p:cTn>
                              </p:par>
                            </p:childTnLst>
                          </p:cTn>
                        </p:par>
                        <p:par>
                          <p:cTn id="24" fill="hold">
                            <p:stCondLst>
                              <p:cond delay="1500"/>
                            </p:stCondLst>
                            <p:childTnLst>
                              <p:par>
                                <p:cTn id="25" presetID="22" presetClass="entr" presetSubtype="8"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wipe(left)">
                                      <p:cBhvr>
                                        <p:cTn id="27" dur="500"/>
                                        <p:tgtEl>
                                          <p:spTgt spid="17"/>
                                        </p:tgtEl>
                                      </p:cBhvr>
                                    </p:animEffect>
                                  </p:childTnLst>
                                </p:cTn>
                              </p:par>
                            </p:childTnLst>
                          </p:cTn>
                        </p:par>
                        <p:par>
                          <p:cTn id="28" fill="hold">
                            <p:stCondLst>
                              <p:cond delay="2000"/>
                            </p:stCondLst>
                            <p:childTnLst>
                              <p:par>
                                <p:cTn id="29" presetID="22" presetClass="entr" presetSubtype="8" fill="hold" grpId="0" nodeType="after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left)">
                                      <p:cBhvr>
                                        <p:cTn id="31" dur="500"/>
                                        <p:tgtEl>
                                          <p:spTgt spid="14"/>
                                        </p:tgtEl>
                                      </p:cBhvr>
                                    </p:animEffect>
                                  </p:childTnLst>
                                </p:cTn>
                              </p:par>
                            </p:childTnLst>
                          </p:cTn>
                        </p:par>
                        <p:par>
                          <p:cTn id="32" fill="hold">
                            <p:stCondLst>
                              <p:cond delay="2500"/>
                            </p:stCondLst>
                            <p:childTnLst>
                              <p:par>
                                <p:cTn id="33" presetID="22" presetClass="entr" presetSubtype="2"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wipe(right)">
                                      <p:cBhvr>
                                        <p:cTn id="35" dur="500"/>
                                        <p:tgtEl>
                                          <p:spTgt spid="18"/>
                                        </p:tgtEl>
                                      </p:cBhvr>
                                    </p:animEffect>
                                  </p:childTnLst>
                                </p:cTn>
                              </p:par>
                            </p:childTnLst>
                          </p:cTn>
                        </p:par>
                        <p:par>
                          <p:cTn id="36" fill="hold">
                            <p:stCondLst>
                              <p:cond delay="3000"/>
                            </p:stCondLst>
                            <p:childTnLst>
                              <p:par>
                                <p:cTn id="37" presetID="22" presetClass="entr" presetSubtype="8" fill="hold" grpId="0" nodeType="after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wipe(left)">
                                      <p:cBhvr>
                                        <p:cTn id="39" dur="500"/>
                                        <p:tgtEl>
                                          <p:spTgt spid="19"/>
                                        </p:tgtEl>
                                      </p:cBhvr>
                                    </p:animEffect>
                                  </p:childTnLst>
                                </p:cTn>
                              </p:par>
                            </p:childTnLst>
                          </p:cTn>
                        </p:par>
                        <p:par>
                          <p:cTn id="40" fill="hold">
                            <p:stCondLst>
                              <p:cond delay="3500"/>
                            </p:stCondLst>
                            <p:childTnLst>
                              <p:par>
                                <p:cTn id="41" presetID="22" presetClass="entr" presetSubtype="8" fill="hold" grpId="0" nodeType="after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wipe(left)">
                                      <p:cBhvr>
                                        <p:cTn id="4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6" grpId="0" animBg="1"/>
      <p:bldP spid="14" grpId="0" animBg="1"/>
      <p:bldP spid="16" grpId="0" animBg="1"/>
      <p:bldP spid="17" grpId="0" animBg="1"/>
      <p:bldP spid="18" grpId="0" animBg="1"/>
      <p:bldP spid="19" grpId="0" animBg="1"/>
      <p:bldP spid="20" grpId="0" animBg="1"/>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Scientific Process</a:t>
            </a:r>
          </a:p>
        </p:txBody>
      </p:sp>
      <p:sp>
        <p:nvSpPr>
          <p:cNvPr id="7" name="Rounded Rectangle 6"/>
          <p:cNvSpPr/>
          <p:nvPr/>
        </p:nvSpPr>
        <p:spPr>
          <a:xfrm>
            <a:off x="398316" y="2697668"/>
            <a:ext cx="1593273" cy="156404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Get an idea</a:t>
            </a:r>
          </a:p>
        </p:txBody>
      </p:sp>
      <p:sp>
        <p:nvSpPr>
          <p:cNvPr id="8" name="Rounded Rectangle 7"/>
          <p:cNvSpPr/>
          <p:nvPr/>
        </p:nvSpPr>
        <p:spPr>
          <a:xfrm>
            <a:off x="2194033" y="2697668"/>
            <a:ext cx="2712388" cy="156404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Perform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experiments</a:t>
            </a:r>
          </a:p>
        </p:txBody>
      </p:sp>
      <p:sp>
        <p:nvSpPr>
          <p:cNvPr id="9" name="Rounded Rectangle 8"/>
          <p:cNvSpPr/>
          <p:nvPr/>
        </p:nvSpPr>
        <p:spPr>
          <a:xfrm>
            <a:off x="5108864" y="2687115"/>
            <a:ext cx="1974272" cy="157459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Create theory</a:t>
            </a:r>
          </a:p>
        </p:txBody>
      </p:sp>
      <p:sp>
        <p:nvSpPr>
          <p:cNvPr id="10" name="Rounded Rectangle 9"/>
          <p:cNvSpPr/>
          <p:nvPr/>
        </p:nvSpPr>
        <p:spPr>
          <a:xfrm>
            <a:off x="7285579" y="2676363"/>
            <a:ext cx="1794880" cy="157459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Use theory</a:t>
            </a:r>
          </a:p>
        </p:txBody>
      </p:sp>
      <p:sp>
        <p:nvSpPr>
          <p:cNvPr id="11" name="Rounded Rectangle 10"/>
          <p:cNvSpPr/>
          <p:nvPr/>
        </p:nvSpPr>
        <p:spPr>
          <a:xfrm>
            <a:off x="9961658" y="2255356"/>
            <a:ext cx="2036618" cy="2448670"/>
          </a:xfrm>
          <a:prstGeom prst="roundRect">
            <a:avLst/>
          </a:prstGeom>
          <a:solidFill>
            <a:srgbClr val="FF66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Improve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or replace theory</a:t>
            </a:r>
          </a:p>
        </p:txBody>
      </p:sp>
      <p:sp>
        <p:nvSpPr>
          <p:cNvPr id="12" name="Curved Up Arrow 11"/>
          <p:cNvSpPr/>
          <p:nvPr/>
        </p:nvSpPr>
        <p:spPr>
          <a:xfrm rot="600660">
            <a:off x="2811426" y="4866336"/>
            <a:ext cx="4707774" cy="1191404"/>
          </a:xfrm>
          <a:prstGeom prst="curvedUpArrow">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urved Up Arrow 12"/>
          <p:cNvSpPr/>
          <p:nvPr/>
        </p:nvSpPr>
        <p:spPr>
          <a:xfrm flipH="1" flipV="1">
            <a:off x="3090040" y="1312662"/>
            <a:ext cx="5180467" cy="1184515"/>
          </a:xfrm>
          <a:prstGeom prst="curvedUpArrow">
            <a:avLst/>
          </a:prstGeom>
          <a:solidFill>
            <a:srgbClr val="7030A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p:cNvSpPr/>
          <p:nvPr/>
        </p:nvSpPr>
        <p:spPr>
          <a:xfrm>
            <a:off x="5141857" y="4261710"/>
            <a:ext cx="3938602" cy="72019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Support theory</a:t>
            </a:r>
          </a:p>
        </p:txBody>
      </p:sp>
      <p:sp>
        <p:nvSpPr>
          <p:cNvPr id="2" name="TextBox 1"/>
          <p:cNvSpPr txBox="1"/>
          <p:nvPr/>
        </p:nvSpPr>
        <p:spPr>
          <a:xfrm>
            <a:off x="8214611" y="4036305"/>
            <a:ext cx="1119351"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srgbClr val="FF6600"/>
                </a:solidFill>
                <a:effectLst/>
                <a:uLnTx/>
                <a:uFillTx/>
                <a:latin typeface="Calibri" panose="020F0502020204030204"/>
                <a:ea typeface="+mn-ea"/>
                <a:cs typeface="+mn-cs"/>
              </a:rPr>
              <a:t>?</a:t>
            </a:r>
          </a:p>
        </p:txBody>
      </p:sp>
      <p:sp>
        <p:nvSpPr>
          <p:cNvPr id="20" name="TextBox 19"/>
          <p:cNvSpPr txBox="1"/>
          <p:nvPr/>
        </p:nvSpPr>
        <p:spPr>
          <a:xfrm>
            <a:off x="4879785" y="4021641"/>
            <a:ext cx="1119351"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srgbClr val="FF6600"/>
                </a:solidFill>
                <a:effectLst/>
                <a:uLnTx/>
                <a:uFillTx/>
                <a:latin typeface="Calibri" panose="020F0502020204030204"/>
                <a:ea typeface="+mn-ea"/>
                <a:cs typeface="+mn-cs"/>
              </a:rPr>
              <a:t>?</a:t>
            </a:r>
          </a:p>
        </p:txBody>
      </p:sp>
      <p:sp>
        <p:nvSpPr>
          <p:cNvPr id="14" name="Curved Up Arrow 13"/>
          <p:cNvSpPr/>
          <p:nvPr/>
        </p:nvSpPr>
        <p:spPr>
          <a:xfrm rot="21277666">
            <a:off x="7707585" y="5023419"/>
            <a:ext cx="3586911" cy="991195"/>
          </a:xfrm>
          <a:prstGeom prst="curvedUpArrow">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3595403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childTnLst>
                          </p:cTn>
                        </p:par>
                        <p:par>
                          <p:cTn id="8" fill="hold">
                            <p:stCondLst>
                              <p:cond delay="500"/>
                            </p:stCondLst>
                            <p:childTnLst>
                              <p:par>
                                <p:cTn id="9" presetID="22" presetClass="entr" presetSubtype="8" fill="hold" grpId="0" nodeType="afterEffect">
                                  <p:stCondLst>
                                    <p:cond delay="50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500"/>
                                        <p:tgtEl>
                                          <p:spTgt spid="12"/>
                                        </p:tgtEl>
                                      </p:cBhvr>
                                    </p:animEffect>
                                  </p:childTnLst>
                                </p:cTn>
                              </p:par>
                              <p:par>
                                <p:cTn id="12" presetID="22" presetClass="entr" presetSubtype="4" fill="hold" grpId="0" nodeType="withEffect">
                                  <p:stCondLst>
                                    <p:cond delay="50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par>
                                <p:cTn id="15" presetID="22" presetClass="entr" presetSubtype="4" fill="hold" grpId="0" nodeType="withEffect">
                                  <p:stCondLst>
                                    <p:cond delay="50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ipe(left)">
                                      <p:cBhvr>
                                        <p:cTn id="22" dur="500"/>
                                        <p:tgtEl>
                                          <p:spTgt spid="14"/>
                                        </p:tgtEl>
                                      </p:cBhvr>
                                    </p:animEffect>
                                  </p:childTnLst>
                                </p:cTn>
                              </p:par>
                            </p:childTnLst>
                          </p:cTn>
                        </p:par>
                        <p:par>
                          <p:cTn id="23" fill="hold">
                            <p:stCondLst>
                              <p:cond delay="500"/>
                            </p:stCondLst>
                            <p:childTnLst>
                              <p:par>
                                <p:cTn id="24" presetID="22" presetClass="entr" presetSubtype="4" fill="hold" grpId="0"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down)">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2" grpId="0"/>
      <p:bldP spid="20" grpId="0"/>
      <p:bldP spid="1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Scientific Process</a:t>
            </a:r>
          </a:p>
        </p:txBody>
      </p:sp>
      <p:sp>
        <p:nvSpPr>
          <p:cNvPr id="7" name="Rounded Rectangle 6"/>
          <p:cNvSpPr/>
          <p:nvPr/>
        </p:nvSpPr>
        <p:spPr>
          <a:xfrm>
            <a:off x="398316" y="2697668"/>
            <a:ext cx="1593273" cy="156404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Get an idea</a:t>
            </a:r>
          </a:p>
        </p:txBody>
      </p:sp>
      <p:sp>
        <p:nvSpPr>
          <p:cNvPr id="8" name="Rounded Rectangle 7"/>
          <p:cNvSpPr/>
          <p:nvPr/>
        </p:nvSpPr>
        <p:spPr>
          <a:xfrm>
            <a:off x="2194033" y="2697668"/>
            <a:ext cx="2712388" cy="156404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Perform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experiments</a:t>
            </a:r>
          </a:p>
        </p:txBody>
      </p:sp>
      <p:sp>
        <p:nvSpPr>
          <p:cNvPr id="9" name="Rounded Rectangle 8"/>
          <p:cNvSpPr/>
          <p:nvPr/>
        </p:nvSpPr>
        <p:spPr>
          <a:xfrm>
            <a:off x="5108864" y="2687115"/>
            <a:ext cx="1974272" cy="157459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Create theory</a:t>
            </a:r>
          </a:p>
        </p:txBody>
      </p:sp>
      <p:sp>
        <p:nvSpPr>
          <p:cNvPr id="10" name="Rounded Rectangle 9"/>
          <p:cNvSpPr/>
          <p:nvPr/>
        </p:nvSpPr>
        <p:spPr>
          <a:xfrm>
            <a:off x="7285579" y="2676363"/>
            <a:ext cx="1794880" cy="157459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Use theory</a:t>
            </a:r>
          </a:p>
        </p:txBody>
      </p:sp>
      <p:sp>
        <p:nvSpPr>
          <p:cNvPr id="11" name="Rounded Rectangle 10"/>
          <p:cNvSpPr/>
          <p:nvPr/>
        </p:nvSpPr>
        <p:spPr>
          <a:xfrm>
            <a:off x="9961658" y="2255356"/>
            <a:ext cx="2036618" cy="2448670"/>
          </a:xfrm>
          <a:prstGeom prst="roundRect">
            <a:avLst/>
          </a:prstGeom>
          <a:solidFill>
            <a:srgbClr val="FF66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New</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Theory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Supported </a:t>
            </a:r>
          </a:p>
        </p:txBody>
      </p:sp>
      <p:sp>
        <p:nvSpPr>
          <p:cNvPr id="12" name="Curved Up Arrow 11"/>
          <p:cNvSpPr/>
          <p:nvPr/>
        </p:nvSpPr>
        <p:spPr>
          <a:xfrm rot="257289">
            <a:off x="2756878" y="4720040"/>
            <a:ext cx="7807516" cy="1428151"/>
          </a:xfrm>
          <a:prstGeom prst="curvedUpArrow">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urved Up Arrow 12"/>
          <p:cNvSpPr/>
          <p:nvPr/>
        </p:nvSpPr>
        <p:spPr>
          <a:xfrm rot="21313074" flipH="1" flipV="1">
            <a:off x="3658675" y="629263"/>
            <a:ext cx="7633140" cy="1533568"/>
          </a:xfrm>
          <a:prstGeom prst="curvedUpArrow">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p:cNvSpPr/>
          <p:nvPr/>
        </p:nvSpPr>
        <p:spPr>
          <a:xfrm>
            <a:off x="5931313" y="1111499"/>
            <a:ext cx="3333477"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predictions</a:t>
            </a:r>
          </a:p>
        </p:txBody>
      </p:sp>
    </p:spTree>
    <p:extLst>
      <p:ext uri="{BB962C8B-B14F-4D97-AF65-F5344CB8AC3E}">
        <p14:creationId xmlns:p14="http://schemas.microsoft.com/office/powerpoint/2010/main" val="4144507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down)">
                                      <p:cBhvr>
                                        <p:cTn id="10" dur="500"/>
                                        <p:tgtEl>
                                          <p:spTgt spid="1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ipe(left)">
                                      <p:cBhvr>
                                        <p:cTn id="14" dur="500"/>
                                        <p:tgtEl>
                                          <p:spTgt spid="12"/>
                                        </p:tgtEl>
                                      </p:cBhvr>
                                    </p:animEffect>
                                  </p:childTnLst>
                                </p:cTn>
                              </p:par>
                            </p:childTnLst>
                          </p:cTn>
                        </p:par>
                        <p:par>
                          <p:cTn id="15" fill="hold">
                            <p:stCondLst>
                              <p:cond delay="1000"/>
                            </p:stCondLst>
                            <p:childTnLst>
                              <p:par>
                                <p:cTn id="16" presetID="22" presetClass="entr" presetSubtype="4"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down)">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Scientific Process</a:t>
            </a:r>
          </a:p>
        </p:txBody>
      </p:sp>
      <p:sp>
        <p:nvSpPr>
          <p:cNvPr id="7" name="Rounded Rectangle 6"/>
          <p:cNvSpPr/>
          <p:nvPr/>
        </p:nvSpPr>
        <p:spPr>
          <a:xfrm>
            <a:off x="398316" y="1988214"/>
            <a:ext cx="1593273" cy="156404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Get an idea</a:t>
            </a:r>
          </a:p>
        </p:txBody>
      </p:sp>
      <p:sp>
        <p:nvSpPr>
          <p:cNvPr id="8" name="Rounded Rectangle 7"/>
          <p:cNvSpPr/>
          <p:nvPr/>
        </p:nvSpPr>
        <p:spPr>
          <a:xfrm>
            <a:off x="2194033" y="1988214"/>
            <a:ext cx="2712388" cy="156404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Perform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experiments</a:t>
            </a:r>
          </a:p>
        </p:txBody>
      </p:sp>
      <p:sp>
        <p:nvSpPr>
          <p:cNvPr id="9" name="Rounded Rectangle 8"/>
          <p:cNvSpPr/>
          <p:nvPr/>
        </p:nvSpPr>
        <p:spPr>
          <a:xfrm>
            <a:off x="5108864" y="1977661"/>
            <a:ext cx="1974272" cy="1574597"/>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Create theory</a:t>
            </a:r>
          </a:p>
        </p:txBody>
      </p:sp>
      <p:sp>
        <p:nvSpPr>
          <p:cNvPr id="10" name="Rounded Rectangle 9"/>
          <p:cNvSpPr/>
          <p:nvPr/>
        </p:nvSpPr>
        <p:spPr>
          <a:xfrm>
            <a:off x="7285579" y="1966909"/>
            <a:ext cx="1794880" cy="157459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Use theory</a:t>
            </a:r>
          </a:p>
        </p:txBody>
      </p:sp>
      <p:sp>
        <p:nvSpPr>
          <p:cNvPr id="11" name="Rounded Rectangle 10"/>
          <p:cNvSpPr/>
          <p:nvPr/>
        </p:nvSpPr>
        <p:spPr>
          <a:xfrm>
            <a:off x="9317182" y="1966909"/>
            <a:ext cx="1829039" cy="1585347"/>
          </a:xfrm>
          <a:prstGeom prst="roundRect">
            <a:avLst/>
          </a:prstGeom>
          <a:solidFill>
            <a:srgbClr val="FF66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New</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Theory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cxnSp>
        <p:nvCxnSpPr>
          <p:cNvPr id="15" name="Straight Arrow Connector 14"/>
          <p:cNvCxnSpPr/>
          <p:nvPr/>
        </p:nvCxnSpPr>
        <p:spPr>
          <a:xfrm>
            <a:off x="1194952" y="3767953"/>
            <a:ext cx="8548138" cy="15765"/>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17" name="Picture 2" descr="See Explanation.  Clicking on the picture will download&#10; the highest resolution version availab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13101" y="4274697"/>
            <a:ext cx="1632399" cy="1243134"/>
          </a:xfrm>
          <a:prstGeom prst="rect">
            <a:avLst/>
          </a:prstGeom>
          <a:noFill/>
          <a:extLst>
            <a:ext uri="{909E8E84-426E-40DD-AFC4-6F175D3DCCD1}">
              <a14:hiddenFill xmlns:a14="http://schemas.microsoft.com/office/drawing/2010/main">
                <a:solidFill>
                  <a:srgbClr val="FFFFFF"/>
                </a:solidFill>
              </a14:hiddenFill>
            </a:ext>
          </a:extLst>
        </p:spPr>
      </p:pic>
      <p:sp>
        <p:nvSpPr>
          <p:cNvPr id="19" name="Oval 18"/>
          <p:cNvSpPr/>
          <p:nvPr/>
        </p:nvSpPr>
        <p:spPr>
          <a:xfrm>
            <a:off x="5309180" y="4286911"/>
            <a:ext cx="1406930" cy="1069756"/>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oup 19"/>
          <p:cNvGrpSpPr/>
          <p:nvPr/>
        </p:nvGrpSpPr>
        <p:grpSpPr>
          <a:xfrm>
            <a:off x="6870332" y="4138885"/>
            <a:ext cx="2373529" cy="1378946"/>
            <a:chOff x="5430065" y="2194825"/>
            <a:chExt cx="3435070" cy="1810302"/>
          </a:xfrm>
        </p:grpSpPr>
        <p:sp>
          <p:nvSpPr>
            <p:cNvPr id="21" name="Rectangle 20"/>
            <p:cNvSpPr/>
            <p:nvPr/>
          </p:nvSpPr>
          <p:spPr>
            <a:xfrm>
              <a:off x="5430065" y="2434021"/>
              <a:ext cx="1003801"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F =</a:t>
              </a:r>
            </a:p>
          </p:txBody>
        </p:sp>
        <p:sp>
          <p:nvSpPr>
            <p:cNvPr id="22" name="Rectangle 21"/>
            <p:cNvSpPr/>
            <p:nvPr/>
          </p:nvSpPr>
          <p:spPr>
            <a:xfrm>
              <a:off x="6768321" y="2194825"/>
              <a:ext cx="209223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Gm</a:t>
              </a:r>
              <a:r>
                <a:rPr kumimoji="0" lang="en-US" sz="2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1</a:t>
              </a: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m</a:t>
              </a:r>
              <a:r>
                <a:rPr kumimoji="0" lang="en-US" sz="2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2</a:t>
              </a:r>
            </a:p>
          </p:txBody>
        </p:sp>
        <p:sp>
          <p:nvSpPr>
            <p:cNvPr id="23" name="Rectangle 22"/>
            <p:cNvSpPr/>
            <p:nvPr/>
          </p:nvSpPr>
          <p:spPr>
            <a:xfrm>
              <a:off x="7601080" y="3081797"/>
              <a:ext cx="42671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r</a:t>
              </a:r>
            </a:p>
          </p:txBody>
        </p:sp>
        <p:sp>
          <p:nvSpPr>
            <p:cNvPr id="24" name="Rectangle 23"/>
            <p:cNvSpPr/>
            <p:nvPr/>
          </p:nvSpPr>
          <p:spPr>
            <a:xfrm>
              <a:off x="7937334" y="3183925"/>
              <a:ext cx="340157" cy="46166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alibri" panose="020F0502020204030204"/>
                  <a:ea typeface="+mn-ea"/>
                  <a:cs typeface="+mn-cs"/>
                </a:rPr>
                <a:t>2</a:t>
              </a:r>
            </a:p>
          </p:txBody>
        </p:sp>
        <p:cxnSp>
          <p:nvCxnSpPr>
            <p:cNvPr id="25" name="Straight Connector 24"/>
            <p:cNvCxnSpPr/>
            <p:nvPr/>
          </p:nvCxnSpPr>
          <p:spPr>
            <a:xfrm>
              <a:off x="6768321" y="3118155"/>
              <a:ext cx="2096814"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5" name="Picture 4"/>
          <p:cNvPicPr>
            <a:picLocks noChangeAspect="1"/>
          </p:cNvPicPr>
          <p:nvPr/>
        </p:nvPicPr>
        <p:blipFill>
          <a:blip r:embed="rId4"/>
          <a:stretch>
            <a:fillRect/>
          </a:stretch>
        </p:blipFill>
        <p:spPr>
          <a:xfrm>
            <a:off x="9718945" y="4138886"/>
            <a:ext cx="2258649" cy="1521870"/>
          </a:xfrm>
          <a:prstGeom prst="rect">
            <a:avLst/>
          </a:prstGeom>
        </p:spPr>
      </p:pic>
      <p:pic>
        <p:nvPicPr>
          <p:cNvPr id="26" name="Content Placeholder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57605" y="4265624"/>
            <a:ext cx="1297353" cy="1252207"/>
          </a:xfrm>
          <a:prstGeom prst="rect">
            <a:avLst/>
          </a:prstGeom>
          <a:solidFill>
            <a:schemeClr val="tx1"/>
          </a:solidFill>
        </p:spPr>
      </p:pic>
      <p:pic>
        <p:nvPicPr>
          <p:cNvPr id="27" name="Picture 2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1374" y="4275816"/>
            <a:ext cx="1286417" cy="1242015"/>
          </a:xfrm>
          <a:prstGeom prst="rect">
            <a:avLst/>
          </a:prstGeom>
        </p:spPr>
      </p:pic>
    </p:spTree>
    <p:extLst>
      <p:ext uri="{BB962C8B-B14F-4D97-AF65-F5344CB8AC3E}">
        <p14:creationId xmlns:p14="http://schemas.microsoft.com/office/powerpoint/2010/main" val="39669752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1000"/>
                                        <p:tgtEl>
                                          <p:spTgt spid="15"/>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wipe(left)">
                                      <p:cBhvr>
                                        <p:cTn id="15" dur="750"/>
                                        <p:tgtEl>
                                          <p:spTgt spid="17"/>
                                        </p:tgtEl>
                                      </p:cBhvr>
                                    </p:animEffect>
                                  </p:childTnLst>
                                </p:cTn>
                              </p:par>
                            </p:childTnLst>
                          </p:cTn>
                        </p:par>
                        <p:par>
                          <p:cTn id="16" fill="hold">
                            <p:stCondLst>
                              <p:cond delay="2250"/>
                            </p:stCondLst>
                            <p:childTnLst>
                              <p:par>
                                <p:cTn id="17" presetID="22" presetClass="entr" presetSubtype="8" fill="hold"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wipe(left)">
                                      <p:cBhvr>
                                        <p:cTn id="19" dur="500"/>
                                        <p:tgtEl>
                                          <p:spTgt spid="26"/>
                                        </p:tgtEl>
                                      </p:cBhvr>
                                    </p:animEffect>
                                  </p:childTnLst>
                                </p:cTn>
                              </p:par>
                            </p:childTnLst>
                          </p:cTn>
                        </p:par>
                        <p:par>
                          <p:cTn id="20" fill="hold">
                            <p:stCondLst>
                              <p:cond delay="2750"/>
                            </p:stCondLst>
                            <p:childTnLst>
                              <p:par>
                                <p:cTn id="21" presetID="22" presetClass="entr" presetSubtype="8" fill="hold" grpId="0" nodeType="after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wipe(left)">
                                      <p:cBhvr>
                                        <p:cTn id="23" dur="750"/>
                                        <p:tgtEl>
                                          <p:spTgt spid="19"/>
                                        </p:tgtEl>
                                      </p:cBhvr>
                                    </p:animEffect>
                                  </p:childTnLst>
                                </p:cTn>
                              </p:par>
                            </p:childTnLst>
                          </p:cTn>
                        </p:par>
                        <p:par>
                          <p:cTn id="24" fill="hold">
                            <p:stCondLst>
                              <p:cond delay="3500"/>
                            </p:stCondLst>
                            <p:childTnLst>
                              <p:par>
                                <p:cTn id="25" presetID="22" presetClass="entr" presetSubtype="8" fill="hold"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wipe(left)">
                                      <p:cBhvr>
                                        <p:cTn id="27" dur="750"/>
                                        <p:tgtEl>
                                          <p:spTgt spid="20"/>
                                        </p:tgtEl>
                                      </p:cBhvr>
                                    </p:animEffect>
                                  </p:childTnLst>
                                </p:cTn>
                              </p:par>
                            </p:childTnLst>
                          </p:cTn>
                        </p:par>
                        <p:par>
                          <p:cTn id="28" fill="hold">
                            <p:stCondLst>
                              <p:cond delay="4250"/>
                            </p:stCondLst>
                            <p:childTnLst>
                              <p:par>
                                <p:cTn id="29" presetID="22" presetClass="entr" presetSubtype="8" fill="hold"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Working definition:</a:t>
            </a:r>
            <a:endParaRPr lang="en-US" dirty="0"/>
          </a:p>
        </p:txBody>
      </p:sp>
      <p:sp>
        <p:nvSpPr>
          <p:cNvPr id="6" name="Content Placeholder 5"/>
          <p:cNvSpPr>
            <a:spLocks noGrp="1"/>
          </p:cNvSpPr>
          <p:nvPr>
            <p:ph idx="1"/>
          </p:nvPr>
        </p:nvSpPr>
        <p:spPr>
          <a:xfrm>
            <a:off x="1066800" y="2103120"/>
            <a:ext cx="6862011" cy="3931920"/>
          </a:xfrm>
        </p:spPr>
        <p:txBody>
          <a:bodyPr>
            <a:normAutofit/>
          </a:bodyPr>
          <a:lstStyle/>
          <a:p>
            <a:pPr marL="0" indent="0">
              <a:buNone/>
            </a:pPr>
            <a:r>
              <a:rPr lang="en-US" sz="4400" dirty="0" smtClean="0"/>
              <a:t>Science </a:t>
            </a:r>
            <a:r>
              <a:rPr lang="en-US" sz="4400" dirty="0"/>
              <a:t>is a powerful process of discovery (tool) for learning about the natural world</a:t>
            </a:r>
          </a:p>
        </p:txBody>
      </p:sp>
      <p:pic>
        <p:nvPicPr>
          <p:cNvPr id="2" name="Picture 1"/>
          <p:cNvPicPr>
            <a:picLocks noChangeAspect="1"/>
          </p:cNvPicPr>
          <p:nvPr/>
        </p:nvPicPr>
        <p:blipFill>
          <a:blip r:embed="rId3"/>
          <a:stretch>
            <a:fillRect/>
          </a:stretch>
        </p:blipFill>
        <p:spPr>
          <a:xfrm>
            <a:off x="7089547" y="4355432"/>
            <a:ext cx="4508895" cy="1946611"/>
          </a:xfrm>
          <a:prstGeom prst="rect">
            <a:avLst/>
          </a:prstGeom>
        </p:spPr>
      </p:pic>
      <p:pic>
        <p:nvPicPr>
          <p:cNvPr id="3" name="Picture 2" descr="http://www.workboxsystem.com/sitebuildercontent/sitebuilderpictures/webassets/scientificmethodposter.jp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339580">
            <a:off x="8310539" y="771674"/>
            <a:ext cx="2795125" cy="3588426"/>
          </a:xfrm>
          <a:prstGeom prst="rect">
            <a:avLst/>
          </a:prstGeom>
          <a:noFill/>
          <a:ln>
            <a:noFill/>
          </a:ln>
        </p:spPr>
      </p:pic>
    </p:spTree>
    <p:extLst>
      <p:ext uri="{BB962C8B-B14F-4D97-AF65-F5344CB8AC3E}">
        <p14:creationId xmlns:p14="http://schemas.microsoft.com/office/powerpoint/2010/main" val="2496128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up)">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218988" y="412187"/>
            <a:ext cx="8467725" cy="5895975"/>
          </a:xfrm>
          <a:prstGeom prst="rect">
            <a:avLst/>
          </a:prstGeom>
          <a:ln>
            <a:solidFill>
              <a:schemeClr val="tx1"/>
            </a:solidFill>
          </a:ln>
        </p:spPr>
      </p:pic>
      <p:sp>
        <p:nvSpPr>
          <p:cNvPr id="2" name="Rectangle 1"/>
          <p:cNvSpPr/>
          <p:nvPr/>
        </p:nvSpPr>
        <p:spPr>
          <a:xfrm>
            <a:off x="529387" y="721895"/>
            <a:ext cx="2454443" cy="902369"/>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Observe/Ask</a:t>
            </a:r>
            <a:endParaRPr lang="en-US" dirty="0"/>
          </a:p>
        </p:txBody>
      </p:sp>
      <p:sp>
        <p:nvSpPr>
          <p:cNvPr id="6" name="Rectangle 5"/>
          <p:cNvSpPr/>
          <p:nvPr/>
        </p:nvSpPr>
        <p:spPr>
          <a:xfrm>
            <a:off x="529388" y="2029327"/>
            <a:ext cx="2454443" cy="902369"/>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Make Hypothesis</a:t>
            </a:r>
            <a:endParaRPr lang="en-US" dirty="0"/>
          </a:p>
        </p:txBody>
      </p:sp>
      <p:sp>
        <p:nvSpPr>
          <p:cNvPr id="7" name="Rectangle 6"/>
          <p:cNvSpPr/>
          <p:nvPr/>
        </p:nvSpPr>
        <p:spPr>
          <a:xfrm>
            <a:off x="529387" y="3402931"/>
            <a:ext cx="2454443" cy="902369"/>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Gather Data</a:t>
            </a:r>
          </a:p>
          <a:p>
            <a:pPr algn="ctr"/>
            <a:r>
              <a:rPr lang="en-US" dirty="0" smtClean="0"/>
              <a:t>(Experiment)</a:t>
            </a:r>
            <a:endParaRPr lang="en-US" dirty="0"/>
          </a:p>
        </p:txBody>
      </p:sp>
      <p:sp>
        <p:nvSpPr>
          <p:cNvPr id="8" name="Rectangle 7"/>
          <p:cNvSpPr/>
          <p:nvPr/>
        </p:nvSpPr>
        <p:spPr>
          <a:xfrm>
            <a:off x="529388" y="4800600"/>
            <a:ext cx="2454443" cy="902369"/>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Interpret Data</a:t>
            </a:r>
          </a:p>
          <a:p>
            <a:pPr algn="ctr"/>
            <a:r>
              <a:rPr lang="en-US" dirty="0" smtClean="0"/>
              <a:t>(Draw Conclusions)</a:t>
            </a:r>
          </a:p>
        </p:txBody>
      </p:sp>
      <p:sp>
        <p:nvSpPr>
          <p:cNvPr id="4" name="Down Arrow 3"/>
          <p:cNvSpPr/>
          <p:nvPr/>
        </p:nvSpPr>
        <p:spPr>
          <a:xfrm>
            <a:off x="1576128" y="1682417"/>
            <a:ext cx="457200" cy="288757"/>
          </a:xfrm>
          <a:prstGeom prst="down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own Arrow 8"/>
          <p:cNvSpPr/>
          <p:nvPr/>
        </p:nvSpPr>
        <p:spPr>
          <a:xfrm>
            <a:off x="1576128" y="3010903"/>
            <a:ext cx="457200" cy="288757"/>
          </a:xfrm>
          <a:prstGeom prst="down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own Arrow 9"/>
          <p:cNvSpPr/>
          <p:nvPr/>
        </p:nvSpPr>
        <p:spPr>
          <a:xfrm>
            <a:off x="1576128" y="4421606"/>
            <a:ext cx="457200" cy="288757"/>
          </a:xfrm>
          <a:prstGeom prst="down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loud 10"/>
          <p:cNvSpPr/>
          <p:nvPr/>
        </p:nvSpPr>
        <p:spPr>
          <a:xfrm>
            <a:off x="10454785" y="525178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708064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316-506 This process...why its important to u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190933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8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538-605 Lets review...in ways that make sense to u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8155391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1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Important Distinctions</a:t>
            </a:r>
            <a:br>
              <a:rPr lang="en-US" dirty="0" smtClean="0"/>
            </a:br>
            <a:r>
              <a:rPr lang="en-US" dirty="0" smtClean="0"/>
              <a:t>Science </a:t>
            </a:r>
            <a:r>
              <a:rPr lang="en-US" dirty="0"/>
              <a:t>= Data &amp; Interpretation</a:t>
            </a:r>
          </a:p>
        </p:txBody>
      </p:sp>
      <p:pic>
        <p:nvPicPr>
          <p:cNvPr id="3" name="Picture 2"/>
          <p:cNvPicPr>
            <a:picLocks noChangeAspect="1"/>
          </p:cNvPicPr>
          <p:nvPr/>
        </p:nvPicPr>
        <p:blipFill>
          <a:blip r:embed="rId4"/>
          <a:stretch>
            <a:fillRect/>
          </a:stretch>
        </p:blipFill>
        <p:spPr>
          <a:xfrm>
            <a:off x="710477" y="2392761"/>
            <a:ext cx="4467225" cy="2533650"/>
          </a:xfrm>
          <a:prstGeom prst="rect">
            <a:avLst/>
          </a:prstGeom>
        </p:spPr>
      </p:pic>
      <p:pic>
        <p:nvPicPr>
          <p:cNvPr id="4" name="Picture 3"/>
          <p:cNvPicPr>
            <a:picLocks noChangeAspect="1"/>
          </p:cNvPicPr>
          <p:nvPr/>
        </p:nvPicPr>
        <p:blipFill>
          <a:blip r:embed="rId5"/>
          <a:stretch>
            <a:fillRect/>
          </a:stretch>
        </p:blipFill>
        <p:spPr>
          <a:xfrm>
            <a:off x="7052398" y="2374832"/>
            <a:ext cx="4429125" cy="2524125"/>
          </a:xfrm>
          <a:prstGeom prst="rect">
            <a:avLst/>
          </a:prstGeom>
        </p:spPr>
      </p:pic>
      <p:pic>
        <p:nvPicPr>
          <p:cNvPr id="5" name="Picture 4"/>
          <p:cNvPicPr>
            <a:picLocks noChangeAspect="1"/>
          </p:cNvPicPr>
          <p:nvPr/>
        </p:nvPicPr>
        <p:blipFill>
          <a:blip r:embed="rId6"/>
          <a:stretch>
            <a:fillRect/>
          </a:stretch>
        </p:blipFill>
        <p:spPr>
          <a:xfrm>
            <a:off x="3513457" y="4245379"/>
            <a:ext cx="2130410" cy="2119197"/>
          </a:xfrm>
          <a:prstGeom prst="rect">
            <a:avLst/>
          </a:prstGeom>
        </p:spPr>
      </p:pic>
      <p:pic>
        <p:nvPicPr>
          <p:cNvPr id="6" name="Picture 5"/>
          <p:cNvPicPr>
            <a:picLocks noChangeAspect="1"/>
          </p:cNvPicPr>
          <p:nvPr/>
        </p:nvPicPr>
        <p:blipFill>
          <a:blip r:embed="rId7"/>
          <a:stretch>
            <a:fillRect/>
          </a:stretch>
        </p:blipFill>
        <p:spPr>
          <a:xfrm>
            <a:off x="6586233" y="4245379"/>
            <a:ext cx="2349784" cy="2119197"/>
          </a:xfrm>
          <a:prstGeom prst="rect">
            <a:avLst/>
          </a:prstGeom>
        </p:spPr>
      </p:pic>
    </p:spTree>
    <p:custDataLst>
      <p:tags r:id="rId1"/>
    </p:custDataLst>
    <p:extLst>
      <p:ext uri="{BB962C8B-B14F-4D97-AF65-F5344CB8AC3E}">
        <p14:creationId xmlns:p14="http://schemas.microsoft.com/office/powerpoint/2010/main" val="39388537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right)">
                                      <p:cBhvr>
                                        <p:cTn id="15" dur="500"/>
                                        <p:tgtEl>
                                          <p:spTgt spid="4"/>
                                        </p:tgtEl>
                                      </p:cBhvr>
                                    </p:animEffect>
                                  </p:childTnLst>
                                </p:cTn>
                              </p:par>
                            </p:childTnLst>
                          </p:cTn>
                        </p:par>
                        <p:par>
                          <p:cTn id="16" fill="hold">
                            <p:stCondLst>
                              <p:cond delay="1500"/>
                            </p:stCondLst>
                            <p:childTnLst>
                              <p:par>
                                <p:cTn id="17" presetID="22" presetClass="entr" presetSubtype="1"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up)">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solidFill>
                  <a:schemeClr val="bg1"/>
                </a:solidFill>
              </a:rPr>
              <a:t>Data (facts)—Observed</a:t>
            </a:r>
            <a:endParaRPr lang="en-US" dirty="0">
              <a:solidFill>
                <a:schemeClr val="bg1"/>
              </a:solidFill>
            </a:endParaRPr>
          </a:p>
        </p:txBody>
      </p:sp>
      <p:pic>
        <p:nvPicPr>
          <p:cNvPr id="3" name="Content Placeholder 2"/>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54150" y="2299448"/>
            <a:ext cx="2949934" cy="1965898"/>
          </a:xfrm>
        </p:spPr>
      </p:pic>
      <p:sp>
        <p:nvSpPr>
          <p:cNvPr id="7" name="Rectangle 6"/>
          <p:cNvSpPr/>
          <p:nvPr/>
        </p:nvSpPr>
        <p:spPr>
          <a:xfrm>
            <a:off x="700152" y="1769801"/>
            <a:ext cx="2703932"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The colors on this frog</a:t>
            </a: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2" name="Picture 1"/>
          <p:cNvPicPr>
            <a:picLocks noChangeAspect="1"/>
          </p:cNvPicPr>
          <p:nvPr/>
        </p:nvPicPr>
        <p:blipFill>
          <a:blip r:embed="rId4"/>
          <a:stretch>
            <a:fillRect/>
          </a:stretch>
        </p:blipFill>
        <p:spPr>
          <a:xfrm>
            <a:off x="3938744" y="2299448"/>
            <a:ext cx="2947342" cy="1965898"/>
          </a:xfrm>
          <a:prstGeom prst="rect">
            <a:avLst/>
          </a:prstGeom>
        </p:spPr>
      </p:pic>
      <p:sp>
        <p:nvSpPr>
          <p:cNvPr id="8" name="Rectangle 7"/>
          <p:cNvSpPr/>
          <p:nvPr/>
        </p:nvSpPr>
        <p:spPr>
          <a:xfrm>
            <a:off x="4155157" y="1769801"/>
            <a:ext cx="2590768"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Zebra </a:t>
            </a:r>
            <a:r>
              <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stripe </a:t>
            </a: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patterns</a:t>
            </a: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56929" y="2299448"/>
            <a:ext cx="3077540" cy="1965898"/>
          </a:xfrm>
          <a:prstGeom prst="rect">
            <a:avLst/>
          </a:prstGeom>
        </p:spPr>
      </p:pic>
      <p:pic>
        <p:nvPicPr>
          <p:cNvPr id="9" name="Content Placeholder 7"/>
          <p:cNvPicPr>
            <a:picLocks noGrp="1" noChangeAspect="1"/>
          </p:cNvPicPr>
          <p:nvPr>
            <p:ph sz="quarter" idx="4294967295"/>
          </p:nvPr>
        </p:nvPicPr>
        <p:blipFill>
          <a:blip r:embed="rId6" cstate="print">
            <a:extLst>
              <a:ext uri="{28A0092B-C50C-407E-A947-70E740481C1C}">
                <a14:useLocalDpi xmlns:a14="http://schemas.microsoft.com/office/drawing/2010/main" val="0"/>
              </a:ext>
            </a:extLst>
          </a:blip>
          <a:stretch>
            <a:fillRect/>
          </a:stretch>
        </p:blipFill>
        <p:spPr>
          <a:xfrm>
            <a:off x="9641763" y="3657881"/>
            <a:ext cx="1613425" cy="1613425"/>
          </a:xfrm>
        </p:spPr>
      </p:pic>
      <p:sp>
        <p:nvSpPr>
          <p:cNvPr id="11" name="Rectangle 10"/>
          <p:cNvSpPr/>
          <p:nvPr/>
        </p:nvSpPr>
        <p:spPr>
          <a:xfrm>
            <a:off x="7256929" y="1417638"/>
            <a:ext cx="316454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The </a:t>
            </a:r>
            <a:r>
              <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Mississippi River </a:t>
            </a: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flows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toward </a:t>
            </a:r>
            <a:r>
              <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the Gulf of </a:t>
            </a: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Mexico</a:t>
            </a: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12" name="Picture 11"/>
          <p:cNvPicPr>
            <a:picLocks noChangeAspect="1"/>
          </p:cNvPicPr>
          <p:nvPr/>
        </p:nvPicPr>
        <p:blipFill>
          <a:blip r:embed="rId7"/>
          <a:stretch>
            <a:fillRect/>
          </a:stretch>
        </p:blipFill>
        <p:spPr>
          <a:xfrm>
            <a:off x="3938744" y="4475899"/>
            <a:ext cx="3040454" cy="2026969"/>
          </a:xfrm>
          <a:prstGeom prst="rect">
            <a:avLst/>
          </a:prstGeom>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5082588">
            <a:off x="6209983" y="4703293"/>
            <a:ext cx="2233565" cy="1485083"/>
          </a:xfrm>
          <a:prstGeom prst="rect">
            <a:avLst/>
          </a:prstGeom>
        </p:spPr>
      </p:pic>
      <p:pic>
        <p:nvPicPr>
          <p:cNvPr id="14" name="Picture 1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930549" y="4475899"/>
            <a:ext cx="1640541" cy="1591674"/>
          </a:xfrm>
          <a:prstGeom prst="rect">
            <a:avLst/>
          </a:prstGeom>
        </p:spPr>
      </p:pic>
      <p:sp>
        <p:nvSpPr>
          <p:cNvPr id="15" name="Rectangle 14"/>
          <p:cNvSpPr/>
          <p:nvPr/>
        </p:nvSpPr>
        <p:spPr>
          <a:xfrm>
            <a:off x="404217" y="4900188"/>
            <a:ext cx="2798202"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The </a:t>
            </a:r>
            <a:r>
              <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leaves of non-evergreen trees turn colors in the </a:t>
            </a: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fall</a:t>
            </a: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41686032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solidFill>
                  <a:schemeClr val="bg1"/>
                </a:solidFill>
              </a:rPr>
              <a:t>Data (facts)--Measured</a:t>
            </a:r>
            <a:endParaRPr lang="en-US" dirty="0">
              <a:solidFill>
                <a:schemeClr val="bg1"/>
              </a:solidFill>
            </a:endParaRPr>
          </a:p>
        </p:txBody>
      </p:sp>
      <p:sp>
        <p:nvSpPr>
          <p:cNvPr id="6" name="Content Placeholder 5"/>
          <p:cNvSpPr>
            <a:spLocks noGrp="1"/>
          </p:cNvSpPr>
          <p:nvPr>
            <p:ph idx="1"/>
          </p:nvPr>
        </p:nvSpPr>
        <p:spPr/>
        <p:txBody>
          <a:bodyPr>
            <a:normAutofit/>
          </a:bodyPr>
          <a:lstStyle/>
          <a:p>
            <a:endParaRPr lang="en-US" dirty="0" smtClean="0"/>
          </a:p>
          <a:p>
            <a:endParaRPr lang="en-US" dirty="0"/>
          </a:p>
          <a:p>
            <a:endParaRPr lang="en-US" dirty="0"/>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64362" y="319882"/>
            <a:ext cx="1510483" cy="5692747"/>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44409" y="1792299"/>
            <a:ext cx="2155603" cy="3230429"/>
          </a:xfrm>
          <a:prstGeom prst="rect">
            <a:avLst/>
          </a:prstGeom>
        </p:spPr>
      </p:pic>
      <p:sp>
        <p:nvSpPr>
          <p:cNvPr id="9" name="Content Placeholder 3"/>
          <p:cNvSpPr txBox="1">
            <a:spLocks/>
          </p:cNvSpPr>
          <p:nvPr/>
        </p:nvSpPr>
        <p:spPr>
          <a:xfrm>
            <a:off x="1089948" y="5205291"/>
            <a:ext cx="2464524" cy="807338"/>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The circumference of this tree is 55 cm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2F1F58">
                  <a:lumMod val="20000"/>
                  <a:lumOff val="80000"/>
                </a:srgbClr>
              </a:solidFill>
              <a:effectLst/>
              <a:uLnTx/>
              <a:uFillTx/>
              <a:latin typeface="Century Gothic" panose="020B0502020202020204" pitchFamily="34" charset="0"/>
              <a:ea typeface="+mn-ea"/>
              <a:cs typeface="+mn-cs"/>
            </a:endParaRPr>
          </a:p>
        </p:txBody>
      </p:sp>
      <p:pic>
        <p:nvPicPr>
          <p:cNvPr id="3" name="Picture 2"/>
          <p:cNvPicPr>
            <a:picLocks noChangeAspect="1"/>
          </p:cNvPicPr>
          <p:nvPr/>
        </p:nvPicPr>
        <p:blipFill>
          <a:blip r:embed="rId6"/>
          <a:stretch>
            <a:fillRect/>
          </a:stretch>
        </p:blipFill>
        <p:spPr>
          <a:xfrm>
            <a:off x="4246912" y="1792299"/>
            <a:ext cx="2180138" cy="3270208"/>
          </a:xfrm>
          <a:prstGeom prst="rect">
            <a:avLst/>
          </a:prstGeom>
        </p:spPr>
      </p:pic>
      <p:sp>
        <p:nvSpPr>
          <p:cNvPr id="11" name="Content Placeholder 3"/>
          <p:cNvSpPr txBox="1">
            <a:spLocks/>
          </p:cNvSpPr>
          <p:nvPr/>
        </p:nvSpPr>
        <p:spPr>
          <a:xfrm>
            <a:off x="4094248" y="5218053"/>
            <a:ext cx="2590442" cy="105211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Hummingbird wings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beat up to 70 times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per second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2F1F58">
                  <a:lumMod val="20000"/>
                  <a:lumOff val="80000"/>
                </a:srgbClr>
              </a:solidFill>
              <a:effectLst/>
              <a:uLnTx/>
              <a:uFillTx/>
              <a:latin typeface="Century Gothic" panose="020B0502020202020204" pitchFamily="34" charset="0"/>
              <a:ea typeface="+mn-ea"/>
              <a:cs typeface="+mn-cs"/>
            </a:endParaRPr>
          </a:p>
        </p:txBody>
      </p:sp>
      <p:pic>
        <p:nvPicPr>
          <p:cNvPr id="12" name="Picture 11"/>
          <p:cNvPicPr>
            <a:picLocks noChangeAspect="1"/>
          </p:cNvPicPr>
          <p:nvPr/>
        </p:nvPicPr>
        <p:blipFill>
          <a:blip r:embed="rId7"/>
          <a:stretch>
            <a:fillRect/>
          </a:stretch>
        </p:blipFill>
        <p:spPr>
          <a:xfrm>
            <a:off x="7037324" y="1809218"/>
            <a:ext cx="2180138" cy="3270208"/>
          </a:xfrm>
          <a:prstGeom prst="rect">
            <a:avLst/>
          </a:prstGeom>
        </p:spPr>
      </p:pic>
      <p:sp>
        <p:nvSpPr>
          <p:cNvPr id="13" name="Content Placeholder 3"/>
          <p:cNvSpPr txBox="1">
            <a:spLocks/>
          </p:cNvSpPr>
          <p:nvPr/>
        </p:nvSpPr>
        <p:spPr>
          <a:xfrm>
            <a:off x="6935694" y="5313378"/>
            <a:ext cx="2383398" cy="8543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Poison ivy plants have clusters of 3 leaves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2F1F58">
                  <a:lumMod val="20000"/>
                  <a:lumOff val="80000"/>
                </a:srgbClr>
              </a:solidFill>
              <a:effectLst/>
              <a:uLnTx/>
              <a:uFillTx/>
              <a:latin typeface="Century Gothic" panose="020B0502020202020204" pitchFamily="34" charset="0"/>
              <a:ea typeface="+mn-ea"/>
              <a:cs typeface="+mn-cs"/>
            </a:endParaRPr>
          </a:p>
        </p:txBody>
      </p:sp>
      <p:sp>
        <p:nvSpPr>
          <p:cNvPr id="4" name="Content Placeholder 3"/>
          <p:cNvSpPr>
            <a:spLocks noGrp="1"/>
          </p:cNvSpPr>
          <p:nvPr>
            <p:ph sz="quarter" idx="4294967295"/>
          </p:nvPr>
        </p:nvSpPr>
        <p:spPr>
          <a:xfrm>
            <a:off x="8497324" y="6270169"/>
            <a:ext cx="4138735" cy="695693"/>
          </a:xfrm>
        </p:spPr>
        <p:txBody>
          <a:bodyPr>
            <a:normAutofit/>
          </a:bodyPr>
          <a:lstStyle/>
          <a:p>
            <a:pPr marL="0" lvl="0" indent="0">
              <a:buNone/>
            </a:pPr>
            <a:r>
              <a:rPr lang="en-US" sz="1800" dirty="0">
                <a:solidFill>
                  <a:schemeClr val="bg1"/>
                </a:solidFill>
              </a:rPr>
              <a:t>This Sequoia tree is </a:t>
            </a:r>
            <a:r>
              <a:rPr lang="en-US" sz="1800" dirty="0" smtClean="0">
                <a:solidFill>
                  <a:schemeClr val="bg1"/>
                </a:solidFill>
              </a:rPr>
              <a:t>250 feet </a:t>
            </a:r>
            <a:r>
              <a:rPr lang="en-US" sz="1800" dirty="0">
                <a:solidFill>
                  <a:schemeClr val="bg1"/>
                </a:solidFill>
              </a:rPr>
              <a:t>tall</a:t>
            </a:r>
          </a:p>
          <a:p>
            <a:endParaRPr lang="en-US" dirty="0"/>
          </a:p>
        </p:txBody>
      </p:sp>
    </p:spTree>
    <p:custDataLst>
      <p:tags r:id="rId1"/>
    </p:custDataLst>
    <p:extLst>
      <p:ext uri="{BB962C8B-B14F-4D97-AF65-F5344CB8AC3E}">
        <p14:creationId xmlns:p14="http://schemas.microsoft.com/office/powerpoint/2010/main" val="27934235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rPr>
              <a:t>Definition of Interpretation</a:t>
            </a:r>
            <a:endParaRPr lang="en-US" dirty="0">
              <a:solidFill>
                <a:schemeClr val="bg1"/>
              </a:solidFill>
            </a:endParaRPr>
          </a:p>
        </p:txBody>
      </p:sp>
      <p:sp>
        <p:nvSpPr>
          <p:cNvPr id="3" name="Content Placeholder 2"/>
          <p:cNvSpPr>
            <a:spLocks noGrp="1"/>
          </p:cNvSpPr>
          <p:nvPr>
            <p:ph idx="1"/>
          </p:nvPr>
        </p:nvSpPr>
        <p:spPr>
          <a:xfrm>
            <a:off x="609600" y="1573307"/>
            <a:ext cx="10668000" cy="1317811"/>
          </a:xfrm>
        </p:spPr>
        <p:txBody>
          <a:bodyPr>
            <a:normAutofit/>
          </a:bodyPr>
          <a:lstStyle/>
          <a:p>
            <a:pPr marL="0" indent="0">
              <a:buNone/>
            </a:pPr>
            <a:r>
              <a:rPr lang="en-US" dirty="0" smtClean="0">
                <a:solidFill>
                  <a:schemeClr val="bg1"/>
                </a:solidFill>
              </a:rPr>
              <a:t>A conclusion we draw about the data</a:t>
            </a:r>
          </a:p>
          <a:p>
            <a:endParaRPr lang="en-US" dirty="0" smtClean="0">
              <a:solidFill>
                <a:schemeClr val="bg1"/>
              </a:solidFill>
            </a:endParaRPr>
          </a:p>
        </p:txBody>
      </p:sp>
      <p:pic>
        <p:nvPicPr>
          <p:cNvPr id="4" name="Picture 3"/>
          <p:cNvPicPr>
            <a:picLocks noChangeAspect="1"/>
          </p:cNvPicPr>
          <p:nvPr/>
        </p:nvPicPr>
        <p:blipFill>
          <a:blip r:embed="rId4"/>
          <a:stretch>
            <a:fillRect/>
          </a:stretch>
        </p:blipFill>
        <p:spPr>
          <a:xfrm>
            <a:off x="3481228" y="3092999"/>
            <a:ext cx="5243014" cy="2365453"/>
          </a:xfrm>
          <a:prstGeom prst="rect">
            <a:avLst/>
          </a:prstGeom>
        </p:spPr>
      </p:pic>
      <p:pic>
        <p:nvPicPr>
          <p:cNvPr id="5" name="Picture 4"/>
          <p:cNvPicPr>
            <a:picLocks noChangeAspect="1"/>
          </p:cNvPicPr>
          <p:nvPr/>
        </p:nvPicPr>
        <p:blipFill>
          <a:blip r:embed="rId5"/>
          <a:stretch>
            <a:fillRect/>
          </a:stretch>
        </p:blipFill>
        <p:spPr>
          <a:xfrm>
            <a:off x="9283938" y="2433865"/>
            <a:ext cx="2078832" cy="3121159"/>
          </a:xfrm>
          <a:prstGeom prst="rect">
            <a:avLst/>
          </a:prstGeom>
        </p:spPr>
      </p:pic>
      <p:sp>
        <p:nvSpPr>
          <p:cNvPr id="6" name="Content Placeholder 2"/>
          <p:cNvSpPr txBox="1">
            <a:spLocks/>
          </p:cNvSpPr>
          <p:nvPr/>
        </p:nvSpPr>
        <p:spPr>
          <a:xfrm>
            <a:off x="4487956" y="5662332"/>
            <a:ext cx="3189194" cy="4190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HOW leaves change color</a:t>
            </a:r>
          </a:p>
        </p:txBody>
      </p:sp>
      <p:sp>
        <p:nvSpPr>
          <p:cNvPr id="7" name="Content Placeholder 2"/>
          <p:cNvSpPr txBox="1">
            <a:spLocks/>
          </p:cNvSpPr>
          <p:nvPr/>
        </p:nvSpPr>
        <p:spPr>
          <a:xfrm>
            <a:off x="8452613" y="5661717"/>
            <a:ext cx="3699061" cy="41971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WHY hummingbird wings beat faster than eagles’ wings</a:t>
            </a:r>
          </a:p>
        </p:txBody>
      </p:sp>
      <p:pic>
        <p:nvPicPr>
          <p:cNvPr id="8" name="Picture 7"/>
          <p:cNvPicPr>
            <a:picLocks noChangeAspect="1"/>
          </p:cNvPicPr>
          <p:nvPr/>
        </p:nvPicPr>
        <p:blipFill>
          <a:blip r:embed="rId6"/>
          <a:stretch>
            <a:fillRect/>
          </a:stretch>
        </p:blipFill>
        <p:spPr>
          <a:xfrm>
            <a:off x="495792" y="3321051"/>
            <a:ext cx="2967318" cy="1977089"/>
          </a:xfrm>
          <a:prstGeom prst="rect">
            <a:avLst/>
          </a:prstGeom>
        </p:spPr>
      </p:pic>
      <p:sp>
        <p:nvSpPr>
          <p:cNvPr id="9" name="Content Placeholder 2"/>
          <p:cNvSpPr txBox="1">
            <a:spLocks/>
          </p:cNvSpPr>
          <p:nvPr/>
        </p:nvSpPr>
        <p:spPr>
          <a:xfrm>
            <a:off x="368039" y="5660333"/>
            <a:ext cx="3189194" cy="41909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2">
                    <a:lumMod val="20000"/>
                    <a:lumOff val="80000"/>
                  </a:schemeClr>
                </a:solidFill>
                <a:latin typeface="Century Gothic" panose="020B0502020202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2">
                    <a:lumMod val="20000"/>
                    <a:lumOff val="80000"/>
                  </a:schemeClr>
                </a:solidFill>
                <a:latin typeface="Century Gothic" panose="020B0502020202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2">
                    <a:lumMod val="20000"/>
                    <a:lumOff val="80000"/>
                  </a:schemeClr>
                </a:solidFill>
                <a:latin typeface="Century Gothic" panose="020B0502020202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2">
                    <a:lumMod val="20000"/>
                    <a:lumOff val="80000"/>
                  </a:schemeClr>
                </a:solidFill>
                <a:latin typeface="Century Gothic" panose="020B050202020202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One tree is taller</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t</a:t>
            </a:r>
            <a:r>
              <a:rPr kumimoji="0" lang="en-US" sz="1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han the other</a:t>
            </a:r>
          </a:p>
        </p:txBody>
      </p:sp>
    </p:spTree>
    <p:custDataLst>
      <p:tags r:id="rId1"/>
    </p:custDataLst>
    <p:extLst>
      <p:ext uri="{BB962C8B-B14F-4D97-AF65-F5344CB8AC3E}">
        <p14:creationId xmlns:p14="http://schemas.microsoft.com/office/powerpoint/2010/main" val="38092256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500"/>
                                        <p:tgtEl>
                                          <p:spTgt spid="6">
                                            <p:txEl>
                                              <p:pRg st="0" end="0"/>
                                            </p:txEl>
                                          </p:spTgt>
                                        </p:tgtEl>
                                      </p:cBhvr>
                                    </p:animEffect>
                                  </p:childTnLst>
                                </p:cTn>
                              </p:par>
                            </p:childTnLst>
                          </p:cTn>
                        </p:par>
                        <p:par>
                          <p:cTn id="17" fill="hold">
                            <p:stCondLst>
                              <p:cond delay="500"/>
                            </p:stCondLst>
                            <p:childTnLst>
                              <p:par>
                                <p:cTn id="18" presetID="10" presetClass="entr" presetSubtype="0" fill="hold" nodeType="after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rPr>
              <a:t>Scientific Process</a:t>
            </a:r>
            <a:endParaRPr lang="en-US" dirty="0">
              <a:solidFill>
                <a:schemeClr val="bg1"/>
              </a:solidFill>
            </a:endParaRPr>
          </a:p>
        </p:txBody>
      </p:sp>
      <p:sp>
        <p:nvSpPr>
          <p:cNvPr id="4" name="Rectangle 3"/>
          <p:cNvSpPr/>
          <p:nvPr/>
        </p:nvSpPr>
        <p:spPr>
          <a:xfrm>
            <a:off x="3505200" y="1752600"/>
            <a:ext cx="5029200" cy="838200"/>
          </a:xfrm>
          <a:prstGeom prst="rect">
            <a:avLst/>
          </a:prstGeom>
          <a:solidFill>
            <a:srgbClr val="FF66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Observe/Ask</a:t>
            </a:r>
            <a:endParaRPr kumimoji="0" lang="en-US" sz="2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5" name="Rectangle 4"/>
          <p:cNvSpPr/>
          <p:nvPr/>
        </p:nvSpPr>
        <p:spPr>
          <a:xfrm>
            <a:off x="3505200" y="2925762"/>
            <a:ext cx="5029200" cy="838200"/>
          </a:xfrm>
          <a:prstGeom prst="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Make Hypothesis</a:t>
            </a:r>
            <a:endParaRPr kumimoji="0" lang="en-US" sz="2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3505200" y="4098924"/>
            <a:ext cx="5029200" cy="838200"/>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Gather Data/Experiment</a:t>
            </a:r>
          </a:p>
        </p:txBody>
      </p:sp>
      <p:sp>
        <p:nvSpPr>
          <p:cNvPr id="7" name="Rectangle 6"/>
          <p:cNvSpPr/>
          <p:nvPr/>
        </p:nvSpPr>
        <p:spPr>
          <a:xfrm>
            <a:off x="3505200" y="5272086"/>
            <a:ext cx="5029200" cy="838200"/>
          </a:xfrm>
          <a:prstGeom prst="rect">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pitchFamily="34" charset="0"/>
                <a:ea typeface="+mn-ea"/>
                <a:cs typeface="+mn-cs"/>
              </a:rPr>
              <a:t>Draw Conclusions</a:t>
            </a:r>
            <a:endParaRPr kumimoji="0" lang="en-US" sz="2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8" name="Rectangle 7"/>
          <p:cNvSpPr/>
          <p:nvPr/>
        </p:nvSpPr>
        <p:spPr>
          <a:xfrm>
            <a:off x="440739" y="2819683"/>
            <a:ext cx="2427268" cy="120032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Gathering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a:t>
            </a:r>
            <a:endParaRPr kumimoji="0" lang="en-US" sz="36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8781229" y="3917859"/>
            <a:ext cx="2749471" cy="120032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Interpreting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a:t>
            </a:r>
            <a:endParaRPr kumimoji="0" lang="en-US" sz="36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cxnSp>
        <p:nvCxnSpPr>
          <p:cNvPr id="10" name="Straight Arrow Connector 9"/>
          <p:cNvCxnSpPr>
            <a:stCxn id="8" idx="0"/>
          </p:cNvCxnSpPr>
          <p:nvPr/>
        </p:nvCxnSpPr>
        <p:spPr>
          <a:xfrm flipV="1">
            <a:off x="1654373" y="2171701"/>
            <a:ext cx="1698427" cy="647982"/>
          </a:xfrm>
          <a:prstGeom prst="straightConnector1">
            <a:avLst/>
          </a:prstGeom>
          <a:ln w="76200">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654373" y="4063717"/>
            <a:ext cx="1622227" cy="454306"/>
          </a:xfrm>
          <a:prstGeom prst="straightConnector1">
            <a:avLst/>
          </a:prstGeom>
          <a:ln w="76200">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9" idx="0"/>
          </p:cNvCxnSpPr>
          <p:nvPr/>
        </p:nvCxnSpPr>
        <p:spPr>
          <a:xfrm flipH="1" flipV="1">
            <a:off x="8763000" y="3344863"/>
            <a:ext cx="1392965" cy="572996"/>
          </a:xfrm>
          <a:prstGeom prst="straightConnector1">
            <a:avLst/>
          </a:prstGeom>
          <a:ln w="76200">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8763000" y="5272086"/>
            <a:ext cx="1524000" cy="419100"/>
          </a:xfrm>
          <a:prstGeom prst="straightConnector1">
            <a:avLst/>
          </a:prstGeom>
          <a:ln w="76200">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3401525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250"/>
                                  </p:stCondLst>
                                  <p:childTnLst>
                                    <p:set>
                                      <p:cBhvr>
                                        <p:cTn id="6" dur="1" fill="hold">
                                          <p:stCondLst>
                                            <p:cond delay="249"/>
                                          </p:stCondLst>
                                        </p:cTn>
                                        <p:tgtEl>
                                          <p:spTgt spid="4"/>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249"/>
                                          </p:stCondLst>
                                        </p:cTn>
                                        <p:tgtEl>
                                          <p:spTgt spid="5"/>
                                        </p:tgtEl>
                                        <p:attrNameLst>
                                          <p:attrName>style.visibility</p:attrName>
                                        </p:attrNameLst>
                                      </p:cBhvr>
                                      <p:to>
                                        <p:strVal val="visible"/>
                                      </p:to>
                                    </p:set>
                                  </p:childTnLst>
                                </p:cTn>
                              </p:par>
                            </p:childTnLst>
                          </p:cTn>
                        </p:par>
                        <p:par>
                          <p:cTn id="10" fill="hold">
                            <p:stCondLst>
                              <p:cond delay="750"/>
                            </p:stCondLst>
                            <p:childTnLst>
                              <p:par>
                                <p:cTn id="11" presetID="1" presetClass="entr" presetSubtype="0" fill="hold" grpId="0" nodeType="afterEffect">
                                  <p:stCondLst>
                                    <p:cond delay="0"/>
                                  </p:stCondLst>
                                  <p:childTnLst>
                                    <p:set>
                                      <p:cBhvr>
                                        <p:cTn id="12" dur="1" fill="hold">
                                          <p:stCondLst>
                                            <p:cond delay="249"/>
                                          </p:stCondLst>
                                        </p:cTn>
                                        <p:tgtEl>
                                          <p:spTgt spid="6"/>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grpId="0" nodeType="afterEffect">
                                  <p:stCondLst>
                                    <p:cond delay="0"/>
                                  </p:stCondLst>
                                  <p:childTnLst>
                                    <p:set>
                                      <p:cBhvr>
                                        <p:cTn id="15" dur="1" fill="hold">
                                          <p:stCondLst>
                                            <p:cond delay="249"/>
                                          </p:stCondLst>
                                        </p:cTn>
                                        <p:tgtEl>
                                          <p:spTgt spid="7"/>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par>
                          <p:cTn id="20" fill="hold">
                            <p:stCondLst>
                              <p:cond delay="0"/>
                            </p:stCondLst>
                            <p:childTnLst>
                              <p:par>
                                <p:cTn id="21" presetID="22" presetClass="entr" presetSubtype="4" fill="hold"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down)">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wipe(left)">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wipe(down)">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ipe(right)">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rPr>
              <a:t>Scientific Process</a:t>
            </a:r>
            <a:endParaRPr lang="en-US" dirty="0">
              <a:solidFill>
                <a:schemeClr val="bg1"/>
              </a:solidFill>
            </a:endParaRPr>
          </a:p>
        </p:txBody>
      </p:sp>
      <p:sp>
        <p:nvSpPr>
          <p:cNvPr id="8" name="Rectangle 7"/>
          <p:cNvSpPr/>
          <p:nvPr/>
        </p:nvSpPr>
        <p:spPr>
          <a:xfrm>
            <a:off x="1419919" y="2590800"/>
            <a:ext cx="3550973"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Gathering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6663465" y="2589074"/>
            <a:ext cx="4036682"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Interpreting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9889627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solidFill>
                  <a:schemeClr val="bg1"/>
                </a:solidFill>
              </a:rPr>
              <a:t>There can be more than one </a:t>
            </a:r>
            <a:br>
              <a:rPr lang="en-US" dirty="0" smtClean="0">
                <a:solidFill>
                  <a:schemeClr val="bg1"/>
                </a:solidFill>
              </a:rPr>
            </a:br>
            <a:r>
              <a:rPr lang="en-US" dirty="0" smtClean="0">
                <a:solidFill>
                  <a:schemeClr val="bg1"/>
                </a:solidFill>
              </a:rPr>
              <a:t>interpretation of the same data</a:t>
            </a:r>
            <a:endParaRPr lang="en-US" dirty="0">
              <a:solidFill>
                <a:schemeClr val="bg1"/>
              </a:solidFill>
            </a:endParaRPr>
          </a:p>
        </p:txBody>
      </p:sp>
      <p:pic>
        <p:nvPicPr>
          <p:cNvPr id="6" name="Content Placeholder 5"/>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905000" y="1752600"/>
            <a:ext cx="2743200" cy="2743200"/>
          </a:xfrm>
          <a:prstGeom prst="rect">
            <a:avLst/>
          </a:prstGeom>
        </p:spPr>
      </p:pic>
      <p:sp>
        <p:nvSpPr>
          <p:cNvPr id="7" name="Multiply 6"/>
          <p:cNvSpPr/>
          <p:nvPr/>
        </p:nvSpPr>
        <p:spPr>
          <a:xfrm>
            <a:off x="7010400" y="1866900"/>
            <a:ext cx="3657600" cy="2514600"/>
          </a:xfrm>
          <a:prstGeom prst="mathMultiply">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8" name="Rectangle 7"/>
          <p:cNvSpPr/>
          <p:nvPr/>
        </p:nvSpPr>
        <p:spPr>
          <a:xfrm>
            <a:off x="2208255" y="4311451"/>
            <a:ext cx="1834156"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Right</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7666443" y="4311451"/>
            <a:ext cx="2345515"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Wrong</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Tree>
    <p:custDataLst>
      <p:tags r:id="rId1"/>
    </p:custDataLst>
    <p:extLst>
      <p:ext uri="{BB962C8B-B14F-4D97-AF65-F5344CB8AC3E}">
        <p14:creationId xmlns:p14="http://schemas.microsoft.com/office/powerpoint/2010/main" val="2476059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bg1"/>
                </a:solidFill>
              </a:rPr>
              <a:t>Interpretations can be…</a:t>
            </a:r>
            <a:endParaRPr lang="en-US" dirty="0">
              <a:solidFill>
                <a:schemeClr val="bg1"/>
              </a:solidFill>
            </a:endParaRPr>
          </a:p>
        </p:txBody>
      </p:sp>
      <p:sp>
        <p:nvSpPr>
          <p:cNvPr id="8" name="Rectangle 7"/>
          <p:cNvSpPr/>
          <p:nvPr/>
        </p:nvSpPr>
        <p:spPr>
          <a:xfrm>
            <a:off x="2940328" y="2362200"/>
            <a:ext cx="631134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Mutually Exclusive</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3" name="Oval 2"/>
          <p:cNvSpPr/>
          <p:nvPr/>
        </p:nvSpPr>
        <p:spPr>
          <a:xfrm>
            <a:off x="2057400" y="4191000"/>
            <a:ext cx="3581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prstClr val="black"/>
                </a:solidFill>
                <a:effectLst/>
                <a:uLnTx/>
                <a:uFillTx/>
                <a:latin typeface="Century Gothic" panose="020B0502020202020204" pitchFamily="34" charset="0"/>
                <a:ea typeface="+mn-ea"/>
                <a:cs typeface="+mn-cs"/>
              </a:rPr>
              <a:t>Creation</a:t>
            </a:r>
            <a:endParaRPr kumimoji="0" lang="en-US" sz="36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0" name="Oval 9"/>
          <p:cNvSpPr/>
          <p:nvPr/>
        </p:nvSpPr>
        <p:spPr>
          <a:xfrm>
            <a:off x="6781800" y="4114800"/>
            <a:ext cx="3581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prstClr val="black"/>
                </a:solidFill>
                <a:effectLst/>
                <a:uLnTx/>
                <a:uFillTx/>
                <a:latin typeface="Century Gothic" panose="020B0502020202020204" pitchFamily="34" charset="0"/>
                <a:ea typeface="+mn-ea"/>
                <a:cs typeface="+mn-cs"/>
              </a:rPr>
              <a:t>Evolution</a:t>
            </a:r>
            <a:endParaRPr kumimoji="0" lang="en-US" sz="36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27094364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Science: </a:t>
            </a:r>
            <a:r>
              <a:rPr lang="en-US" sz="4000" dirty="0"/>
              <a:t>more like an onion or a carrot</a:t>
            </a:r>
            <a:r>
              <a:rPr lang="en-US" sz="4000" dirty="0" smtClean="0"/>
              <a:t>?</a:t>
            </a:r>
            <a:endParaRPr lang="en-US" sz="4000" dirty="0"/>
          </a:p>
        </p:txBody>
      </p:sp>
      <p:pic>
        <p:nvPicPr>
          <p:cNvPr id="4" name="Picture 3"/>
          <p:cNvPicPr>
            <a:picLocks noChangeAspect="1"/>
          </p:cNvPicPr>
          <p:nvPr/>
        </p:nvPicPr>
        <p:blipFill>
          <a:blip r:embed="rId3"/>
          <a:stretch>
            <a:fillRect/>
          </a:stretch>
        </p:blipFill>
        <p:spPr>
          <a:xfrm>
            <a:off x="2046963" y="3070694"/>
            <a:ext cx="3081628" cy="3081628"/>
          </a:xfrm>
          <a:prstGeom prst="rect">
            <a:avLst/>
          </a:prstGeom>
        </p:spPr>
      </p:pic>
      <p:pic>
        <p:nvPicPr>
          <p:cNvPr id="6" name="Picture 5"/>
          <p:cNvPicPr>
            <a:picLocks noChangeAspect="1"/>
          </p:cNvPicPr>
          <p:nvPr/>
        </p:nvPicPr>
        <p:blipFill>
          <a:blip r:embed="rId4"/>
          <a:stretch>
            <a:fillRect/>
          </a:stretch>
        </p:blipFill>
        <p:spPr>
          <a:xfrm>
            <a:off x="7000462" y="3056614"/>
            <a:ext cx="3095708" cy="3095708"/>
          </a:xfrm>
          <a:prstGeom prst="rect">
            <a:avLst/>
          </a:prstGeom>
        </p:spPr>
      </p:pic>
      <p:pic>
        <p:nvPicPr>
          <p:cNvPr id="7" name="Content Placeholder 3"/>
          <p:cNvPicPr>
            <a:picLocks noChangeAspect="1"/>
          </p:cNvPicPr>
          <p:nvPr/>
        </p:nvPicPr>
        <p:blipFill>
          <a:blip r:embed="rId5"/>
          <a:stretch>
            <a:fillRect/>
          </a:stretch>
        </p:blipFill>
        <p:spPr>
          <a:xfrm>
            <a:off x="1881882" y="2979358"/>
            <a:ext cx="3411789" cy="3172964"/>
          </a:xfrm>
          <a:prstGeom prst="rect">
            <a:avLst/>
          </a:prstGeom>
        </p:spPr>
      </p:pic>
    </p:spTree>
    <p:extLst>
      <p:ext uri="{BB962C8B-B14F-4D97-AF65-F5344CB8AC3E}">
        <p14:creationId xmlns:p14="http://schemas.microsoft.com/office/powerpoint/2010/main" val="61045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3"/>
            <a:ext cx="10058400" cy="5400397"/>
          </a:xfrm>
        </p:spPr>
        <p:txBody>
          <a:bodyPr>
            <a:normAutofit/>
          </a:bodyPr>
          <a:lstStyle/>
          <a:p>
            <a:r>
              <a:rPr lang="en-US" dirty="0" smtClean="0"/>
              <a:t>Working definition:</a:t>
            </a:r>
            <a:br>
              <a:rPr lang="en-US" dirty="0" smtClean="0"/>
            </a:br>
            <a:r>
              <a:rPr lang="en-US" dirty="0" smtClean="0"/>
              <a:t/>
            </a:r>
            <a:br>
              <a:rPr lang="en-US" dirty="0" smtClean="0"/>
            </a:br>
            <a:r>
              <a:rPr lang="en-US" dirty="0" smtClean="0"/>
              <a:t>Science is a powerful process of discovery (tool) for learning about the natural world</a:t>
            </a:r>
            <a:br>
              <a:rPr lang="en-US" dirty="0" smtClean="0"/>
            </a:br>
            <a:r>
              <a:rPr lang="en-US" dirty="0"/>
              <a:t/>
            </a:r>
            <a:br>
              <a:rPr lang="en-US" dirty="0"/>
            </a:br>
            <a:endParaRPr lang="en-US" sz="4000" dirty="0"/>
          </a:p>
        </p:txBody>
      </p:sp>
      <p:grpSp>
        <p:nvGrpSpPr>
          <p:cNvPr id="5" name="Group 4"/>
          <p:cNvGrpSpPr/>
          <p:nvPr/>
        </p:nvGrpSpPr>
        <p:grpSpPr>
          <a:xfrm>
            <a:off x="8294174" y="642593"/>
            <a:ext cx="3199737" cy="1056603"/>
            <a:chOff x="8186018" y="564496"/>
            <a:chExt cx="3199737" cy="1056603"/>
          </a:xfrm>
        </p:grpSpPr>
        <p:pic>
          <p:nvPicPr>
            <p:cNvPr id="3" name="Content Placeholder 3"/>
            <p:cNvPicPr>
              <a:picLocks noChangeAspect="1"/>
            </p:cNvPicPr>
            <p:nvPr/>
          </p:nvPicPr>
          <p:blipFill>
            <a:blip r:embed="rId3"/>
            <a:stretch>
              <a:fillRect/>
            </a:stretch>
          </p:blipFill>
          <p:spPr>
            <a:xfrm>
              <a:off x="8186018" y="564496"/>
              <a:ext cx="1136132" cy="1056603"/>
            </a:xfrm>
            <a:prstGeom prst="rect">
              <a:avLst/>
            </a:prstGeom>
            <a:ln>
              <a:solidFill>
                <a:schemeClr val="bg2">
                  <a:lumMod val="50000"/>
                </a:schemeClr>
              </a:solidFill>
            </a:ln>
          </p:spPr>
        </p:pic>
        <p:sp>
          <p:nvSpPr>
            <p:cNvPr id="2" name="Rectangle 1"/>
            <p:cNvSpPr/>
            <p:nvPr/>
          </p:nvSpPr>
          <p:spPr>
            <a:xfrm>
              <a:off x="9400808" y="564496"/>
              <a:ext cx="1984947" cy="1028330"/>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Data and</a:t>
              </a:r>
            </a:p>
            <a:p>
              <a:pPr algn="ctr"/>
              <a:r>
                <a:rPr lang="en-US" dirty="0" smtClean="0"/>
                <a:t>Interpretation</a:t>
              </a:r>
              <a:endParaRPr lang="en-US" dirty="0"/>
            </a:p>
          </p:txBody>
        </p:sp>
      </p:grpSp>
    </p:spTree>
    <p:extLst>
      <p:ext uri="{BB962C8B-B14F-4D97-AF65-F5344CB8AC3E}">
        <p14:creationId xmlns:p14="http://schemas.microsoft.com/office/powerpoint/2010/main" val="162844738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135" y="387334"/>
            <a:ext cx="10058400" cy="1371600"/>
          </a:xfrm>
        </p:spPr>
        <p:txBody>
          <a:bodyPr/>
          <a:lstStyle/>
          <a:p>
            <a:pPr algn="ctr"/>
            <a:r>
              <a:rPr lang="en-US" dirty="0" smtClean="0"/>
              <a:t>Important Distinctions</a:t>
            </a:r>
            <a:endParaRPr lang="en-US"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146765" y="1910868"/>
            <a:ext cx="2457989" cy="4371945"/>
          </a:xfrm>
        </p:spPr>
      </p:pic>
      <p:pic>
        <p:nvPicPr>
          <p:cNvPr id="3" name="Picture 2"/>
          <p:cNvPicPr>
            <a:picLocks noChangeAspect="1"/>
          </p:cNvPicPr>
          <p:nvPr/>
        </p:nvPicPr>
        <p:blipFill>
          <a:blip r:embed="rId4"/>
          <a:stretch>
            <a:fillRect/>
          </a:stretch>
        </p:blipFill>
        <p:spPr>
          <a:xfrm>
            <a:off x="1396181" y="1910868"/>
            <a:ext cx="2507479" cy="4459970"/>
          </a:xfrm>
          <a:prstGeom prst="rect">
            <a:avLst/>
          </a:prstGeom>
        </p:spPr>
      </p:pic>
      <p:pic>
        <p:nvPicPr>
          <p:cNvPr id="5" name="Picture 4"/>
          <p:cNvPicPr>
            <a:picLocks noChangeAspect="1"/>
          </p:cNvPicPr>
          <p:nvPr/>
        </p:nvPicPr>
        <p:blipFill>
          <a:blip r:embed="rId5"/>
          <a:stretch>
            <a:fillRect/>
          </a:stretch>
        </p:blipFill>
        <p:spPr>
          <a:xfrm>
            <a:off x="4186549" y="1887794"/>
            <a:ext cx="3600319" cy="3568644"/>
          </a:xfrm>
          <a:prstGeom prst="rect">
            <a:avLst/>
          </a:prstGeom>
        </p:spPr>
      </p:pic>
      <p:sp>
        <p:nvSpPr>
          <p:cNvPr id="6" name="TextBox 5"/>
          <p:cNvSpPr txBox="1"/>
          <p:nvPr/>
        </p:nvSpPr>
        <p:spPr>
          <a:xfrm>
            <a:off x="3903660" y="5570619"/>
            <a:ext cx="4166095" cy="800219"/>
          </a:xfrm>
          <a:prstGeom prst="rect">
            <a:avLst/>
          </a:prstGeom>
          <a:noFill/>
        </p:spPr>
        <p:txBody>
          <a:bodyPr wrap="square" rtlCol="0">
            <a:spAutoFit/>
          </a:bodyPr>
          <a:lstStyle/>
          <a:p>
            <a:pPr algn="ctr"/>
            <a:r>
              <a:rPr lang="en-US" dirty="0" smtClean="0"/>
              <a:t>In reference to global warming:  </a:t>
            </a:r>
          </a:p>
          <a:p>
            <a:pPr algn="ctr"/>
            <a:r>
              <a:rPr lang="en-US" sz="2800" dirty="0" smtClean="0"/>
              <a:t>“I believe in science!”</a:t>
            </a:r>
            <a:endParaRPr lang="en-US" sz="2800" dirty="0"/>
          </a:p>
        </p:txBody>
      </p:sp>
      <p:sp>
        <p:nvSpPr>
          <p:cNvPr id="7" name="Rectangle 6"/>
          <p:cNvSpPr/>
          <p:nvPr/>
        </p:nvSpPr>
        <p:spPr>
          <a:xfrm>
            <a:off x="1317523" y="4109884"/>
            <a:ext cx="2684206" cy="51127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273847" y="2708392"/>
            <a:ext cx="1863212" cy="33960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p:nvPicPr>
        <p:blipFill>
          <a:blip r:embed="rId6"/>
          <a:stretch>
            <a:fillRect/>
          </a:stretch>
        </p:blipFill>
        <p:spPr>
          <a:xfrm>
            <a:off x="10687559" y="387334"/>
            <a:ext cx="1015751" cy="1015751"/>
          </a:xfrm>
          <a:prstGeom prst="rect">
            <a:avLst/>
          </a:prstGeom>
        </p:spPr>
      </p:pic>
    </p:spTree>
    <p:extLst>
      <p:ext uri="{BB962C8B-B14F-4D97-AF65-F5344CB8AC3E}">
        <p14:creationId xmlns:p14="http://schemas.microsoft.com/office/powerpoint/2010/main" val="21789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6" presetClass="entr" presetSubtype="21"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barn(inVertical)">
                                      <p:cBhvr>
                                        <p:cTn id="14" dur="500"/>
                                        <p:tgtEl>
                                          <p:spTgt spid="7"/>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up)">
                                      <p:cBhvr>
                                        <p:cTn id="27" dur="500"/>
                                        <p:tgtEl>
                                          <p:spTgt spid="6">
                                            <p:txEl>
                                              <p:pRg st="0" end="0"/>
                                            </p:txEl>
                                          </p:spTgt>
                                        </p:tgtEl>
                                      </p:cBhvr>
                                    </p:animEffect>
                                  </p:childTnLst>
                                </p:cTn>
                              </p:par>
                            </p:childTnLst>
                          </p:cTn>
                        </p:par>
                        <p:par>
                          <p:cTn id="28" fill="hold">
                            <p:stCondLst>
                              <p:cond delay="500"/>
                            </p:stCondLst>
                            <p:childTnLst>
                              <p:par>
                                <p:cTn id="29" presetID="22" presetClass="entr" presetSubtype="1" fill="hold" nodeType="after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animEffect transition="in" filter="wipe(up)">
                                      <p:cBhvr>
                                        <p:cTn id="31" dur="500"/>
                                        <p:tgtEl>
                                          <p:spTgt spid="6">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turn…</a:t>
            </a:r>
            <a:endParaRPr lang="en-US" dirty="0"/>
          </a:p>
        </p:txBody>
      </p:sp>
      <p:sp>
        <p:nvSpPr>
          <p:cNvPr id="3" name="Content Placeholder 2"/>
          <p:cNvSpPr>
            <a:spLocks noGrp="1"/>
          </p:cNvSpPr>
          <p:nvPr>
            <p:ph idx="1"/>
          </p:nvPr>
        </p:nvSpPr>
        <p:spPr/>
        <p:txBody>
          <a:bodyPr>
            <a:normAutofit/>
          </a:bodyPr>
          <a:lstStyle/>
          <a:p>
            <a:r>
              <a:rPr lang="en-US" sz="3600" dirty="0" smtClean="0"/>
              <a:t>Explain in your own words what science is</a:t>
            </a:r>
            <a:endParaRPr lang="en-US" sz="3600" dirty="0"/>
          </a:p>
        </p:txBody>
      </p:sp>
    </p:spTree>
    <p:extLst>
      <p:ext uri="{BB962C8B-B14F-4D97-AF65-F5344CB8AC3E}">
        <p14:creationId xmlns:p14="http://schemas.microsoft.com/office/powerpoint/2010/main" val="31231814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Science – a powerful tool</a:t>
            </a:r>
            <a:endParaRPr lang="en-US" dirty="0"/>
          </a:p>
        </p:txBody>
      </p:sp>
      <p:sp>
        <p:nvSpPr>
          <p:cNvPr id="3" name="Content Placeholder 2"/>
          <p:cNvSpPr>
            <a:spLocks noGrp="1"/>
          </p:cNvSpPr>
          <p:nvPr>
            <p:ph idx="1"/>
          </p:nvPr>
        </p:nvSpPr>
        <p:spPr/>
        <p:txBody>
          <a:bodyPr>
            <a:normAutofit/>
          </a:bodyPr>
          <a:lstStyle/>
          <a:p>
            <a:r>
              <a:rPr lang="en-US" sz="2000" dirty="0"/>
              <a:t>Like any other tool, we need to know what it is for and what its limitations are</a:t>
            </a:r>
          </a:p>
        </p:txBody>
      </p:sp>
      <p:pic>
        <p:nvPicPr>
          <p:cNvPr id="5122" name="Picture 2" descr="Image result for t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2801" y="2219324"/>
            <a:ext cx="6629400" cy="4638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01678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US" sz="2400" dirty="0" smtClean="0"/>
              <a:t>Some things are outside of science altogether</a:t>
            </a:r>
          </a:p>
        </p:txBody>
      </p:sp>
      <p:sp>
        <p:nvSpPr>
          <p:cNvPr id="2" name="Rectangle 1"/>
          <p:cNvSpPr/>
          <p:nvPr/>
        </p:nvSpPr>
        <p:spPr>
          <a:xfrm>
            <a:off x="1366682" y="2969342"/>
            <a:ext cx="9615949" cy="3372464"/>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itle 6"/>
          <p:cNvSpPr>
            <a:spLocks noGrp="1"/>
          </p:cNvSpPr>
          <p:nvPr>
            <p:ph type="title"/>
          </p:nvPr>
        </p:nvSpPr>
        <p:spPr/>
        <p:txBody>
          <a:bodyPr/>
          <a:lstStyle/>
          <a:p>
            <a:r>
              <a:rPr lang="en-US" dirty="0" smtClean="0"/>
              <a:t>Limitations of Science:</a:t>
            </a:r>
            <a:endParaRPr lang="en-US" dirty="0"/>
          </a:p>
        </p:txBody>
      </p:sp>
      <p:cxnSp>
        <p:nvCxnSpPr>
          <p:cNvPr id="4" name="Straight Connector 3"/>
          <p:cNvCxnSpPr>
            <a:stCxn id="2" idx="0"/>
            <a:endCxn id="2" idx="2"/>
          </p:cNvCxnSpPr>
          <p:nvPr/>
        </p:nvCxnSpPr>
        <p:spPr>
          <a:xfrm>
            <a:off x="6174657" y="2969342"/>
            <a:ext cx="0" cy="3372464"/>
          </a:xfrm>
          <a:prstGeom prst="line">
            <a:avLst/>
          </a:prstGeom>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3873908" y="3598607"/>
            <a:ext cx="4562168" cy="235974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Information gathered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using the  scientific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SCIENCE</a:t>
            </a:r>
            <a:endParaRPr kumimoji="0" lang="en-US" sz="5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18" name="TextBox 17"/>
          <p:cNvSpPr txBox="1"/>
          <p:nvPr/>
        </p:nvSpPr>
        <p:spPr>
          <a:xfrm>
            <a:off x="993060" y="3097160"/>
            <a:ext cx="420820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All of Reality</a:t>
            </a:r>
            <a:endParaRPr kumimoji="0" lang="en-US" sz="36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71786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down)">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US" sz="2400" dirty="0" smtClean="0"/>
              <a:t>Some things are outside of science altogether</a:t>
            </a:r>
          </a:p>
        </p:txBody>
      </p:sp>
      <p:sp>
        <p:nvSpPr>
          <p:cNvPr id="2" name="Rectangle 1"/>
          <p:cNvSpPr/>
          <p:nvPr/>
        </p:nvSpPr>
        <p:spPr>
          <a:xfrm>
            <a:off x="1347017" y="2993406"/>
            <a:ext cx="9615949" cy="3372464"/>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itle 6"/>
          <p:cNvSpPr>
            <a:spLocks noGrp="1"/>
          </p:cNvSpPr>
          <p:nvPr>
            <p:ph type="title"/>
          </p:nvPr>
        </p:nvSpPr>
        <p:spPr/>
        <p:txBody>
          <a:bodyPr/>
          <a:lstStyle/>
          <a:p>
            <a:r>
              <a:rPr lang="en-US" dirty="0" smtClean="0"/>
              <a:t>Limitations of Science:</a:t>
            </a:r>
            <a:endParaRPr lang="en-US" dirty="0"/>
          </a:p>
        </p:txBody>
      </p:sp>
      <p:cxnSp>
        <p:nvCxnSpPr>
          <p:cNvPr id="4" name="Straight Connector 3"/>
          <p:cNvCxnSpPr>
            <a:stCxn id="2" idx="0"/>
            <a:endCxn id="2" idx="2"/>
          </p:cNvCxnSpPr>
          <p:nvPr/>
        </p:nvCxnSpPr>
        <p:spPr>
          <a:xfrm>
            <a:off x="6154992" y="2993406"/>
            <a:ext cx="0" cy="3372464"/>
          </a:xfrm>
          <a:prstGeom prst="line">
            <a:avLst/>
          </a:prstGeom>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3873908" y="3598607"/>
            <a:ext cx="4562168" cy="235974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Information gathered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using the  scientific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SCIENCE</a:t>
            </a:r>
            <a:endParaRPr kumimoji="0" lang="en-US" sz="5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16" name="TextBox 15"/>
          <p:cNvSpPr txBox="1"/>
          <p:nvPr/>
        </p:nvSpPr>
        <p:spPr>
          <a:xfrm>
            <a:off x="9389803" y="5594333"/>
            <a:ext cx="1408925" cy="584775"/>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JOY</a:t>
            </a:r>
            <a:endParaRPr kumimoji="0" lang="en-US" sz="32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18" name="TextBox 17"/>
          <p:cNvSpPr txBox="1"/>
          <p:nvPr/>
        </p:nvSpPr>
        <p:spPr>
          <a:xfrm>
            <a:off x="8880207" y="3158716"/>
            <a:ext cx="1900084" cy="584775"/>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BEAUTY</a:t>
            </a:r>
            <a:endParaRPr kumimoji="0" lang="en-US" sz="32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9" name="TextBox 8"/>
          <p:cNvSpPr txBox="1"/>
          <p:nvPr/>
        </p:nvSpPr>
        <p:spPr>
          <a:xfrm>
            <a:off x="1481629" y="5615680"/>
            <a:ext cx="2392279" cy="584775"/>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smtClean="0">
                <a:solidFill>
                  <a:prstClr val="black"/>
                </a:solidFill>
                <a:latin typeface="Century Gothic" panose="020B0502020202020204"/>
              </a:rPr>
              <a:t>MORALITY</a:t>
            </a:r>
            <a:endParaRPr kumimoji="0" lang="en-US" sz="3200" b="0" i="0" u="none" strike="noStrike" kern="1200" cap="none" spc="0" normalizeH="0" baseline="0" noProof="0" dirty="0">
              <a:ln>
                <a:noFill/>
              </a:ln>
              <a:solidFill>
                <a:prstClr val="black"/>
              </a:solidFill>
              <a:effectLst/>
              <a:uLnTx/>
              <a:uFillTx/>
              <a:latin typeface="Century Gothic" panose="020B0502020202020204"/>
            </a:endParaRPr>
          </a:p>
        </p:txBody>
      </p:sp>
      <p:sp>
        <p:nvSpPr>
          <p:cNvPr id="13" name="TextBox 12"/>
          <p:cNvSpPr txBox="1"/>
          <p:nvPr/>
        </p:nvSpPr>
        <p:spPr>
          <a:xfrm>
            <a:off x="993060" y="3097160"/>
            <a:ext cx="420820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All of Reality</a:t>
            </a:r>
            <a:endParaRPr kumimoji="0" lang="en-US" sz="36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12" name="Picture 2" descr="Image result for too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349" y="398685"/>
            <a:ext cx="3586197" cy="2509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210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1081336" y="1897181"/>
            <a:ext cx="7102642" cy="3931920"/>
          </a:xfrm>
        </p:spPr>
        <p:txBody>
          <a:bodyPr>
            <a:normAutofit/>
          </a:bodyPr>
          <a:lstStyle/>
          <a:p>
            <a:r>
              <a:rPr lang="en-US" sz="2400" dirty="0" smtClean="0"/>
              <a:t>Science is not the ONLY source of truth about the natural world</a:t>
            </a:r>
            <a:endParaRPr lang="en-US" sz="2400" dirty="0"/>
          </a:p>
        </p:txBody>
      </p:sp>
      <p:sp>
        <p:nvSpPr>
          <p:cNvPr id="2" name="Rectangle 1"/>
          <p:cNvSpPr/>
          <p:nvPr/>
        </p:nvSpPr>
        <p:spPr>
          <a:xfrm>
            <a:off x="1366682" y="2969342"/>
            <a:ext cx="9615949" cy="3372464"/>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p:txBody>
          <a:bodyPr/>
          <a:lstStyle/>
          <a:p>
            <a:r>
              <a:rPr lang="en-US" dirty="0" smtClean="0"/>
              <a:t>Limitations:</a:t>
            </a:r>
            <a:endParaRPr lang="en-US" dirty="0"/>
          </a:p>
        </p:txBody>
      </p:sp>
      <p:cxnSp>
        <p:nvCxnSpPr>
          <p:cNvPr id="4" name="Straight Connector 3"/>
          <p:cNvCxnSpPr>
            <a:stCxn id="2" idx="0"/>
            <a:endCxn id="2" idx="2"/>
          </p:cNvCxnSpPr>
          <p:nvPr/>
        </p:nvCxnSpPr>
        <p:spPr>
          <a:xfrm>
            <a:off x="6174657" y="2969342"/>
            <a:ext cx="0" cy="3372464"/>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a:stCxn id="2" idx="0"/>
            <a:endCxn id="2" idx="2"/>
          </p:cNvCxnSpPr>
          <p:nvPr/>
        </p:nvCxnSpPr>
        <p:spPr>
          <a:xfrm>
            <a:off x="6174657" y="2969342"/>
            <a:ext cx="0" cy="337246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3873908" y="3598607"/>
            <a:ext cx="4562168" cy="235974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solidFill>
                  <a:schemeClr val="tx1"/>
                </a:solidFill>
              </a:rPr>
              <a:t>Information gathered </a:t>
            </a:r>
          </a:p>
          <a:p>
            <a:pPr algn="ctr"/>
            <a:r>
              <a:rPr lang="en-US" sz="1200" dirty="0" smtClean="0">
                <a:solidFill>
                  <a:schemeClr val="tx1"/>
                </a:solidFill>
              </a:rPr>
              <a:t>using the  scientific process</a:t>
            </a:r>
          </a:p>
          <a:p>
            <a:pPr algn="ctr"/>
            <a:r>
              <a:rPr lang="en-US" sz="5400" dirty="0" smtClean="0">
                <a:solidFill>
                  <a:schemeClr val="tx1"/>
                </a:solidFill>
              </a:rPr>
              <a:t>SCIENCE</a:t>
            </a:r>
            <a:endParaRPr lang="en-US" sz="5400" dirty="0">
              <a:solidFill>
                <a:schemeClr val="tx1"/>
              </a:solidFill>
            </a:endParaRPr>
          </a:p>
        </p:txBody>
      </p:sp>
      <p:sp>
        <p:nvSpPr>
          <p:cNvPr id="12" name="TextBox 11"/>
          <p:cNvSpPr txBox="1"/>
          <p:nvPr/>
        </p:nvSpPr>
        <p:spPr>
          <a:xfrm>
            <a:off x="1750142" y="3323303"/>
            <a:ext cx="2064774" cy="646331"/>
          </a:xfrm>
          <a:prstGeom prst="rect">
            <a:avLst/>
          </a:prstGeom>
          <a:noFill/>
        </p:spPr>
        <p:txBody>
          <a:bodyPr wrap="square" rtlCol="0">
            <a:spAutoFit/>
          </a:bodyPr>
          <a:lstStyle/>
          <a:p>
            <a:r>
              <a:rPr lang="en-US" sz="3600" dirty="0" smtClean="0"/>
              <a:t>TRUE</a:t>
            </a:r>
            <a:endParaRPr lang="en-US" sz="3600" dirty="0"/>
          </a:p>
        </p:txBody>
      </p:sp>
      <p:sp>
        <p:nvSpPr>
          <p:cNvPr id="13" name="TextBox 12"/>
          <p:cNvSpPr txBox="1"/>
          <p:nvPr/>
        </p:nvSpPr>
        <p:spPr>
          <a:xfrm>
            <a:off x="9188243" y="3323303"/>
            <a:ext cx="2064774" cy="646331"/>
          </a:xfrm>
          <a:prstGeom prst="rect">
            <a:avLst/>
          </a:prstGeom>
          <a:noFill/>
        </p:spPr>
        <p:txBody>
          <a:bodyPr wrap="square" rtlCol="0">
            <a:spAutoFit/>
          </a:bodyPr>
          <a:lstStyle/>
          <a:p>
            <a:r>
              <a:rPr lang="en-US" sz="3600" dirty="0" smtClean="0"/>
              <a:t>FALSE</a:t>
            </a:r>
            <a:endParaRPr lang="en-US" sz="3600" dirty="0"/>
          </a:p>
        </p:txBody>
      </p:sp>
      <p:pic>
        <p:nvPicPr>
          <p:cNvPr id="15" name="Picture 14"/>
          <p:cNvPicPr>
            <a:picLocks noChangeAspect="1"/>
          </p:cNvPicPr>
          <p:nvPr/>
        </p:nvPicPr>
        <p:blipFill>
          <a:blip r:embed="rId3"/>
          <a:stretch>
            <a:fillRect/>
          </a:stretch>
        </p:blipFill>
        <p:spPr>
          <a:xfrm>
            <a:off x="1696990" y="4968007"/>
            <a:ext cx="1967985" cy="990341"/>
          </a:xfrm>
          <a:prstGeom prst="rect">
            <a:avLst/>
          </a:prstGeom>
        </p:spPr>
      </p:pic>
      <p:pic>
        <p:nvPicPr>
          <p:cNvPr id="14" name="Picture 2" descr="Image result for too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349" y="398685"/>
            <a:ext cx="3586197" cy="2509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5991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28568" y="512506"/>
            <a:ext cx="9144000" cy="5715000"/>
          </a:xfrm>
          <a:prstGeom prst="rect">
            <a:avLst/>
          </a:prstGeom>
        </p:spPr>
      </p:pic>
      <p:sp>
        <p:nvSpPr>
          <p:cNvPr id="3" name="Cloud 2"/>
          <p:cNvSpPr/>
          <p:nvPr/>
        </p:nvSpPr>
        <p:spPr>
          <a:xfrm>
            <a:off x="10454785" y="525178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213124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235-335  Science is really good at…and so much mor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198734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545-708 Another time science isn’t as simple as we might think…using the scientific proces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359685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3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83953" y="1946250"/>
            <a:ext cx="4476750" cy="2524125"/>
          </a:xfrm>
          <a:prstGeom prst="rect">
            <a:avLst/>
          </a:prstGeom>
        </p:spPr>
      </p:pic>
      <p:pic>
        <p:nvPicPr>
          <p:cNvPr id="3" name="Picture 2"/>
          <p:cNvPicPr>
            <a:picLocks noChangeAspect="1"/>
          </p:cNvPicPr>
          <p:nvPr/>
        </p:nvPicPr>
        <p:blipFill>
          <a:blip r:embed="rId4"/>
          <a:stretch>
            <a:fillRect/>
          </a:stretch>
        </p:blipFill>
        <p:spPr>
          <a:xfrm>
            <a:off x="1287226" y="1946250"/>
            <a:ext cx="4438650" cy="2524125"/>
          </a:xfrm>
          <a:prstGeom prst="rect">
            <a:avLst/>
          </a:prstGeom>
        </p:spPr>
      </p:pic>
      <p:sp>
        <p:nvSpPr>
          <p:cNvPr id="6" name="Content Placeholder 2"/>
          <p:cNvSpPr txBox="1">
            <a:spLocks/>
          </p:cNvSpPr>
          <p:nvPr/>
        </p:nvSpPr>
        <p:spPr>
          <a:xfrm>
            <a:off x="6826258" y="4712979"/>
            <a:ext cx="4512302" cy="1450078"/>
          </a:xfrm>
          <a:prstGeom prst="rect">
            <a:avLst/>
          </a:prstGeom>
        </p:spPr>
        <p:txBody>
          <a:bodyPr>
            <a:normAutofit/>
          </a:bodyPr>
          <a:lst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Seeks to explain events in the past that were not observed and cannot be tested directly</a:t>
            </a:r>
          </a:p>
        </p:txBody>
      </p:sp>
      <p:sp>
        <p:nvSpPr>
          <p:cNvPr id="7" name="Content Placeholder 2"/>
          <p:cNvSpPr txBox="1">
            <a:spLocks/>
          </p:cNvSpPr>
          <p:nvPr/>
        </p:nvSpPr>
        <p:spPr>
          <a:xfrm>
            <a:off x="1287225" y="4712979"/>
            <a:ext cx="4438651" cy="1907277"/>
          </a:xfrm>
          <a:prstGeom prst="rect">
            <a:avLst/>
          </a:prstGeom>
        </p:spPr>
        <p:txBody>
          <a:bodyPr>
            <a:normAutofit/>
          </a:bodyPr>
          <a:lst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Testable</a:t>
            </a:r>
          </a:p>
          <a:p>
            <a:pPr marL="0" marR="0" lvl="0" indent="0" algn="ctr"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Observable</a:t>
            </a:r>
          </a:p>
          <a:p>
            <a:pPr marL="0" marR="0" lvl="0" indent="0" algn="ctr"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Repeatable </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itle 3"/>
          <p:cNvSpPr>
            <a:spLocks noGrp="1"/>
          </p:cNvSpPr>
          <p:nvPr>
            <p:ph type="title"/>
          </p:nvPr>
        </p:nvSpPr>
        <p:spPr/>
        <p:txBody>
          <a:bodyPr/>
          <a:lstStyle/>
          <a:p>
            <a:r>
              <a:rPr lang="en-US" dirty="0" smtClean="0"/>
              <a:t>Limitations of Science:</a:t>
            </a:r>
            <a:endParaRPr lang="en-US" dirty="0"/>
          </a:p>
        </p:txBody>
      </p:sp>
      <p:pic>
        <p:nvPicPr>
          <p:cNvPr id="8" name="Content Placeholder 3"/>
          <p:cNvPicPr>
            <a:picLocks noChangeAspect="1"/>
          </p:cNvPicPr>
          <p:nvPr/>
        </p:nvPicPr>
        <p:blipFill>
          <a:blip r:embed="rId5"/>
          <a:stretch>
            <a:fillRect/>
          </a:stretch>
        </p:blipFill>
        <p:spPr>
          <a:xfrm>
            <a:off x="10604754" y="544832"/>
            <a:ext cx="1136132" cy="1056603"/>
          </a:xfrm>
          <a:prstGeom prst="rect">
            <a:avLst/>
          </a:prstGeom>
        </p:spPr>
      </p:pic>
      <p:sp>
        <p:nvSpPr>
          <p:cNvPr id="5" name="Curved Down Arrow 4"/>
          <p:cNvSpPr/>
          <p:nvPr/>
        </p:nvSpPr>
        <p:spPr>
          <a:xfrm rot="1561581">
            <a:off x="7664116" y="809331"/>
            <a:ext cx="1961147" cy="69291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552588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066800" y="2103120"/>
            <a:ext cx="10058400" cy="4357838"/>
          </a:xfrm>
        </p:spPr>
        <p:txBody>
          <a:bodyPr>
            <a:noAutofit/>
          </a:bodyPr>
          <a:lstStyle/>
          <a:p>
            <a:pPr marL="0" indent="0" algn="ctr">
              <a:buNone/>
            </a:pPr>
            <a:r>
              <a:rPr lang="en-US" sz="2400" dirty="0" smtClean="0"/>
              <a:t>Parody on a Taylor Swift Song – Science never goes out of style</a:t>
            </a:r>
          </a:p>
          <a:p>
            <a:pPr marL="0" indent="0" algn="ctr">
              <a:buNone/>
            </a:pPr>
            <a:r>
              <a:rPr lang="en-US" sz="2400" dirty="0" smtClean="0"/>
              <a:t>Science is cool (not just for nerds)</a:t>
            </a:r>
          </a:p>
          <a:p>
            <a:pPr marL="0" indent="0">
              <a:buNone/>
            </a:pPr>
            <a:endParaRPr lang="en-US" sz="800" dirty="0" smtClean="0"/>
          </a:p>
          <a:p>
            <a:pPr marL="0" indent="0">
              <a:buNone/>
            </a:pPr>
            <a:r>
              <a:rPr lang="en-US" sz="2400" b="1" dirty="0" smtClean="0"/>
              <a:t>Chorus:</a:t>
            </a:r>
          </a:p>
          <a:p>
            <a:pPr marL="0" indent="0">
              <a:buNone/>
            </a:pPr>
            <a:r>
              <a:rPr lang="en-US" sz="2400" b="1" dirty="0" smtClean="0"/>
              <a:t>“Evolution made your brain, heart, spinal cord and also your eyes</a:t>
            </a:r>
          </a:p>
          <a:p>
            <a:pPr marL="0" indent="0">
              <a:buNone/>
            </a:pPr>
            <a:r>
              <a:rPr lang="en-US" sz="2400" b="1" dirty="0" smtClean="0"/>
              <a:t>Medicine made the vaccines, technologies that keep you alive</a:t>
            </a:r>
          </a:p>
          <a:p>
            <a:pPr marL="0" indent="0">
              <a:buNone/>
            </a:pPr>
            <a:r>
              <a:rPr lang="en-US" sz="2400" dirty="0" smtClean="0"/>
              <a:t>Every time that you eat, read, text, or take a selfie and smile</a:t>
            </a:r>
          </a:p>
          <a:p>
            <a:pPr marL="0" indent="0">
              <a:buNone/>
            </a:pPr>
            <a:r>
              <a:rPr lang="en-US" sz="2400" dirty="0" smtClean="0"/>
              <a:t>No, science </a:t>
            </a:r>
            <a:r>
              <a:rPr lang="en-US" sz="2400" dirty="0" err="1" smtClean="0"/>
              <a:t>ain’t</a:t>
            </a:r>
            <a:r>
              <a:rPr lang="en-US" sz="2400" dirty="0" smtClean="0"/>
              <a:t> out of style.”</a:t>
            </a:r>
            <a:endParaRPr lang="en-US" sz="2400" dirty="0"/>
          </a:p>
        </p:txBody>
      </p:sp>
      <p:pic>
        <p:nvPicPr>
          <p:cNvPr id="7" name="Picture 6"/>
          <p:cNvPicPr>
            <a:picLocks noChangeAspect="1"/>
          </p:cNvPicPr>
          <p:nvPr/>
        </p:nvPicPr>
        <p:blipFill>
          <a:blip r:embed="rId3"/>
          <a:stretch>
            <a:fillRect/>
          </a:stretch>
        </p:blipFill>
        <p:spPr>
          <a:xfrm>
            <a:off x="3545305" y="553668"/>
            <a:ext cx="1019489" cy="905986"/>
          </a:xfrm>
          <a:prstGeom prst="rect">
            <a:avLst/>
          </a:prstGeom>
        </p:spPr>
      </p:pic>
      <p:sp>
        <p:nvSpPr>
          <p:cNvPr id="6" name="AutoShape 4" descr="Image result for music notes"/>
          <p:cNvSpPr>
            <a:spLocks noGrp="1" noChangeAspect="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ctr"/>
            <a:r>
              <a:rPr lang="en-US" dirty="0" smtClean="0"/>
              <a:t>Example</a:t>
            </a:r>
            <a:endParaRPr lang="en-US" dirty="0"/>
          </a:p>
        </p:txBody>
      </p:sp>
      <p:pic>
        <p:nvPicPr>
          <p:cNvPr id="8" name="Picture 7"/>
          <p:cNvPicPr>
            <a:picLocks noChangeAspect="1"/>
          </p:cNvPicPr>
          <p:nvPr/>
        </p:nvPicPr>
        <p:blipFill>
          <a:blip r:embed="rId3"/>
          <a:stretch>
            <a:fillRect/>
          </a:stretch>
        </p:blipFill>
        <p:spPr>
          <a:xfrm>
            <a:off x="7656094" y="553668"/>
            <a:ext cx="1019489" cy="905986"/>
          </a:xfrm>
          <a:prstGeom prst="rect">
            <a:avLst/>
          </a:prstGeom>
        </p:spPr>
      </p:pic>
      <p:pic>
        <p:nvPicPr>
          <p:cNvPr id="9" name="Picture 8"/>
          <p:cNvPicPr>
            <a:picLocks noChangeAspect="1"/>
          </p:cNvPicPr>
          <p:nvPr/>
        </p:nvPicPr>
        <p:blipFill>
          <a:blip r:embed="rId4"/>
          <a:stretch>
            <a:fillRect/>
          </a:stretch>
        </p:blipFill>
        <p:spPr>
          <a:xfrm>
            <a:off x="10687559" y="387334"/>
            <a:ext cx="1015751" cy="1015751"/>
          </a:xfrm>
          <a:prstGeom prst="rect">
            <a:avLst/>
          </a:prstGeom>
        </p:spPr>
      </p:pic>
    </p:spTree>
    <p:extLst>
      <p:ext uri="{BB962C8B-B14F-4D97-AF65-F5344CB8AC3E}">
        <p14:creationId xmlns:p14="http://schemas.microsoft.com/office/powerpoint/2010/main" val="170957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wipe(up)">
                                      <p:cBhvr>
                                        <p:cTn id="7" dur="500"/>
                                        <p:tgtEl>
                                          <p:spTgt spid="4">
                                            <p:txEl>
                                              <p:pRg st="3" end="3"/>
                                            </p:txEl>
                                          </p:spTgt>
                                        </p:tgtEl>
                                      </p:cBhvr>
                                    </p:animEffect>
                                  </p:childTnLst>
                                </p:cTn>
                              </p:par>
                              <p:par>
                                <p:cTn id="8" presetID="22" presetClass="entr" presetSubtype="1" fill="hold" nodeType="withEffect">
                                  <p:stCondLst>
                                    <p:cond delay="0"/>
                                  </p:stCondLst>
                                  <p:childTnLst>
                                    <p:set>
                                      <p:cBhvr>
                                        <p:cTn id="9" dur="1" fill="hold">
                                          <p:stCondLst>
                                            <p:cond delay="0"/>
                                          </p:stCondLst>
                                        </p:cTn>
                                        <p:tgtEl>
                                          <p:spTgt spid="4">
                                            <p:txEl>
                                              <p:pRg st="4" end="4"/>
                                            </p:txEl>
                                          </p:spTgt>
                                        </p:tgtEl>
                                        <p:attrNameLst>
                                          <p:attrName>style.visibility</p:attrName>
                                        </p:attrNameLst>
                                      </p:cBhvr>
                                      <p:to>
                                        <p:strVal val="visible"/>
                                      </p:to>
                                    </p:set>
                                    <p:animEffect transition="in" filter="wipe(up)">
                                      <p:cBhvr>
                                        <p:cTn id="10" dur="500"/>
                                        <p:tgtEl>
                                          <p:spTgt spid="4">
                                            <p:txEl>
                                              <p:pRg st="4" end="4"/>
                                            </p:txEl>
                                          </p:spTgt>
                                        </p:tgtEl>
                                      </p:cBhvr>
                                    </p:animEffect>
                                  </p:childTnLst>
                                </p:cTn>
                              </p:par>
                              <p:par>
                                <p:cTn id="11" presetID="22" presetClass="entr" presetSubtype="1"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Effect transition="in" filter="wipe(up)">
                                      <p:cBhvr>
                                        <p:cTn id="13" dur="500"/>
                                        <p:tgtEl>
                                          <p:spTgt spid="4">
                                            <p:txEl>
                                              <p:pRg st="5" end="5"/>
                                            </p:txEl>
                                          </p:spTgt>
                                        </p:tgtEl>
                                      </p:cBhvr>
                                    </p:animEffect>
                                  </p:childTnLst>
                                </p:cTn>
                              </p:par>
                              <p:par>
                                <p:cTn id="14" presetID="22" presetClass="entr" presetSubtype="1" fill="hold" nodeType="withEffect">
                                  <p:stCondLst>
                                    <p:cond delay="0"/>
                                  </p:stCondLst>
                                  <p:childTnLst>
                                    <p:set>
                                      <p:cBhvr>
                                        <p:cTn id="15" dur="1" fill="hold">
                                          <p:stCondLst>
                                            <p:cond delay="0"/>
                                          </p:stCondLst>
                                        </p:cTn>
                                        <p:tgtEl>
                                          <p:spTgt spid="4">
                                            <p:txEl>
                                              <p:pRg st="6" end="6"/>
                                            </p:txEl>
                                          </p:spTgt>
                                        </p:tgtEl>
                                        <p:attrNameLst>
                                          <p:attrName>style.visibility</p:attrName>
                                        </p:attrNameLst>
                                      </p:cBhvr>
                                      <p:to>
                                        <p:strVal val="visible"/>
                                      </p:to>
                                    </p:set>
                                    <p:animEffect transition="in" filter="wipe(up)">
                                      <p:cBhvr>
                                        <p:cTn id="16" dur="500"/>
                                        <p:tgtEl>
                                          <p:spTgt spid="4">
                                            <p:txEl>
                                              <p:pRg st="6" end="6"/>
                                            </p:txEl>
                                          </p:spTgt>
                                        </p:tgtEl>
                                      </p:cBhvr>
                                    </p:animEffect>
                                  </p:childTnLst>
                                </p:cTn>
                              </p:par>
                              <p:par>
                                <p:cTn id="17" presetID="22" presetClass="entr" presetSubtype="1" fill="hold"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animEffect transition="in" filter="wipe(up)">
                                      <p:cBhvr>
                                        <p:cTn id="19" dur="500"/>
                                        <p:tgtEl>
                                          <p:spTgt spid="4">
                                            <p:txEl>
                                              <p:pRg st="7" end="7"/>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83953" y="1946250"/>
            <a:ext cx="4476750" cy="2524125"/>
          </a:xfrm>
          <a:prstGeom prst="rect">
            <a:avLst/>
          </a:prstGeom>
        </p:spPr>
      </p:pic>
      <p:pic>
        <p:nvPicPr>
          <p:cNvPr id="3" name="Picture 2"/>
          <p:cNvPicPr>
            <a:picLocks noChangeAspect="1"/>
          </p:cNvPicPr>
          <p:nvPr/>
        </p:nvPicPr>
        <p:blipFill>
          <a:blip r:embed="rId4"/>
          <a:stretch>
            <a:fillRect/>
          </a:stretch>
        </p:blipFill>
        <p:spPr>
          <a:xfrm>
            <a:off x="1287226" y="1946250"/>
            <a:ext cx="4438650" cy="2524125"/>
          </a:xfrm>
          <a:prstGeom prst="rect">
            <a:avLst/>
          </a:prstGeom>
        </p:spPr>
      </p:pic>
      <p:sp>
        <p:nvSpPr>
          <p:cNvPr id="6" name="Content Placeholder 2"/>
          <p:cNvSpPr txBox="1">
            <a:spLocks/>
          </p:cNvSpPr>
          <p:nvPr/>
        </p:nvSpPr>
        <p:spPr>
          <a:xfrm>
            <a:off x="6826258" y="4712979"/>
            <a:ext cx="4512302" cy="1450078"/>
          </a:xfrm>
          <a:prstGeom prst="rect">
            <a:avLst/>
          </a:prstGeom>
        </p:spPr>
        <p:txBody>
          <a:bodyPr>
            <a:normAutofit/>
          </a:bodyPr>
          <a:lst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“Evolution made your brain, heart, spinal</a:t>
            </a:r>
            <a:r>
              <a:rPr kumimoji="0" lang="en-US" sz="2800" b="0" i="0" u="none" strike="noStrike" kern="1200" cap="none" spc="0" normalizeH="0" noProof="0" dirty="0" smtClean="0">
                <a:ln>
                  <a:noFill/>
                </a:ln>
                <a:solidFill>
                  <a:prstClr val="black"/>
                </a:solidFill>
                <a:effectLst/>
                <a:uLnTx/>
                <a:uFillTx/>
                <a:latin typeface="Calibri"/>
                <a:ea typeface="+mn-ea"/>
                <a:cs typeface="+mn-cs"/>
              </a:rPr>
              <a:t> cord, and also your eyes…”</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sp>
        <p:nvSpPr>
          <p:cNvPr id="7" name="Content Placeholder 2"/>
          <p:cNvSpPr txBox="1">
            <a:spLocks/>
          </p:cNvSpPr>
          <p:nvPr/>
        </p:nvSpPr>
        <p:spPr>
          <a:xfrm>
            <a:off x="1287225" y="4712979"/>
            <a:ext cx="4438651" cy="1907277"/>
          </a:xfrm>
          <a:prstGeom prst="rect">
            <a:avLst/>
          </a:prstGeom>
        </p:spPr>
        <p:txBody>
          <a:bodyPr>
            <a:normAutofit/>
          </a:bodyPr>
          <a:lst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Wingdings 2" pitchFamily="18" charset="2"/>
              <a:buNone/>
              <a:tabLst/>
              <a:defRPr/>
            </a:pPr>
            <a:r>
              <a:rPr kumimoji="0" lang="en-US" sz="2800" b="0" i="0" u="none" strike="noStrike" kern="1200" cap="none" spc="0" normalizeH="0" baseline="0" noProof="0" dirty="0" smtClean="0">
                <a:ln>
                  <a:noFill/>
                </a:ln>
                <a:solidFill>
                  <a:prstClr val="black"/>
                </a:solidFill>
                <a:effectLst/>
                <a:uLnTx/>
                <a:uFillTx/>
                <a:latin typeface="Calibri"/>
                <a:ea typeface="+mn-ea"/>
                <a:cs typeface="+mn-cs"/>
              </a:rPr>
              <a:t>“Medicine made the vaccines, technologies, that keep</a:t>
            </a:r>
            <a:r>
              <a:rPr kumimoji="0" lang="en-US" sz="2800" b="0" i="0" u="none" strike="noStrike" kern="1200" cap="none" spc="0" normalizeH="0" noProof="0" dirty="0" smtClean="0">
                <a:ln>
                  <a:noFill/>
                </a:ln>
                <a:solidFill>
                  <a:prstClr val="black"/>
                </a:solidFill>
                <a:effectLst/>
                <a:uLnTx/>
                <a:uFillTx/>
                <a:latin typeface="Calibri"/>
                <a:ea typeface="+mn-ea"/>
                <a:cs typeface="+mn-cs"/>
              </a:rPr>
              <a:t> you alive…”</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8" name="Content Placeholder 3"/>
          <p:cNvPicPr>
            <a:picLocks noChangeAspect="1"/>
          </p:cNvPicPr>
          <p:nvPr/>
        </p:nvPicPr>
        <p:blipFill>
          <a:blip r:embed="rId5"/>
          <a:stretch>
            <a:fillRect/>
          </a:stretch>
        </p:blipFill>
        <p:spPr>
          <a:xfrm>
            <a:off x="5612792" y="744281"/>
            <a:ext cx="1136132" cy="1056603"/>
          </a:xfrm>
          <a:prstGeom prst="rect">
            <a:avLst/>
          </a:prstGeom>
        </p:spPr>
      </p:pic>
    </p:spTree>
    <p:extLst>
      <p:ext uri="{BB962C8B-B14F-4D97-AF65-F5344CB8AC3E}">
        <p14:creationId xmlns:p14="http://schemas.microsoft.com/office/powerpoint/2010/main" val="19854850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up)">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wipe(up)">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707438"/>
            <a:ext cx="10058400" cy="4062131"/>
          </a:xfrm>
        </p:spPr>
        <p:txBody>
          <a:bodyPr>
            <a:normAutofit/>
          </a:bodyPr>
          <a:lstStyle/>
          <a:p>
            <a:r>
              <a:rPr lang="en-US" sz="2400" dirty="0" smtClean="0"/>
              <a:t>Conclusions are tentative</a:t>
            </a:r>
          </a:p>
        </p:txBody>
      </p:sp>
      <p:pic>
        <p:nvPicPr>
          <p:cNvPr id="4" name="Picture 3"/>
          <p:cNvPicPr>
            <a:picLocks noChangeAspect="1"/>
          </p:cNvPicPr>
          <p:nvPr/>
        </p:nvPicPr>
        <p:blipFill>
          <a:blip r:embed="rId3"/>
          <a:stretch>
            <a:fillRect/>
          </a:stretch>
        </p:blipFill>
        <p:spPr>
          <a:xfrm>
            <a:off x="1139312" y="2323226"/>
            <a:ext cx="7100120" cy="3989509"/>
          </a:xfrm>
          <a:prstGeom prst="rect">
            <a:avLst/>
          </a:prstGeom>
        </p:spPr>
      </p:pic>
      <p:pic>
        <p:nvPicPr>
          <p:cNvPr id="5" name="Picture 4"/>
          <p:cNvPicPr>
            <a:picLocks noChangeAspect="1"/>
          </p:cNvPicPr>
          <p:nvPr/>
        </p:nvPicPr>
        <p:blipFill>
          <a:blip r:embed="rId4"/>
          <a:stretch>
            <a:fillRect/>
          </a:stretch>
        </p:blipFill>
        <p:spPr>
          <a:xfrm>
            <a:off x="7831579" y="1707438"/>
            <a:ext cx="3745136" cy="2107478"/>
          </a:xfrm>
          <a:prstGeom prst="rect">
            <a:avLst/>
          </a:prstGeom>
        </p:spPr>
      </p:pic>
      <p:sp>
        <p:nvSpPr>
          <p:cNvPr id="7" name="Title 1"/>
          <p:cNvSpPr>
            <a:spLocks noGrp="1"/>
          </p:cNvSpPr>
          <p:nvPr>
            <p:ph type="title"/>
          </p:nvPr>
        </p:nvSpPr>
        <p:spPr>
          <a:xfrm>
            <a:off x="1066800" y="642594"/>
            <a:ext cx="10058400" cy="1371600"/>
          </a:xfrm>
        </p:spPr>
        <p:txBody>
          <a:bodyPr/>
          <a:lstStyle/>
          <a:p>
            <a:r>
              <a:rPr lang="en-US" dirty="0" smtClean="0"/>
              <a:t>Limitations of Science:</a:t>
            </a:r>
            <a:endParaRPr lang="en-US" dirty="0"/>
          </a:p>
        </p:txBody>
      </p:sp>
      <p:sp>
        <p:nvSpPr>
          <p:cNvPr id="6" name="Cloud 5"/>
          <p:cNvSpPr/>
          <p:nvPr/>
        </p:nvSpPr>
        <p:spPr>
          <a:xfrm>
            <a:off x="10917982" y="1220986"/>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5"/>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5053667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 of Science—Summary </a:t>
            </a:r>
            <a:endParaRPr lang="en-US" dirty="0"/>
          </a:p>
        </p:txBody>
      </p:sp>
      <p:sp>
        <p:nvSpPr>
          <p:cNvPr id="3" name="Content Placeholder 2"/>
          <p:cNvSpPr>
            <a:spLocks noGrp="1"/>
          </p:cNvSpPr>
          <p:nvPr>
            <p:ph idx="1"/>
          </p:nvPr>
        </p:nvSpPr>
        <p:spPr/>
        <p:txBody>
          <a:bodyPr>
            <a:normAutofit/>
          </a:bodyPr>
          <a:lstStyle/>
          <a:p>
            <a:r>
              <a:rPr lang="en-US" sz="2800" dirty="0" smtClean="0"/>
              <a:t>Science isn’t the only source of truth, and may not always the best tool for every job</a:t>
            </a:r>
          </a:p>
          <a:p>
            <a:endParaRPr lang="en-US" sz="2800" dirty="0" smtClean="0"/>
          </a:p>
          <a:p>
            <a:r>
              <a:rPr lang="en-US" sz="2800" dirty="0" smtClean="0"/>
              <a:t>Historical science has important limitations </a:t>
            </a:r>
          </a:p>
          <a:p>
            <a:endParaRPr lang="en-US" sz="2800" dirty="0" smtClean="0"/>
          </a:p>
          <a:p>
            <a:r>
              <a:rPr lang="en-US" sz="2800" dirty="0" smtClean="0"/>
              <a:t>Scientific conclusions are tentative</a:t>
            </a:r>
          </a:p>
        </p:txBody>
      </p:sp>
      <p:pic>
        <p:nvPicPr>
          <p:cNvPr id="4" name="Picture 2" descr="Image result for t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7011" y="3911907"/>
            <a:ext cx="3586197" cy="2509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5866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3"/>
            <a:ext cx="6740013" cy="5400397"/>
          </a:xfrm>
        </p:spPr>
        <p:txBody>
          <a:bodyPr>
            <a:normAutofit fontScale="90000"/>
          </a:bodyPr>
          <a:lstStyle/>
          <a:p>
            <a:r>
              <a:rPr lang="en-US" dirty="0" smtClean="0"/>
              <a:t>Working definition:</a:t>
            </a:r>
            <a:br>
              <a:rPr lang="en-US" dirty="0" smtClean="0"/>
            </a:br>
            <a:r>
              <a:rPr lang="en-US" dirty="0" smtClean="0"/>
              <a:t/>
            </a:r>
            <a:br>
              <a:rPr lang="en-US" dirty="0" smtClean="0"/>
            </a:br>
            <a:r>
              <a:rPr lang="en-US" sz="4400" dirty="0" smtClean="0"/>
              <a:t>Science is a powerful, yet </a:t>
            </a:r>
            <a:r>
              <a:rPr lang="en-US" sz="4400" b="1" dirty="0" smtClean="0"/>
              <a:t>limited</a:t>
            </a:r>
            <a:r>
              <a:rPr lang="en-US" sz="4400" dirty="0" smtClean="0"/>
              <a:t>, process of discovery (tool) for learning about the natural world</a:t>
            </a:r>
            <a:br>
              <a:rPr lang="en-US" sz="4400" dirty="0" smtClean="0"/>
            </a:br>
            <a:r>
              <a:rPr lang="en-US" dirty="0"/>
              <a:t/>
            </a:r>
            <a:br>
              <a:rPr lang="en-US" dirty="0"/>
            </a:br>
            <a:endParaRPr lang="en-US" sz="4000" dirty="0"/>
          </a:p>
        </p:txBody>
      </p:sp>
      <p:grpSp>
        <p:nvGrpSpPr>
          <p:cNvPr id="5" name="Group 4"/>
          <p:cNvGrpSpPr/>
          <p:nvPr/>
        </p:nvGrpSpPr>
        <p:grpSpPr>
          <a:xfrm>
            <a:off x="8294174" y="642593"/>
            <a:ext cx="3199737" cy="1056603"/>
            <a:chOff x="8186018" y="564496"/>
            <a:chExt cx="3199737" cy="1056603"/>
          </a:xfrm>
        </p:grpSpPr>
        <p:pic>
          <p:nvPicPr>
            <p:cNvPr id="3" name="Content Placeholder 3"/>
            <p:cNvPicPr>
              <a:picLocks noChangeAspect="1"/>
            </p:cNvPicPr>
            <p:nvPr/>
          </p:nvPicPr>
          <p:blipFill>
            <a:blip r:embed="rId3"/>
            <a:stretch>
              <a:fillRect/>
            </a:stretch>
          </p:blipFill>
          <p:spPr>
            <a:xfrm>
              <a:off x="8186018" y="564496"/>
              <a:ext cx="1136132" cy="1056603"/>
            </a:xfrm>
            <a:prstGeom prst="rect">
              <a:avLst/>
            </a:prstGeom>
            <a:ln>
              <a:solidFill>
                <a:schemeClr val="bg2">
                  <a:lumMod val="50000"/>
                </a:schemeClr>
              </a:solidFill>
            </a:ln>
          </p:spPr>
        </p:pic>
        <p:sp>
          <p:nvSpPr>
            <p:cNvPr id="2" name="Rectangle 1"/>
            <p:cNvSpPr/>
            <p:nvPr/>
          </p:nvSpPr>
          <p:spPr>
            <a:xfrm>
              <a:off x="9400808" y="564496"/>
              <a:ext cx="1984947" cy="1028330"/>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Data and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Interpretation</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pic>
        <p:nvPicPr>
          <p:cNvPr id="6" name="Content Placeholder 3"/>
          <p:cNvPicPr>
            <a:picLocks noChangeAspect="1"/>
          </p:cNvPicPr>
          <p:nvPr/>
        </p:nvPicPr>
        <p:blipFill>
          <a:blip r:embed="rId3"/>
          <a:stretch>
            <a:fillRect/>
          </a:stretch>
        </p:blipFill>
        <p:spPr>
          <a:xfrm>
            <a:off x="8294174" y="1813193"/>
            <a:ext cx="1136132" cy="1056603"/>
          </a:xfrm>
          <a:prstGeom prst="rect">
            <a:avLst/>
          </a:prstGeom>
        </p:spPr>
      </p:pic>
      <p:sp>
        <p:nvSpPr>
          <p:cNvPr id="7" name="Rectangle 6"/>
          <p:cNvSpPr/>
          <p:nvPr/>
        </p:nvSpPr>
        <p:spPr>
          <a:xfrm>
            <a:off x="9508964" y="1799303"/>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Empirical and Historical</a:t>
            </a:r>
            <a:endParaRPr lang="en-US" dirty="0"/>
          </a:p>
        </p:txBody>
      </p:sp>
    </p:spTree>
    <p:extLst>
      <p:ext uri="{BB962C8B-B14F-4D97-AF65-F5344CB8AC3E}">
        <p14:creationId xmlns:p14="http://schemas.microsoft.com/office/powerpoint/2010/main" val="393397681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3"/>
            <a:ext cx="7148716" cy="5400397"/>
          </a:xfrm>
        </p:spPr>
        <p:txBody>
          <a:bodyPr>
            <a:normAutofit/>
          </a:bodyPr>
          <a:lstStyle/>
          <a:p>
            <a:r>
              <a:rPr lang="en-US" dirty="0" smtClean="0"/>
              <a:t>Your turn…</a:t>
            </a:r>
            <a:br>
              <a:rPr lang="en-US" dirty="0" smtClean="0"/>
            </a:br>
            <a:r>
              <a:rPr lang="en-US" dirty="0" smtClean="0"/>
              <a:t/>
            </a:r>
            <a:br>
              <a:rPr lang="en-US" dirty="0" smtClean="0"/>
            </a:br>
            <a:r>
              <a:rPr lang="en-US" dirty="0" smtClean="0"/>
              <a:t>Which of these distinctions do you think is most significant to understand? Why?</a:t>
            </a:r>
            <a:r>
              <a:rPr lang="en-US" dirty="0"/>
              <a:t/>
            </a:r>
            <a:br>
              <a:rPr lang="en-US" dirty="0"/>
            </a:br>
            <a:endParaRPr lang="en-US" sz="4000" dirty="0"/>
          </a:p>
        </p:txBody>
      </p:sp>
      <p:grpSp>
        <p:nvGrpSpPr>
          <p:cNvPr id="5" name="Group 4"/>
          <p:cNvGrpSpPr/>
          <p:nvPr/>
        </p:nvGrpSpPr>
        <p:grpSpPr>
          <a:xfrm>
            <a:off x="8294174" y="642593"/>
            <a:ext cx="3199737" cy="1056603"/>
            <a:chOff x="8186018" y="564496"/>
            <a:chExt cx="3199737" cy="1056603"/>
          </a:xfrm>
        </p:grpSpPr>
        <p:pic>
          <p:nvPicPr>
            <p:cNvPr id="3" name="Content Placeholder 3"/>
            <p:cNvPicPr>
              <a:picLocks noChangeAspect="1"/>
            </p:cNvPicPr>
            <p:nvPr/>
          </p:nvPicPr>
          <p:blipFill>
            <a:blip r:embed="rId3"/>
            <a:stretch>
              <a:fillRect/>
            </a:stretch>
          </p:blipFill>
          <p:spPr>
            <a:xfrm>
              <a:off x="8186018" y="564496"/>
              <a:ext cx="1136132" cy="1056603"/>
            </a:xfrm>
            <a:prstGeom prst="rect">
              <a:avLst/>
            </a:prstGeom>
            <a:ln>
              <a:solidFill>
                <a:schemeClr val="bg2">
                  <a:lumMod val="50000"/>
                </a:schemeClr>
              </a:solidFill>
            </a:ln>
          </p:spPr>
        </p:pic>
        <p:sp>
          <p:nvSpPr>
            <p:cNvPr id="2" name="Rectangle 1"/>
            <p:cNvSpPr/>
            <p:nvPr/>
          </p:nvSpPr>
          <p:spPr>
            <a:xfrm>
              <a:off x="9400808" y="564496"/>
              <a:ext cx="1984947" cy="1028330"/>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Data and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Interpretation</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pic>
        <p:nvPicPr>
          <p:cNvPr id="6" name="Content Placeholder 3"/>
          <p:cNvPicPr>
            <a:picLocks noChangeAspect="1"/>
          </p:cNvPicPr>
          <p:nvPr/>
        </p:nvPicPr>
        <p:blipFill>
          <a:blip r:embed="rId3"/>
          <a:stretch>
            <a:fillRect/>
          </a:stretch>
        </p:blipFill>
        <p:spPr>
          <a:xfrm>
            <a:off x="8294174" y="1813193"/>
            <a:ext cx="1136132" cy="1056603"/>
          </a:xfrm>
          <a:prstGeom prst="rect">
            <a:avLst/>
          </a:prstGeom>
        </p:spPr>
      </p:pic>
      <p:sp>
        <p:nvSpPr>
          <p:cNvPr id="7" name="Rectangle 6"/>
          <p:cNvSpPr/>
          <p:nvPr/>
        </p:nvSpPr>
        <p:spPr>
          <a:xfrm>
            <a:off x="9508964" y="1799303"/>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Empirical and Historical</a:t>
            </a:r>
            <a:endParaRPr lang="en-US" dirty="0"/>
          </a:p>
        </p:txBody>
      </p:sp>
    </p:spTree>
    <p:extLst>
      <p:ext uri="{BB962C8B-B14F-4D97-AF65-F5344CB8AC3E}">
        <p14:creationId xmlns:p14="http://schemas.microsoft.com/office/powerpoint/2010/main" val="268357843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Influence of Worldview</a:t>
            </a:r>
            <a:endParaRPr lang="en-US" dirty="0"/>
          </a:p>
        </p:txBody>
      </p:sp>
      <p:pic>
        <p:nvPicPr>
          <p:cNvPr id="3" name="Content Placeholder 3"/>
          <p:cNvPicPr>
            <a:picLocks noChangeAspect="1"/>
          </p:cNvPicPr>
          <p:nvPr/>
        </p:nvPicPr>
        <p:blipFill>
          <a:blip r:embed="rId3"/>
          <a:stretch>
            <a:fillRect/>
          </a:stretch>
        </p:blipFill>
        <p:spPr>
          <a:xfrm>
            <a:off x="10339542" y="642594"/>
            <a:ext cx="1136132" cy="1056603"/>
          </a:xfrm>
          <a:prstGeom prst="rect">
            <a:avLst/>
          </a:prstGeom>
        </p:spPr>
      </p:pic>
    </p:spTree>
    <p:extLst>
      <p:ext uri="{BB962C8B-B14F-4D97-AF65-F5344CB8AC3E}">
        <p14:creationId xmlns:p14="http://schemas.microsoft.com/office/powerpoint/2010/main" val="245864950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1083" y="543692"/>
            <a:ext cx="9309305" cy="5777879"/>
          </a:xfrm>
          <a:prstGeom prst="rect">
            <a:avLst/>
          </a:prstGeom>
        </p:spPr>
      </p:pic>
      <p:sp>
        <p:nvSpPr>
          <p:cNvPr id="3" name="Cloud 2"/>
          <p:cNvSpPr/>
          <p:nvPr/>
        </p:nvSpPr>
        <p:spPr>
          <a:xfrm>
            <a:off x="10454785" y="525178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3"/>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4538097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047-205  What’s like a pair of glasses...guide our lives and influence the choices we mak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206167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1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half" idx="4294967295"/>
          </p:nvPr>
        </p:nvPicPr>
        <p:blipFill>
          <a:blip r:embed="rId3"/>
          <a:stretch>
            <a:fillRect/>
          </a:stretch>
        </p:blipFill>
        <p:spPr>
          <a:xfrm>
            <a:off x="1172497" y="929005"/>
            <a:ext cx="4450080" cy="4909429"/>
          </a:xfrm>
          <a:prstGeom prst="rect">
            <a:avLst/>
          </a:prstGeom>
        </p:spPr>
      </p:pic>
      <p:pic>
        <p:nvPicPr>
          <p:cNvPr id="8" name="Content Placeholder 7"/>
          <p:cNvPicPr>
            <a:picLocks noGrp="1" noChangeAspect="1"/>
          </p:cNvPicPr>
          <p:nvPr>
            <p:ph sz="half" idx="4294967295"/>
          </p:nvPr>
        </p:nvPicPr>
        <p:blipFill>
          <a:blip r:embed="rId4"/>
          <a:stretch>
            <a:fillRect/>
          </a:stretch>
        </p:blipFill>
        <p:spPr>
          <a:xfrm>
            <a:off x="6195378" y="929005"/>
            <a:ext cx="4578946" cy="4909429"/>
          </a:xfrm>
          <a:prstGeom prst="rect">
            <a:avLst/>
          </a:prstGeom>
        </p:spPr>
      </p:pic>
    </p:spTree>
    <p:extLst>
      <p:ext uri="{BB962C8B-B14F-4D97-AF65-F5344CB8AC3E}">
        <p14:creationId xmlns:p14="http://schemas.microsoft.com/office/powerpoint/2010/main" val="393138557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423273" y="707932"/>
            <a:ext cx="7258610" cy="5451679"/>
          </a:xfrm>
          <a:prstGeom prst="rect">
            <a:avLst/>
          </a:prstGeom>
        </p:spPr>
      </p:pic>
    </p:spTree>
    <p:extLst>
      <p:ext uri="{BB962C8B-B14F-4D97-AF65-F5344CB8AC3E}">
        <p14:creationId xmlns:p14="http://schemas.microsoft.com/office/powerpoint/2010/main" val="333179155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99576" y="572900"/>
            <a:ext cx="10135915" cy="5666535"/>
          </a:xfrm>
          <a:prstGeom prst="rect">
            <a:avLst/>
          </a:prstGeom>
        </p:spPr>
      </p:pic>
    </p:spTree>
    <p:extLst>
      <p:ext uri="{BB962C8B-B14F-4D97-AF65-F5344CB8AC3E}">
        <p14:creationId xmlns:p14="http://schemas.microsoft.com/office/powerpoint/2010/main" val="339526068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458-529 If God had intervened…clues left behind…can be studied scientificall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24960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8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602-810  If you take the biblical worldview…usually describe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134330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0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844-910  If we look carefully…other people will not se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95371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Influence of Worldview</a:t>
            </a:r>
            <a:endParaRPr lang="en-US" dirty="0"/>
          </a:p>
        </p:txBody>
      </p:sp>
      <p:sp>
        <p:nvSpPr>
          <p:cNvPr id="4" name="Content Placeholder 3"/>
          <p:cNvSpPr>
            <a:spLocks noGrp="1"/>
          </p:cNvSpPr>
          <p:nvPr>
            <p:ph idx="1"/>
          </p:nvPr>
        </p:nvSpPr>
        <p:spPr/>
        <p:txBody>
          <a:bodyPr>
            <a:normAutofit/>
          </a:bodyPr>
          <a:lstStyle/>
          <a:p>
            <a:pPr marL="0" indent="0">
              <a:buNone/>
            </a:pPr>
            <a:r>
              <a:rPr lang="en-US" sz="2800" dirty="0" smtClean="0"/>
              <a:t>“…</a:t>
            </a:r>
            <a:r>
              <a:rPr lang="en-US" sz="2800" b="1" dirty="0" smtClean="0"/>
              <a:t>we are forced by our </a:t>
            </a:r>
            <a:r>
              <a:rPr lang="en-US" sz="2800" b="1" i="1" dirty="0" smtClean="0"/>
              <a:t>a priori</a:t>
            </a:r>
            <a:r>
              <a:rPr lang="en-US" sz="2800" b="1" dirty="0" smtClean="0"/>
              <a:t> adherence to material causes </a:t>
            </a:r>
            <a:r>
              <a:rPr lang="en-US" sz="2800" dirty="0" smtClean="0"/>
              <a:t>to create an apparatus of investigation and a set of concepts that produce material explanations, no matter how counter-intuitive, no matter how mystifying to the uninitiated.  Moreover, that materialism is absolute, </a:t>
            </a:r>
            <a:r>
              <a:rPr lang="en-US" sz="2800" b="1" dirty="0" smtClean="0"/>
              <a:t>for we cannot allow a Divine Foot in the door.”</a:t>
            </a:r>
          </a:p>
          <a:p>
            <a:pPr marL="0" indent="0" algn="r">
              <a:buNone/>
            </a:pPr>
            <a:r>
              <a:rPr lang="en-US" sz="2800" dirty="0" smtClean="0"/>
              <a:t>--Professor Richard </a:t>
            </a:r>
            <a:r>
              <a:rPr lang="en-US" sz="2800" dirty="0" err="1" smtClean="0"/>
              <a:t>Lewontin</a:t>
            </a:r>
            <a:endParaRPr lang="en-US" sz="2800" dirty="0"/>
          </a:p>
        </p:txBody>
      </p:sp>
    </p:spTree>
    <p:extLst>
      <p:ext uri="{BB962C8B-B14F-4D97-AF65-F5344CB8AC3E}">
        <p14:creationId xmlns:p14="http://schemas.microsoft.com/office/powerpoint/2010/main" val="310843072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57059" y="409765"/>
            <a:ext cx="3733412" cy="5985503"/>
          </a:xfrm>
          <a:prstGeom prst="rect">
            <a:avLst/>
          </a:prstGeom>
        </p:spPr>
      </p:pic>
      <p:sp>
        <p:nvSpPr>
          <p:cNvPr id="5" name="TextBox 4"/>
          <p:cNvSpPr txBox="1"/>
          <p:nvPr/>
        </p:nvSpPr>
        <p:spPr>
          <a:xfrm>
            <a:off x="5032637" y="1705047"/>
            <a:ext cx="5898912"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Can believers do good science?</a:t>
            </a:r>
            <a:endParaRPr kumimoji="0" lang="en-US" sz="66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 name="Cloud 5"/>
          <p:cNvSpPr/>
          <p:nvPr/>
        </p:nvSpPr>
        <p:spPr>
          <a:xfrm>
            <a:off x="10454785" y="525178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9835021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9562" y="752475"/>
            <a:ext cx="11572875" cy="5353050"/>
          </a:xfrm>
          <a:prstGeom prst="rect">
            <a:avLst/>
          </a:prstGeom>
        </p:spPr>
      </p:pic>
    </p:spTree>
    <p:extLst>
      <p:ext uri="{BB962C8B-B14F-4D97-AF65-F5344CB8AC3E}">
        <p14:creationId xmlns:p14="http://schemas.microsoft.com/office/powerpoint/2010/main" val="293510942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3"/>
            <a:ext cx="6740013" cy="5400397"/>
          </a:xfrm>
        </p:spPr>
        <p:txBody>
          <a:bodyPr>
            <a:normAutofit fontScale="90000"/>
          </a:bodyPr>
          <a:lstStyle/>
          <a:p>
            <a:r>
              <a:rPr lang="en-US" dirty="0" smtClean="0"/>
              <a:t>Working definition:</a:t>
            </a:r>
            <a:br>
              <a:rPr lang="en-US" dirty="0" smtClean="0"/>
            </a:br>
            <a:r>
              <a:rPr lang="en-US" dirty="0" smtClean="0"/>
              <a:t/>
            </a:r>
            <a:br>
              <a:rPr lang="en-US" dirty="0" smtClean="0"/>
            </a:br>
            <a:r>
              <a:rPr lang="en-US" sz="4400" dirty="0" smtClean="0"/>
              <a:t>Science is a powerful, yet limited, process of discovery (tool) for learning about the natural world, which is </a:t>
            </a:r>
            <a:r>
              <a:rPr lang="en-US" sz="4400" b="1" dirty="0" smtClean="0"/>
              <a:t>influenced by worldview</a:t>
            </a:r>
            <a:r>
              <a:rPr lang="en-US" sz="4400" dirty="0" smtClean="0"/>
              <a:t>.</a:t>
            </a:r>
            <a:br>
              <a:rPr lang="en-US" sz="4400" dirty="0" smtClean="0"/>
            </a:br>
            <a:r>
              <a:rPr lang="en-US" dirty="0"/>
              <a:t/>
            </a:r>
            <a:br>
              <a:rPr lang="en-US" dirty="0"/>
            </a:br>
            <a:endParaRPr lang="en-US" sz="4000" dirty="0"/>
          </a:p>
        </p:txBody>
      </p:sp>
      <p:grpSp>
        <p:nvGrpSpPr>
          <p:cNvPr id="5" name="Group 4"/>
          <p:cNvGrpSpPr/>
          <p:nvPr/>
        </p:nvGrpSpPr>
        <p:grpSpPr>
          <a:xfrm>
            <a:off x="8294174" y="642593"/>
            <a:ext cx="3199737" cy="1056603"/>
            <a:chOff x="8186018" y="564496"/>
            <a:chExt cx="3199737" cy="1056603"/>
          </a:xfrm>
        </p:grpSpPr>
        <p:pic>
          <p:nvPicPr>
            <p:cNvPr id="3" name="Content Placeholder 3"/>
            <p:cNvPicPr>
              <a:picLocks noChangeAspect="1"/>
            </p:cNvPicPr>
            <p:nvPr/>
          </p:nvPicPr>
          <p:blipFill>
            <a:blip r:embed="rId3"/>
            <a:stretch>
              <a:fillRect/>
            </a:stretch>
          </p:blipFill>
          <p:spPr>
            <a:xfrm>
              <a:off x="8186018" y="564496"/>
              <a:ext cx="1136132" cy="1056603"/>
            </a:xfrm>
            <a:prstGeom prst="rect">
              <a:avLst/>
            </a:prstGeom>
            <a:ln>
              <a:solidFill>
                <a:schemeClr val="bg2">
                  <a:lumMod val="50000"/>
                </a:schemeClr>
              </a:solidFill>
            </a:ln>
          </p:spPr>
        </p:pic>
        <p:sp>
          <p:nvSpPr>
            <p:cNvPr id="2" name="Rectangle 1"/>
            <p:cNvSpPr/>
            <p:nvPr/>
          </p:nvSpPr>
          <p:spPr>
            <a:xfrm>
              <a:off x="9400808" y="564496"/>
              <a:ext cx="1984947" cy="1028330"/>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Data and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Interpretation</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pic>
        <p:nvPicPr>
          <p:cNvPr id="6" name="Content Placeholder 3"/>
          <p:cNvPicPr>
            <a:picLocks noChangeAspect="1"/>
          </p:cNvPicPr>
          <p:nvPr/>
        </p:nvPicPr>
        <p:blipFill>
          <a:blip r:embed="rId3"/>
          <a:stretch>
            <a:fillRect/>
          </a:stretch>
        </p:blipFill>
        <p:spPr>
          <a:xfrm>
            <a:off x="8294174" y="1813193"/>
            <a:ext cx="1136132" cy="1056603"/>
          </a:xfrm>
          <a:prstGeom prst="rect">
            <a:avLst/>
          </a:prstGeom>
        </p:spPr>
      </p:pic>
      <p:sp>
        <p:nvSpPr>
          <p:cNvPr id="7" name="Rectangle 6"/>
          <p:cNvSpPr/>
          <p:nvPr/>
        </p:nvSpPr>
        <p:spPr>
          <a:xfrm>
            <a:off x="9508964" y="1799303"/>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Empirical and Historical</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Content Placeholder 3"/>
          <p:cNvPicPr>
            <a:picLocks noChangeAspect="1"/>
          </p:cNvPicPr>
          <p:nvPr/>
        </p:nvPicPr>
        <p:blipFill>
          <a:blip r:embed="rId3"/>
          <a:stretch>
            <a:fillRect/>
          </a:stretch>
        </p:blipFill>
        <p:spPr>
          <a:xfrm>
            <a:off x="8294174" y="2983793"/>
            <a:ext cx="1136132" cy="1056603"/>
          </a:xfrm>
          <a:prstGeom prst="rect">
            <a:avLst/>
          </a:prstGeom>
        </p:spPr>
      </p:pic>
      <p:sp>
        <p:nvSpPr>
          <p:cNvPr id="9" name="Rectangle 8"/>
          <p:cNvSpPr/>
          <p:nvPr/>
        </p:nvSpPr>
        <p:spPr>
          <a:xfrm>
            <a:off x="9518796" y="2958847"/>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smtClean="0">
                <a:solidFill>
                  <a:prstClr val="white"/>
                </a:solidFill>
                <a:latin typeface="Century Gothic" panose="020B0502020202020204"/>
              </a:rPr>
              <a:t>Worldview</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0" name="Rectangle 9"/>
          <p:cNvSpPr/>
          <p:nvPr/>
        </p:nvSpPr>
        <p:spPr>
          <a:xfrm>
            <a:off x="6752998" y="5119660"/>
            <a:ext cx="487024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Let’s practice!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62193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195923" y="641115"/>
            <a:ext cx="1790875"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4" name="Rectangle 3"/>
          <p:cNvSpPr/>
          <p:nvPr/>
        </p:nvSpPr>
        <p:spPr>
          <a:xfrm>
            <a:off x="845402" y="5291528"/>
            <a:ext cx="1056411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Same pattern of bone structure</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24000" y="1564445"/>
            <a:ext cx="9410885" cy="3727083"/>
          </a:xfrm>
          <a:prstGeom prst="rect">
            <a:avLst/>
          </a:prstGeom>
          <a:solidFill>
            <a:schemeClr val="accent1"/>
          </a:solidFill>
        </p:spPr>
      </p:pic>
    </p:spTree>
    <p:custDataLst>
      <p:tags r:id="rId1"/>
    </p:custDataLst>
    <p:extLst>
      <p:ext uri="{BB962C8B-B14F-4D97-AF65-F5344CB8AC3E}">
        <p14:creationId xmlns:p14="http://schemas.microsoft.com/office/powerpoint/2010/main" val="14473140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600200"/>
            <a:ext cx="5257800" cy="472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6324600" y="1600200"/>
            <a:ext cx="5257800" cy="4724400"/>
          </a:xfrm>
          <a:prstGeom prst="rect">
            <a:avLst/>
          </a:prstGeom>
          <a:solidFill>
            <a:srgbClr val="CC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0" b="89807" l="0" r="100000"/>
                    </a14:imgEffect>
                  </a14:imgLayer>
                </a14:imgProps>
              </a:ext>
              <a:ext uri="{28A0092B-C50C-407E-A947-70E740481C1C}">
                <a14:useLocalDpi xmlns:a14="http://schemas.microsoft.com/office/drawing/2010/main" val="0"/>
              </a:ext>
            </a:extLst>
          </a:blip>
          <a:stretch>
            <a:fillRect/>
          </a:stretch>
        </p:blipFill>
        <p:spPr>
          <a:xfrm>
            <a:off x="4191000" y="329081"/>
            <a:ext cx="3432097" cy="2177113"/>
          </a:xfrm>
          <a:prstGeom prst="rect">
            <a:avLst/>
          </a:prstGeom>
        </p:spPr>
      </p:pic>
      <p:sp>
        <p:nvSpPr>
          <p:cNvPr id="7" name="Rectangle 6"/>
          <p:cNvSpPr/>
          <p:nvPr/>
        </p:nvSpPr>
        <p:spPr>
          <a:xfrm>
            <a:off x="607606" y="1600200"/>
            <a:ext cx="4690707"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Biblical Worldview</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8" name="Rectangle 7"/>
          <p:cNvSpPr/>
          <p:nvPr/>
        </p:nvSpPr>
        <p:spPr>
          <a:xfrm>
            <a:off x="7662537" y="1554923"/>
            <a:ext cx="2821606"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Naturalism</a:t>
            </a:r>
            <a:endParaRPr kumimoji="0" lang="en-US" sz="4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2" name="Rectangle 1"/>
          <p:cNvSpPr/>
          <p:nvPr/>
        </p:nvSpPr>
        <p:spPr>
          <a:xfrm>
            <a:off x="8298721" y="3085236"/>
            <a:ext cx="2978700" cy="156966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Common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ancestor</a:t>
            </a:r>
            <a:endParaRPr kumimoji="0" lang="en-US" sz="48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12" name="Rectangle 11"/>
          <p:cNvSpPr/>
          <p:nvPr/>
        </p:nvSpPr>
        <p:spPr>
          <a:xfrm>
            <a:off x="1042774" y="3085236"/>
            <a:ext cx="2707793" cy="156966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Effective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design</a:t>
            </a:r>
            <a:endParaRPr kumimoji="0" lang="en-US" sz="48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4" name="Rectangle 3"/>
          <p:cNvSpPr/>
          <p:nvPr/>
        </p:nvSpPr>
        <p:spPr>
          <a:xfrm>
            <a:off x="3747819" y="183738"/>
            <a:ext cx="4689104"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Interpretation</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41621" y="2963291"/>
            <a:ext cx="4501497" cy="1782771"/>
          </a:xfrm>
          <a:prstGeom prst="rect">
            <a:avLst/>
          </a:prstGeom>
          <a:solidFill>
            <a:schemeClr val="accent1"/>
          </a:solidFill>
        </p:spPr>
      </p:pic>
      <p:sp>
        <p:nvSpPr>
          <p:cNvPr id="11" name="Cloud 10"/>
          <p:cNvSpPr/>
          <p:nvPr/>
        </p:nvSpPr>
        <p:spPr>
          <a:xfrm>
            <a:off x="10960112" y="329081"/>
            <a:ext cx="865951" cy="709861"/>
          </a:xfrm>
          <a:prstGeom prst="cloud">
            <a:avLst/>
          </a:prstGeom>
          <a:solidFill>
            <a:schemeClr val="accent5">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7"/>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custDataLst>
      <p:tags r:id="rId1"/>
    </p:custDataLst>
    <p:extLst>
      <p:ext uri="{BB962C8B-B14F-4D97-AF65-F5344CB8AC3E}">
        <p14:creationId xmlns:p14="http://schemas.microsoft.com/office/powerpoint/2010/main" val="22301672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500"/>
                            </p:stCondLst>
                            <p:childTnLst>
                              <p:par>
                                <p:cTn id="17" presetID="22" presetClass="entr" presetSubtype="1" fill="hold" grpId="0" nodeType="afterEffect">
                                  <p:stCondLst>
                                    <p:cond delay="500"/>
                                  </p:stCondLst>
                                  <p:childTnLst>
                                    <p:set>
                                      <p:cBhvr>
                                        <p:cTn id="18" dur="1" fill="hold">
                                          <p:stCondLst>
                                            <p:cond delay="0"/>
                                          </p:stCondLst>
                                        </p:cTn>
                                        <p:tgtEl>
                                          <p:spTgt spid="2"/>
                                        </p:tgtEl>
                                        <p:attrNameLst>
                                          <p:attrName>style.visibility</p:attrName>
                                        </p:attrNameLst>
                                      </p:cBhvr>
                                      <p:to>
                                        <p:strVal val="visible"/>
                                      </p:to>
                                    </p:set>
                                    <p:animEffect transition="in" filter="wipe(up)">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par>
                          <p:cTn id="28" fill="hold">
                            <p:stCondLst>
                              <p:cond delay="500"/>
                            </p:stCondLst>
                            <p:childTnLst>
                              <p:par>
                                <p:cTn id="29" presetID="22" presetClass="entr" presetSubtype="1" fill="hold" grpId="0" nodeType="afterEffect">
                                  <p:stCondLst>
                                    <p:cond delay="50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p:bldP spid="8" grpId="0"/>
      <p:bldP spid="2" grpId="0"/>
      <p:bldP spid="1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600200"/>
            <a:ext cx="5257800" cy="472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6324600" y="1600200"/>
            <a:ext cx="5257800" cy="4724400"/>
          </a:xfrm>
          <a:prstGeom prst="rect">
            <a:avLst/>
          </a:prstGeom>
          <a:solidFill>
            <a:srgbClr val="CC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1000" y="329081"/>
            <a:ext cx="3432097" cy="2177113"/>
          </a:xfrm>
          <a:prstGeom prst="rect">
            <a:avLst/>
          </a:prstGeom>
        </p:spPr>
      </p:pic>
      <p:sp>
        <p:nvSpPr>
          <p:cNvPr id="7" name="Rectangle 6"/>
          <p:cNvSpPr/>
          <p:nvPr/>
        </p:nvSpPr>
        <p:spPr>
          <a:xfrm>
            <a:off x="607606" y="1600200"/>
            <a:ext cx="4690707"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Biblical Worldview</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8" name="Rectangle 7"/>
          <p:cNvSpPr/>
          <p:nvPr/>
        </p:nvSpPr>
        <p:spPr>
          <a:xfrm>
            <a:off x="7662537" y="1554923"/>
            <a:ext cx="2821606"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Naturalism</a:t>
            </a:r>
            <a:endParaRPr kumimoji="0" lang="en-US" sz="4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grpSp>
        <p:nvGrpSpPr>
          <p:cNvPr id="19" name="Group 18"/>
          <p:cNvGrpSpPr/>
          <p:nvPr/>
        </p:nvGrpSpPr>
        <p:grpSpPr>
          <a:xfrm>
            <a:off x="4191000" y="2551471"/>
            <a:ext cx="3657600" cy="3428557"/>
            <a:chOff x="381000" y="3048444"/>
            <a:chExt cx="3657600" cy="3428557"/>
          </a:xfrm>
        </p:grpSpPr>
        <p:sp>
          <p:nvSpPr>
            <p:cNvPr id="20" name="Rectangle 19"/>
            <p:cNvSpPr/>
            <p:nvPr/>
          </p:nvSpPr>
          <p:spPr>
            <a:xfrm>
              <a:off x="381000" y="5867400"/>
              <a:ext cx="3657600" cy="609601"/>
            </a:xfrm>
            <a:prstGeom prst="rect">
              <a:avLst/>
            </a:prstGeom>
            <a:solidFill>
              <a:srgbClr val="C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Precambrian</a:t>
              </a:r>
            </a:p>
          </p:txBody>
        </p:sp>
        <p:sp>
          <p:nvSpPr>
            <p:cNvPr id="21" name="Rectangle 20"/>
            <p:cNvSpPr/>
            <p:nvPr/>
          </p:nvSpPr>
          <p:spPr>
            <a:xfrm rot="16200000">
              <a:off x="-685574" y="4115021"/>
              <a:ext cx="2818955" cy="685801"/>
            </a:xfrm>
            <a:prstGeom prst="rect">
              <a:avLst/>
            </a:prstGeom>
            <a:solidFill>
              <a:srgbClr val="FFCD2D"/>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Phanerozoic</a:t>
              </a:r>
            </a:p>
          </p:txBody>
        </p:sp>
        <p:sp>
          <p:nvSpPr>
            <p:cNvPr id="22" name="Rectangle 21"/>
            <p:cNvSpPr/>
            <p:nvPr/>
          </p:nvSpPr>
          <p:spPr>
            <a:xfrm>
              <a:off x="1066800" y="4876800"/>
              <a:ext cx="2971800" cy="990600"/>
            </a:xfrm>
            <a:prstGeom prst="rect">
              <a:avLst/>
            </a:prstGeom>
            <a:solidFill>
              <a:sysClr val="window" lastClr="FFFFFF">
                <a:lumMod val="65000"/>
              </a:sys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Paleozoic</a:t>
              </a:r>
            </a:p>
          </p:txBody>
        </p:sp>
        <p:sp>
          <p:nvSpPr>
            <p:cNvPr id="23" name="Rectangle 22"/>
            <p:cNvSpPr/>
            <p:nvPr/>
          </p:nvSpPr>
          <p:spPr>
            <a:xfrm>
              <a:off x="1066800" y="3911735"/>
              <a:ext cx="2971800" cy="965065"/>
            </a:xfrm>
            <a:prstGeom prst="rect">
              <a:avLst/>
            </a:prstGeom>
            <a:solidFill>
              <a:srgbClr val="9BBB59">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Mesozoic</a:t>
              </a:r>
            </a:p>
          </p:txBody>
        </p:sp>
        <p:sp>
          <p:nvSpPr>
            <p:cNvPr id="24" name="Rectangle 23"/>
            <p:cNvSpPr/>
            <p:nvPr/>
          </p:nvSpPr>
          <p:spPr>
            <a:xfrm>
              <a:off x="1066800" y="3048445"/>
              <a:ext cx="2971800" cy="913955"/>
            </a:xfrm>
            <a:prstGeom prst="rect">
              <a:avLst/>
            </a:prstGeom>
            <a:solidFill>
              <a:srgbClr val="F79646">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Cenozoic</a:t>
              </a:r>
            </a:p>
          </p:txBody>
        </p:sp>
      </p:grpSp>
      <p:pic>
        <p:nvPicPr>
          <p:cNvPr id="18" name="Picture 17"/>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100000" l="500" r="99955"/>
                    </a14:imgEffect>
                  </a14:imgLayer>
                </a14:imgProps>
              </a:ext>
              <a:ext uri="{28A0092B-C50C-407E-A947-70E740481C1C}">
                <a14:useLocalDpi xmlns:a14="http://schemas.microsoft.com/office/drawing/2010/main" val="0"/>
              </a:ext>
            </a:extLst>
          </a:blip>
          <a:stretch>
            <a:fillRect/>
          </a:stretch>
        </p:blipFill>
        <p:spPr>
          <a:xfrm>
            <a:off x="7159703" y="4483917"/>
            <a:ext cx="917497" cy="688123"/>
          </a:xfrm>
          <a:prstGeom prst="rect">
            <a:avLst/>
          </a:prstGeom>
        </p:spPr>
      </p:pic>
      <p:sp>
        <p:nvSpPr>
          <p:cNvPr id="4" name="Rectangle 3"/>
          <p:cNvSpPr/>
          <p:nvPr/>
        </p:nvSpPr>
        <p:spPr>
          <a:xfrm>
            <a:off x="751374" y="329080"/>
            <a:ext cx="1053686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 Interpretation, Worldview</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1293875" y="3200400"/>
            <a:ext cx="2458265" cy="156966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Living creatures that died and were fossilized</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25" name="Rectangle 24"/>
          <p:cNvSpPr/>
          <p:nvPr/>
        </p:nvSpPr>
        <p:spPr>
          <a:xfrm>
            <a:off x="8219670" y="3200400"/>
            <a:ext cx="2458265" cy="156966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Living creatures that died and were fossilized</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8967646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5"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600200"/>
            <a:ext cx="5257800" cy="472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6324600" y="1600200"/>
            <a:ext cx="5257800" cy="4724400"/>
          </a:xfrm>
          <a:prstGeom prst="rect">
            <a:avLst/>
          </a:prstGeom>
          <a:solidFill>
            <a:srgbClr val="CC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91000" y="329081"/>
            <a:ext cx="3432097" cy="2177113"/>
          </a:xfrm>
          <a:prstGeom prst="rect">
            <a:avLst/>
          </a:prstGeom>
        </p:spPr>
      </p:pic>
      <p:sp>
        <p:nvSpPr>
          <p:cNvPr id="7" name="Rectangle 6"/>
          <p:cNvSpPr/>
          <p:nvPr/>
        </p:nvSpPr>
        <p:spPr>
          <a:xfrm>
            <a:off x="607606" y="1600200"/>
            <a:ext cx="4690707"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Biblical Worldview</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8" name="Rectangle 7"/>
          <p:cNvSpPr/>
          <p:nvPr/>
        </p:nvSpPr>
        <p:spPr>
          <a:xfrm>
            <a:off x="7662537" y="1554923"/>
            <a:ext cx="2821606"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Naturalism</a:t>
            </a:r>
            <a:endParaRPr kumimoji="0" lang="en-US" sz="4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grpSp>
        <p:nvGrpSpPr>
          <p:cNvPr id="19" name="Group 18"/>
          <p:cNvGrpSpPr/>
          <p:nvPr/>
        </p:nvGrpSpPr>
        <p:grpSpPr>
          <a:xfrm>
            <a:off x="4191000" y="2551471"/>
            <a:ext cx="3657600" cy="3428557"/>
            <a:chOff x="381000" y="3048444"/>
            <a:chExt cx="3657600" cy="3428557"/>
          </a:xfrm>
        </p:grpSpPr>
        <p:sp>
          <p:nvSpPr>
            <p:cNvPr id="20" name="Rectangle 19"/>
            <p:cNvSpPr/>
            <p:nvPr/>
          </p:nvSpPr>
          <p:spPr>
            <a:xfrm>
              <a:off x="381000" y="5867400"/>
              <a:ext cx="3657600" cy="609601"/>
            </a:xfrm>
            <a:prstGeom prst="rect">
              <a:avLst/>
            </a:prstGeom>
            <a:solidFill>
              <a:srgbClr val="C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Precambrian</a:t>
              </a:r>
            </a:p>
          </p:txBody>
        </p:sp>
        <p:sp>
          <p:nvSpPr>
            <p:cNvPr id="21" name="Rectangle 20"/>
            <p:cNvSpPr/>
            <p:nvPr/>
          </p:nvSpPr>
          <p:spPr>
            <a:xfrm rot="16200000">
              <a:off x="-685574" y="4115021"/>
              <a:ext cx="2818955" cy="685801"/>
            </a:xfrm>
            <a:prstGeom prst="rect">
              <a:avLst/>
            </a:prstGeom>
            <a:solidFill>
              <a:srgbClr val="FFCD2D"/>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Phanerozoic</a:t>
              </a:r>
              <a:endPar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endParaRPr>
            </a:p>
          </p:txBody>
        </p:sp>
        <p:sp>
          <p:nvSpPr>
            <p:cNvPr id="22" name="Rectangle 21"/>
            <p:cNvSpPr/>
            <p:nvPr/>
          </p:nvSpPr>
          <p:spPr>
            <a:xfrm>
              <a:off x="1066800" y="4876800"/>
              <a:ext cx="2971800" cy="990600"/>
            </a:xfrm>
            <a:prstGeom prst="rect">
              <a:avLst/>
            </a:prstGeom>
            <a:solidFill>
              <a:sysClr val="window" lastClr="FFFFFF">
                <a:lumMod val="65000"/>
              </a:sys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Paleozoic</a:t>
              </a:r>
            </a:p>
          </p:txBody>
        </p:sp>
        <p:sp>
          <p:nvSpPr>
            <p:cNvPr id="23" name="Rectangle 22"/>
            <p:cNvSpPr/>
            <p:nvPr/>
          </p:nvSpPr>
          <p:spPr>
            <a:xfrm>
              <a:off x="1066800" y="3911735"/>
              <a:ext cx="2971800" cy="965065"/>
            </a:xfrm>
            <a:prstGeom prst="rect">
              <a:avLst/>
            </a:prstGeom>
            <a:solidFill>
              <a:srgbClr val="9BBB59">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Mesozoic</a:t>
              </a:r>
            </a:p>
          </p:txBody>
        </p:sp>
        <p:sp>
          <p:nvSpPr>
            <p:cNvPr id="24" name="Rectangle 23"/>
            <p:cNvSpPr/>
            <p:nvPr/>
          </p:nvSpPr>
          <p:spPr>
            <a:xfrm>
              <a:off x="1066800" y="3048445"/>
              <a:ext cx="2971800" cy="913955"/>
            </a:xfrm>
            <a:prstGeom prst="rect">
              <a:avLst/>
            </a:prstGeom>
            <a:solidFill>
              <a:srgbClr val="F79646">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Cenozoic</a:t>
              </a:r>
            </a:p>
          </p:txBody>
        </p:sp>
      </p:grpSp>
      <p:pic>
        <p:nvPicPr>
          <p:cNvPr id="18" name="Picture 17"/>
          <p:cNvPicPr>
            <a:picLocks noChangeAspect="1"/>
          </p:cNvPicPr>
          <p:nvPr/>
        </p:nvPicPr>
        <p:blipFill>
          <a:blip r:embed="rId5" cstate="print">
            <a:extLst>
              <a:ext uri="{BEBA8EAE-BF5A-486C-A8C5-ECC9F3942E4B}">
                <a14:imgProps xmlns:a14="http://schemas.microsoft.com/office/drawing/2010/main">
                  <a14:imgLayer r:embed="rId6">
                    <a14:imgEffect>
                      <a14:backgroundRemoval t="10000" b="100000" l="500" r="99955"/>
                    </a14:imgEffect>
                  </a14:imgLayer>
                </a14:imgProps>
              </a:ext>
              <a:ext uri="{28A0092B-C50C-407E-A947-70E740481C1C}">
                <a14:useLocalDpi xmlns:a14="http://schemas.microsoft.com/office/drawing/2010/main" val="0"/>
              </a:ext>
            </a:extLst>
          </a:blip>
          <a:stretch>
            <a:fillRect/>
          </a:stretch>
        </p:blipFill>
        <p:spPr>
          <a:xfrm>
            <a:off x="7159703" y="4483917"/>
            <a:ext cx="917497" cy="688123"/>
          </a:xfrm>
          <a:prstGeom prst="rect">
            <a:avLst/>
          </a:prstGeom>
        </p:spPr>
      </p:pic>
      <p:sp>
        <p:nvSpPr>
          <p:cNvPr id="4" name="Rectangle 3"/>
          <p:cNvSpPr/>
          <p:nvPr/>
        </p:nvSpPr>
        <p:spPr>
          <a:xfrm>
            <a:off x="751374" y="329080"/>
            <a:ext cx="1053686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 Interpretation, Worldview</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8364352" y="3179498"/>
            <a:ext cx="2632097" cy="1200329"/>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Trilobites evolved early in the history of life</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26" name="Rectangle 25"/>
          <p:cNvSpPr/>
          <p:nvPr/>
        </p:nvSpPr>
        <p:spPr>
          <a:xfrm>
            <a:off x="1199338" y="3393013"/>
            <a:ext cx="2458265"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Trilobites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were created</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Tree>
    <p:custDataLst>
      <p:tags r:id="rId1"/>
    </p:custDataLst>
    <p:extLst>
      <p:ext uri="{BB962C8B-B14F-4D97-AF65-F5344CB8AC3E}">
        <p14:creationId xmlns:p14="http://schemas.microsoft.com/office/powerpoint/2010/main" val="13400954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6"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600200"/>
            <a:ext cx="5257800" cy="472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6324600" y="1600200"/>
            <a:ext cx="5257800" cy="4724400"/>
          </a:xfrm>
          <a:prstGeom prst="rect">
            <a:avLst/>
          </a:prstGeom>
          <a:solidFill>
            <a:srgbClr val="CC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1000" y="329081"/>
            <a:ext cx="3432097" cy="2177113"/>
          </a:xfrm>
          <a:prstGeom prst="rect">
            <a:avLst/>
          </a:prstGeom>
        </p:spPr>
      </p:pic>
      <p:sp>
        <p:nvSpPr>
          <p:cNvPr id="7" name="Rectangle 6"/>
          <p:cNvSpPr/>
          <p:nvPr/>
        </p:nvSpPr>
        <p:spPr>
          <a:xfrm>
            <a:off x="607606" y="1600200"/>
            <a:ext cx="4690707"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Biblical Worldview</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8" name="Rectangle 7"/>
          <p:cNvSpPr/>
          <p:nvPr/>
        </p:nvSpPr>
        <p:spPr>
          <a:xfrm>
            <a:off x="7662537" y="1554923"/>
            <a:ext cx="2821606"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Naturalism</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grpSp>
        <p:nvGrpSpPr>
          <p:cNvPr id="19" name="Group 18"/>
          <p:cNvGrpSpPr/>
          <p:nvPr/>
        </p:nvGrpSpPr>
        <p:grpSpPr>
          <a:xfrm>
            <a:off x="4191000" y="2551471"/>
            <a:ext cx="3657600" cy="3428557"/>
            <a:chOff x="381000" y="3048444"/>
            <a:chExt cx="3657600" cy="3428557"/>
          </a:xfrm>
        </p:grpSpPr>
        <p:sp>
          <p:nvSpPr>
            <p:cNvPr id="20" name="Rectangle 19"/>
            <p:cNvSpPr/>
            <p:nvPr/>
          </p:nvSpPr>
          <p:spPr>
            <a:xfrm>
              <a:off x="381000" y="5867400"/>
              <a:ext cx="3657600" cy="609601"/>
            </a:xfrm>
            <a:prstGeom prst="rect">
              <a:avLst/>
            </a:prstGeom>
            <a:solidFill>
              <a:srgbClr val="C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Precambrian</a:t>
              </a:r>
            </a:p>
          </p:txBody>
        </p:sp>
        <p:sp>
          <p:nvSpPr>
            <p:cNvPr id="21" name="Rectangle 20"/>
            <p:cNvSpPr/>
            <p:nvPr/>
          </p:nvSpPr>
          <p:spPr>
            <a:xfrm rot="16200000">
              <a:off x="-685574" y="4115021"/>
              <a:ext cx="2818955" cy="685801"/>
            </a:xfrm>
            <a:prstGeom prst="rect">
              <a:avLst/>
            </a:prstGeom>
            <a:solidFill>
              <a:srgbClr val="FFCD2D"/>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Phanerozoic</a:t>
              </a:r>
            </a:p>
          </p:txBody>
        </p:sp>
        <p:sp>
          <p:nvSpPr>
            <p:cNvPr id="22" name="Rectangle 21"/>
            <p:cNvSpPr/>
            <p:nvPr/>
          </p:nvSpPr>
          <p:spPr>
            <a:xfrm>
              <a:off x="1066800" y="4876800"/>
              <a:ext cx="2971800" cy="990600"/>
            </a:xfrm>
            <a:prstGeom prst="rect">
              <a:avLst/>
            </a:prstGeom>
            <a:solidFill>
              <a:sysClr val="window" lastClr="FFFFFF">
                <a:lumMod val="65000"/>
              </a:sys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Paleozoic</a:t>
              </a:r>
            </a:p>
          </p:txBody>
        </p:sp>
        <p:sp>
          <p:nvSpPr>
            <p:cNvPr id="23" name="Rectangle 22"/>
            <p:cNvSpPr/>
            <p:nvPr/>
          </p:nvSpPr>
          <p:spPr>
            <a:xfrm>
              <a:off x="1066800" y="3911735"/>
              <a:ext cx="2971800" cy="965065"/>
            </a:xfrm>
            <a:prstGeom prst="rect">
              <a:avLst/>
            </a:prstGeom>
            <a:solidFill>
              <a:srgbClr val="9BBB59">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Mesozoic</a:t>
              </a:r>
            </a:p>
          </p:txBody>
        </p:sp>
        <p:sp>
          <p:nvSpPr>
            <p:cNvPr id="24" name="Rectangle 23"/>
            <p:cNvSpPr/>
            <p:nvPr/>
          </p:nvSpPr>
          <p:spPr>
            <a:xfrm>
              <a:off x="1066800" y="3048445"/>
              <a:ext cx="2971800" cy="913955"/>
            </a:xfrm>
            <a:prstGeom prst="rect">
              <a:avLst/>
            </a:prstGeom>
            <a:solidFill>
              <a:srgbClr val="F79646">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Cenozoic</a:t>
              </a:r>
            </a:p>
          </p:txBody>
        </p:sp>
      </p:grpSp>
      <p:pic>
        <p:nvPicPr>
          <p:cNvPr id="18" name="Picture 17"/>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100000" l="500" r="99955"/>
                    </a14:imgEffect>
                  </a14:imgLayer>
                </a14:imgProps>
              </a:ext>
              <a:ext uri="{28A0092B-C50C-407E-A947-70E740481C1C}">
                <a14:useLocalDpi xmlns:a14="http://schemas.microsoft.com/office/drawing/2010/main" val="0"/>
              </a:ext>
            </a:extLst>
          </a:blip>
          <a:stretch>
            <a:fillRect/>
          </a:stretch>
        </p:blipFill>
        <p:spPr>
          <a:xfrm>
            <a:off x="7159703" y="4483917"/>
            <a:ext cx="917497" cy="688123"/>
          </a:xfrm>
          <a:prstGeom prst="rect">
            <a:avLst/>
          </a:prstGeom>
        </p:spPr>
      </p:pic>
      <p:sp>
        <p:nvSpPr>
          <p:cNvPr id="4" name="Rectangle 3"/>
          <p:cNvSpPr/>
          <p:nvPr/>
        </p:nvSpPr>
        <p:spPr>
          <a:xfrm>
            <a:off x="751374" y="329080"/>
            <a:ext cx="1053686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Data, Interpretation, Worldview</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8478993" y="3090755"/>
            <a:ext cx="2458265"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Trilobites became extinct during catastrophic events</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26" name="Rectangle 25"/>
          <p:cNvSpPr/>
          <p:nvPr/>
        </p:nvSpPr>
        <p:spPr>
          <a:xfrm>
            <a:off x="791296" y="2875311"/>
            <a:ext cx="2866304" cy="2308324"/>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Trilobites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w</a:t>
            </a:r>
            <a:r>
              <a:rPr kumimoji="0" lang="en-US" sz="2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ere among the first creatures to be buried and preserved in the worldwide flood</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809166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600200"/>
            <a:ext cx="5257800" cy="472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6" name="Rectangle 5"/>
          <p:cNvSpPr/>
          <p:nvPr/>
        </p:nvSpPr>
        <p:spPr>
          <a:xfrm>
            <a:off x="6324600" y="1600200"/>
            <a:ext cx="5257800" cy="4724400"/>
          </a:xfrm>
          <a:prstGeom prst="rect">
            <a:avLst/>
          </a:prstGeom>
          <a:solidFill>
            <a:srgbClr val="CC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1000" y="329081"/>
            <a:ext cx="3432097" cy="2177113"/>
          </a:xfrm>
          <a:prstGeom prst="rect">
            <a:avLst/>
          </a:prstGeom>
        </p:spPr>
      </p:pic>
      <p:sp>
        <p:nvSpPr>
          <p:cNvPr id="7" name="Rectangle 6"/>
          <p:cNvSpPr/>
          <p:nvPr/>
        </p:nvSpPr>
        <p:spPr>
          <a:xfrm>
            <a:off x="607606" y="1600200"/>
            <a:ext cx="4690707"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Biblical Worldview</a:t>
            </a:r>
            <a:endParaRPr kumimoji="0" lang="en-US" sz="40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8" name="Rectangle 7"/>
          <p:cNvSpPr/>
          <p:nvPr/>
        </p:nvSpPr>
        <p:spPr>
          <a:xfrm>
            <a:off x="7662537" y="1554923"/>
            <a:ext cx="2821606" cy="70788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Naturalism</a:t>
            </a:r>
            <a:endParaRPr kumimoji="0" lang="en-US" sz="4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grpSp>
        <p:nvGrpSpPr>
          <p:cNvPr id="19" name="Group 18"/>
          <p:cNvGrpSpPr/>
          <p:nvPr/>
        </p:nvGrpSpPr>
        <p:grpSpPr>
          <a:xfrm>
            <a:off x="4191000" y="2551471"/>
            <a:ext cx="3657600" cy="3428557"/>
            <a:chOff x="381000" y="3048444"/>
            <a:chExt cx="3657600" cy="3428557"/>
          </a:xfrm>
        </p:grpSpPr>
        <p:sp>
          <p:nvSpPr>
            <p:cNvPr id="20" name="Rectangle 19"/>
            <p:cNvSpPr/>
            <p:nvPr/>
          </p:nvSpPr>
          <p:spPr>
            <a:xfrm>
              <a:off x="381000" y="5867400"/>
              <a:ext cx="3657600" cy="609601"/>
            </a:xfrm>
            <a:prstGeom prst="rect">
              <a:avLst/>
            </a:prstGeom>
            <a:solidFill>
              <a:srgbClr val="C00000"/>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Precambrian</a:t>
              </a:r>
            </a:p>
          </p:txBody>
        </p:sp>
        <p:sp>
          <p:nvSpPr>
            <p:cNvPr id="21" name="Rectangle 20"/>
            <p:cNvSpPr/>
            <p:nvPr/>
          </p:nvSpPr>
          <p:spPr>
            <a:xfrm rot="16200000">
              <a:off x="-685574" y="4115021"/>
              <a:ext cx="2818955" cy="685801"/>
            </a:xfrm>
            <a:prstGeom prst="rect">
              <a:avLst/>
            </a:prstGeom>
            <a:solidFill>
              <a:srgbClr val="FFCD2D"/>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Phanerozoic</a:t>
              </a:r>
            </a:p>
          </p:txBody>
        </p:sp>
        <p:sp>
          <p:nvSpPr>
            <p:cNvPr id="22" name="Rectangle 21"/>
            <p:cNvSpPr/>
            <p:nvPr/>
          </p:nvSpPr>
          <p:spPr>
            <a:xfrm>
              <a:off x="1066800" y="4876800"/>
              <a:ext cx="2971800" cy="990600"/>
            </a:xfrm>
            <a:prstGeom prst="rect">
              <a:avLst/>
            </a:prstGeom>
            <a:solidFill>
              <a:sysClr val="window" lastClr="FFFFFF">
                <a:lumMod val="65000"/>
              </a:sys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Paleozoic</a:t>
              </a:r>
            </a:p>
          </p:txBody>
        </p:sp>
        <p:sp>
          <p:nvSpPr>
            <p:cNvPr id="23" name="Rectangle 22"/>
            <p:cNvSpPr/>
            <p:nvPr/>
          </p:nvSpPr>
          <p:spPr>
            <a:xfrm>
              <a:off x="1066800" y="3911735"/>
              <a:ext cx="2971800" cy="965065"/>
            </a:xfrm>
            <a:prstGeom prst="rect">
              <a:avLst/>
            </a:prstGeom>
            <a:solidFill>
              <a:srgbClr val="9BBB59">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Mesozoic</a:t>
              </a:r>
            </a:p>
          </p:txBody>
        </p:sp>
        <p:sp>
          <p:nvSpPr>
            <p:cNvPr id="24" name="Rectangle 23"/>
            <p:cNvSpPr/>
            <p:nvPr/>
          </p:nvSpPr>
          <p:spPr>
            <a:xfrm>
              <a:off x="1066800" y="3048445"/>
              <a:ext cx="2971800" cy="913955"/>
            </a:xfrm>
            <a:prstGeom prst="rect">
              <a:avLst/>
            </a:prstGeom>
            <a:solidFill>
              <a:srgbClr val="F79646">
                <a:lumMod val="60000"/>
                <a:lumOff val="40000"/>
              </a:srgbClr>
            </a:solidFill>
            <a:ln w="25400" cap="flat" cmpd="sng" algn="ctr">
              <a:noFill/>
              <a:prstDash val="solid"/>
            </a:ln>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latin typeface="Century Gothic" panose="020B0502020202020204" pitchFamily="34" charset="0"/>
                  <a:ea typeface="+mn-ea"/>
                  <a:cs typeface="+mn-cs"/>
                </a:rPr>
                <a:t>Cenozoic</a:t>
              </a:r>
            </a:p>
          </p:txBody>
        </p:sp>
      </p:grpSp>
      <p:sp>
        <p:nvSpPr>
          <p:cNvPr id="4" name="Rectangle 3"/>
          <p:cNvSpPr/>
          <p:nvPr/>
        </p:nvSpPr>
        <p:spPr>
          <a:xfrm>
            <a:off x="3675248" y="329080"/>
            <a:ext cx="4689104"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rPr>
              <a:t>Interpretation</a:t>
            </a:r>
            <a:endParaRPr kumimoji="0" lang="en-US" sz="5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9" name="Rectangle 8"/>
          <p:cNvSpPr/>
          <p:nvPr/>
        </p:nvSpPr>
        <p:spPr>
          <a:xfrm>
            <a:off x="1143001" y="3200400"/>
            <a:ext cx="2609140"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smtClean="0">
                <a:ln w="10160">
                  <a:solidFill>
                    <a:srgbClr val="9FDAFB"/>
                  </a:solidFill>
                  <a:prstDash val="solid"/>
                </a:ln>
                <a:solidFill>
                  <a:srgbClr val="FFFFFF"/>
                </a:solidFill>
                <a:effectLst>
                  <a:outerShdw blurRad="38100" dist="22860" dir="5400000" algn="tl" rotWithShape="0">
                    <a:srgbClr val="000000">
                      <a:alpha val="30000"/>
                    </a:srgbClr>
                  </a:outerShdw>
                </a:effectLst>
                <a:latin typeface="Century Gothic" panose="020B0502020202020204" pitchFamily="34" charset="0"/>
              </a:rPr>
              <a:t>Dinosaurs became extinct during or after the worldwide flood</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sp>
        <p:nvSpPr>
          <p:cNvPr id="25" name="Rectangle 24"/>
          <p:cNvSpPr/>
          <p:nvPr/>
        </p:nvSpPr>
        <p:spPr>
          <a:xfrm>
            <a:off x="8219670" y="3200400"/>
            <a:ext cx="2644975" cy="156966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smtClean="0">
                <a:ln w="10160">
                  <a:solidFill>
                    <a:srgbClr val="9FDAFB"/>
                  </a:solidFill>
                  <a:prstDash val="solid"/>
                </a:ln>
                <a:solidFill>
                  <a:srgbClr val="FFFFFF"/>
                </a:solidFill>
                <a:effectLst>
                  <a:outerShdw blurRad="38100" dist="22860" dir="5400000" algn="tl" rotWithShape="0">
                    <a:srgbClr val="000000">
                      <a:alpha val="30000"/>
                    </a:srgbClr>
                  </a:outerShdw>
                </a:effectLst>
                <a:latin typeface="Century Gothic" panose="020B0502020202020204" pitchFamily="34" charset="0"/>
              </a:rPr>
              <a:t>Dinosaurs became extinct after a meteorite strike</a:t>
            </a:r>
            <a:endParaRPr kumimoji="0" lang="en-US" sz="2400" b="1" i="0" u="none" strike="noStrike" kern="1200" cap="none" spc="0" normalizeH="0" baseline="0" noProof="0" dirty="0">
              <a:ln w="10160">
                <a:solidFill>
                  <a:srgbClr val="9FDAFB"/>
                </a:solidFill>
                <a:prstDash val="solid"/>
              </a:ln>
              <a:solidFill>
                <a:srgbClr val="FFFFFF"/>
              </a:solidFill>
              <a:effectLst>
                <a:outerShdw blurRad="38100" dist="22860" dir="5400000" algn="tl" rotWithShape="0">
                  <a:srgbClr val="000000">
                    <a:alpha val="30000"/>
                  </a:srgbClr>
                </a:outerShdw>
              </a:effectLst>
              <a:uLnTx/>
              <a:uFillTx/>
              <a:latin typeface="Century Gothic" panose="020B0502020202020204" pitchFamily="34" charset="0"/>
              <a:ea typeface="+mn-ea"/>
              <a:cs typeface="+mn-cs"/>
            </a:endParaRPr>
          </a:p>
        </p:txBody>
      </p:sp>
      <p:pic>
        <p:nvPicPr>
          <p:cNvPr id="17" name="Picture 16"/>
          <p:cNvPicPr>
            <a:picLocks noChangeAspect="1"/>
          </p:cNvPicPr>
          <p:nvPr/>
        </p:nvPicPr>
        <p:blipFill>
          <a:blip r:embed="rId4" cstate="print">
            <a:extLst>
              <a:ext uri="{BEBA8EAE-BF5A-486C-A8C5-ECC9F3942E4B}">
                <a14:imgProps xmlns:a14="http://schemas.microsoft.com/office/drawing/2010/main">
                  <a14:imgLayer r:embed="rId5">
                    <a14:imgEffect>
                      <a14:backgroundRemoval t="61" b="100000" l="0" r="100000">
                        <a14:backgroundMark x1="60718" y1="19539" x2="60718" y2="19539"/>
                        <a14:backgroundMark x1="31105" y1="47269" x2="31105" y2="47269"/>
                        <a14:backgroundMark x1="32983" y1="50000" x2="32983" y2="50000"/>
                        <a14:backgroundMark x1="36133" y1="47573" x2="36133" y2="47573"/>
                        <a14:backgroundMark x1="38619" y1="48604" x2="38619" y2="48604"/>
                        <a14:backgroundMark x1="19724" y1="55218" x2="19724" y2="55218"/>
                        <a14:backgroundMark x1="21602" y1="54187" x2="21602" y2="54187"/>
                        <a14:backgroundMark x1="24144" y1="55522" x2="24144" y2="55522"/>
                        <a14:backgroundMark x1="77403" y1="78398" x2="77403" y2="78398"/>
                      </a14:backgroundRemoval>
                    </a14:imgEffect>
                  </a14:imgLayer>
                </a14:imgProps>
              </a:ext>
              <a:ext uri="{28A0092B-C50C-407E-A947-70E740481C1C}">
                <a14:useLocalDpi xmlns:a14="http://schemas.microsoft.com/office/drawing/2010/main" val="0"/>
              </a:ext>
            </a:extLst>
          </a:blip>
          <a:stretch>
            <a:fillRect/>
          </a:stretch>
        </p:blipFill>
        <p:spPr>
          <a:xfrm>
            <a:off x="7064577" y="3297647"/>
            <a:ext cx="1317423" cy="1199293"/>
          </a:xfrm>
          <a:prstGeom prst="rect">
            <a:avLst/>
          </a:prstGeom>
        </p:spPr>
      </p:pic>
    </p:spTree>
    <p:extLst>
      <p:ext uri="{BB962C8B-B14F-4D97-AF65-F5344CB8AC3E}">
        <p14:creationId xmlns:p14="http://schemas.microsoft.com/office/powerpoint/2010/main" val="32164232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5"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3"/>
            <a:ext cx="6740013" cy="5400397"/>
          </a:xfrm>
        </p:spPr>
        <p:txBody>
          <a:bodyPr>
            <a:normAutofit fontScale="90000"/>
          </a:bodyPr>
          <a:lstStyle/>
          <a:p>
            <a:r>
              <a:rPr lang="en-US" dirty="0" smtClean="0"/>
              <a:t>Working definition:</a:t>
            </a:r>
            <a:br>
              <a:rPr lang="en-US" dirty="0" smtClean="0"/>
            </a:br>
            <a:r>
              <a:rPr lang="en-US" dirty="0" smtClean="0"/>
              <a:t/>
            </a:r>
            <a:br>
              <a:rPr lang="en-US" dirty="0" smtClean="0"/>
            </a:br>
            <a:r>
              <a:rPr lang="en-US" sz="4400" dirty="0" smtClean="0"/>
              <a:t>Science is a powerful, yet limited, process of discovery (tool) for learning about the natural world, which is influenced by worldview.</a:t>
            </a:r>
            <a:br>
              <a:rPr lang="en-US" sz="4400" dirty="0" smtClean="0"/>
            </a:br>
            <a:r>
              <a:rPr lang="en-US" dirty="0"/>
              <a:t/>
            </a:r>
            <a:br>
              <a:rPr lang="en-US" dirty="0"/>
            </a:br>
            <a:endParaRPr lang="en-US" sz="4000" dirty="0"/>
          </a:p>
        </p:txBody>
      </p:sp>
      <p:grpSp>
        <p:nvGrpSpPr>
          <p:cNvPr id="5" name="Group 4"/>
          <p:cNvGrpSpPr/>
          <p:nvPr/>
        </p:nvGrpSpPr>
        <p:grpSpPr>
          <a:xfrm>
            <a:off x="8294174" y="642593"/>
            <a:ext cx="3199737" cy="1056603"/>
            <a:chOff x="8186018" y="564496"/>
            <a:chExt cx="3199737" cy="1056603"/>
          </a:xfrm>
        </p:grpSpPr>
        <p:pic>
          <p:nvPicPr>
            <p:cNvPr id="3" name="Content Placeholder 3"/>
            <p:cNvPicPr>
              <a:picLocks noChangeAspect="1"/>
            </p:cNvPicPr>
            <p:nvPr/>
          </p:nvPicPr>
          <p:blipFill>
            <a:blip r:embed="rId3"/>
            <a:stretch>
              <a:fillRect/>
            </a:stretch>
          </p:blipFill>
          <p:spPr>
            <a:xfrm>
              <a:off x="8186018" y="564496"/>
              <a:ext cx="1136132" cy="1056603"/>
            </a:xfrm>
            <a:prstGeom prst="rect">
              <a:avLst/>
            </a:prstGeom>
            <a:ln>
              <a:solidFill>
                <a:schemeClr val="bg2">
                  <a:lumMod val="50000"/>
                </a:schemeClr>
              </a:solidFill>
            </a:ln>
          </p:spPr>
        </p:pic>
        <p:sp>
          <p:nvSpPr>
            <p:cNvPr id="2" name="Rectangle 1"/>
            <p:cNvSpPr/>
            <p:nvPr/>
          </p:nvSpPr>
          <p:spPr>
            <a:xfrm>
              <a:off x="9400808" y="564496"/>
              <a:ext cx="1984947" cy="1028330"/>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Data and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Interpretation</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pic>
        <p:nvPicPr>
          <p:cNvPr id="6" name="Content Placeholder 3"/>
          <p:cNvPicPr>
            <a:picLocks noChangeAspect="1"/>
          </p:cNvPicPr>
          <p:nvPr/>
        </p:nvPicPr>
        <p:blipFill>
          <a:blip r:embed="rId3"/>
          <a:stretch>
            <a:fillRect/>
          </a:stretch>
        </p:blipFill>
        <p:spPr>
          <a:xfrm>
            <a:off x="8294174" y="1813193"/>
            <a:ext cx="1136132" cy="1056603"/>
          </a:xfrm>
          <a:prstGeom prst="rect">
            <a:avLst/>
          </a:prstGeom>
        </p:spPr>
      </p:pic>
      <p:sp>
        <p:nvSpPr>
          <p:cNvPr id="7" name="Rectangle 6"/>
          <p:cNvSpPr/>
          <p:nvPr/>
        </p:nvSpPr>
        <p:spPr>
          <a:xfrm>
            <a:off x="9508964" y="1799303"/>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Empirical and Historical</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Content Placeholder 3"/>
          <p:cNvPicPr>
            <a:picLocks noChangeAspect="1"/>
          </p:cNvPicPr>
          <p:nvPr/>
        </p:nvPicPr>
        <p:blipFill>
          <a:blip r:embed="rId3"/>
          <a:stretch>
            <a:fillRect/>
          </a:stretch>
        </p:blipFill>
        <p:spPr>
          <a:xfrm>
            <a:off x="8294174" y="2983793"/>
            <a:ext cx="1136132" cy="1056603"/>
          </a:xfrm>
          <a:prstGeom prst="rect">
            <a:avLst/>
          </a:prstGeom>
        </p:spPr>
      </p:pic>
      <p:sp>
        <p:nvSpPr>
          <p:cNvPr id="9" name="Rectangle 8"/>
          <p:cNvSpPr/>
          <p:nvPr/>
        </p:nvSpPr>
        <p:spPr>
          <a:xfrm>
            <a:off x="9518796" y="2958847"/>
            <a:ext cx="1984947" cy="100289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Worldview</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1" name="Picture 2" descr="Image result for too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4174" y="4236551"/>
            <a:ext cx="2895789" cy="2026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793615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Understanding Science</a:t>
            </a:r>
            <a:br>
              <a:rPr lang="en-US" dirty="0" smtClean="0"/>
            </a:br>
            <a:r>
              <a:rPr lang="en-US" dirty="0" smtClean="0"/>
              <a:t>Can Strengthen Faith</a:t>
            </a:r>
            <a:endParaRPr lang="en-US" dirty="0"/>
          </a:p>
        </p:txBody>
      </p:sp>
      <p:sp>
        <p:nvSpPr>
          <p:cNvPr id="3" name="Content Placeholder 2"/>
          <p:cNvSpPr>
            <a:spLocks noGrp="1"/>
          </p:cNvSpPr>
          <p:nvPr>
            <p:ph idx="1"/>
          </p:nvPr>
        </p:nvSpPr>
        <p:spPr/>
        <p:txBody>
          <a:bodyPr/>
          <a:lstStyle/>
          <a:p>
            <a:pPr marL="0" indent="0">
              <a:buNone/>
            </a:pPr>
            <a:r>
              <a:rPr lang="en-US" sz="2800" dirty="0"/>
              <a:t>Science is a powerful tool, but too often it seems to challenge our faith.  </a:t>
            </a:r>
            <a:endParaRPr lang="en-US" sz="2800" dirty="0" smtClean="0"/>
          </a:p>
          <a:p>
            <a:pPr marL="514350" indent="-514350">
              <a:buAutoNum type="arabicPeriod"/>
            </a:pPr>
            <a:r>
              <a:rPr lang="en-US" sz="2800" dirty="0" smtClean="0"/>
              <a:t>Learn </a:t>
            </a:r>
            <a:r>
              <a:rPr lang="en-US" sz="2800" dirty="0"/>
              <a:t>how understanding what science is (and isn’t!) can actually </a:t>
            </a:r>
            <a:r>
              <a:rPr lang="en-US" sz="2800" b="1" i="1" dirty="0"/>
              <a:t>strengthen</a:t>
            </a:r>
            <a:r>
              <a:rPr lang="en-US" sz="2800" b="1" dirty="0"/>
              <a:t> </a:t>
            </a:r>
            <a:r>
              <a:rPr lang="en-US" sz="2800" b="1" dirty="0" smtClean="0"/>
              <a:t>faith</a:t>
            </a:r>
          </a:p>
          <a:p>
            <a:pPr marL="514350" indent="-514350">
              <a:buAutoNum type="arabicPeriod"/>
            </a:pPr>
            <a:r>
              <a:rPr lang="en-US" sz="2800" dirty="0"/>
              <a:t>P</a:t>
            </a:r>
            <a:r>
              <a:rPr lang="en-US" sz="2800" dirty="0" smtClean="0"/>
              <a:t>ractice </a:t>
            </a:r>
            <a:r>
              <a:rPr lang="en-US" sz="2800" dirty="0"/>
              <a:t>evaluating scientific evidence </a:t>
            </a:r>
            <a:r>
              <a:rPr lang="en-US" sz="2800" dirty="0" smtClean="0"/>
              <a:t>(CLAIMS?) in </a:t>
            </a:r>
            <a:r>
              <a:rPr lang="en-US" sz="2800" dirty="0"/>
              <a:t>ways that are consistent with </a:t>
            </a:r>
            <a:r>
              <a:rPr lang="en-US" sz="2800" dirty="0" smtClean="0"/>
              <a:t>Scripture</a:t>
            </a:r>
          </a:p>
          <a:p>
            <a:pPr marL="514350" indent="-514350">
              <a:buAutoNum type="arabicPeriod"/>
            </a:pPr>
            <a:r>
              <a:rPr lang="en-US" sz="2800" dirty="0" smtClean="0"/>
              <a:t>Discover </a:t>
            </a:r>
            <a:r>
              <a:rPr lang="en-US" sz="2800" dirty="0"/>
              <a:t>FREE resources that you can use with </a:t>
            </a:r>
            <a:r>
              <a:rPr lang="en-US" sz="2800" i="1" dirty="0"/>
              <a:t>ByDesign </a:t>
            </a:r>
            <a:r>
              <a:rPr lang="en-US" sz="2800" dirty="0"/>
              <a:t>science.</a:t>
            </a:r>
          </a:p>
          <a:p>
            <a:endParaRPr lang="en-US" dirty="0"/>
          </a:p>
        </p:txBody>
      </p:sp>
    </p:spTree>
    <p:extLst>
      <p:ext uri="{BB962C8B-B14F-4D97-AF65-F5344CB8AC3E}">
        <p14:creationId xmlns:p14="http://schemas.microsoft.com/office/powerpoint/2010/main" val="345985686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50938" y="322996"/>
            <a:ext cx="6077158" cy="6215517"/>
          </a:xfrm>
          <a:prstGeom prst="rect">
            <a:avLst/>
          </a:prstGeom>
        </p:spPr>
      </p:pic>
      <p:graphicFrame>
        <p:nvGraphicFramePr>
          <p:cNvPr id="11" name="Table 10"/>
          <p:cNvGraphicFramePr>
            <a:graphicFrameLocks noGrp="1"/>
          </p:cNvGraphicFramePr>
          <p:nvPr>
            <p:extLst>
              <p:ext uri="{D42A27DB-BD31-4B8C-83A1-F6EECF244321}">
                <p14:modId xmlns:p14="http://schemas.microsoft.com/office/powerpoint/2010/main" val="2715059844"/>
              </p:ext>
            </p:extLst>
          </p:nvPr>
        </p:nvGraphicFramePr>
        <p:xfrm>
          <a:off x="6658814" y="2113791"/>
          <a:ext cx="5172501" cy="3702209"/>
        </p:xfrm>
        <a:graphic>
          <a:graphicData uri="http://schemas.openxmlformats.org/drawingml/2006/table">
            <a:tbl>
              <a:tblPr firstRow="1" bandRow="1">
                <a:tableStyleId>{7DF18680-E054-41AD-8BC1-D1AEF772440D}</a:tableStyleId>
              </a:tblPr>
              <a:tblGrid>
                <a:gridCol w="1951628">
                  <a:extLst>
                    <a:ext uri="{9D8B030D-6E8A-4147-A177-3AD203B41FA5}">
                      <a16:colId xmlns:a16="http://schemas.microsoft.com/office/drawing/2014/main" val="20000"/>
                    </a:ext>
                  </a:extLst>
                </a:gridCol>
                <a:gridCol w="1897039">
                  <a:extLst>
                    <a:ext uri="{9D8B030D-6E8A-4147-A177-3AD203B41FA5}">
                      <a16:colId xmlns:a16="http://schemas.microsoft.com/office/drawing/2014/main" val="20001"/>
                    </a:ext>
                  </a:extLst>
                </a:gridCol>
                <a:gridCol w="1323834">
                  <a:extLst>
                    <a:ext uri="{9D8B030D-6E8A-4147-A177-3AD203B41FA5}">
                      <a16:colId xmlns:a16="http://schemas.microsoft.com/office/drawing/2014/main" val="20002"/>
                    </a:ext>
                  </a:extLst>
                </a:gridCol>
              </a:tblGrid>
              <a:tr h="528887">
                <a:tc>
                  <a:txBody>
                    <a:bodyPr/>
                    <a:lstStyle/>
                    <a:p>
                      <a:endParaRPr lang="en-US" dirty="0"/>
                    </a:p>
                  </a:txBody>
                  <a:tcPr/>
                </a:tc>
                <a:tc>
                  <a:txBody>
                    <a:bodyPr/>
                    <a:lstStyle/>
                    <a:p>
                      <a:pPr algn="ctr"/>
                      <a:r>
                        <a:rPr lang="en-US" sz="2800" dirty="0" smtClean="0"/>
                        <a:t>Christians</a:t>
                      </a:r>
                      <a:endParaRPr lang="en-US" sz="2800" dirty="0"/>
                    </a:p>
                  </a:txBody>
                  <a:tcPr/>
                </a:tc>
                <a:tc>
                  <a:txBody>
                    <a:bodyPr/>
                    <a:lstStyle/>
                    <a:p>
                      <a:pPr algn="ctr"/>
                      <a:r>
                        <a:rPr lang="en-US" sz="2800" dirty="0" smtClean="0"/>
                        <a:t>SDA</a:t>
                      </a:r>
                      <a:endParaRPr lang="en-US" sz="2800" dirty="0"/>
                    </a:p>
                  </a:txBody>
                  <a:tcPr/>
                </a:tc>
                <a:extLst>
                  <a:ext uri="{0D108BD9-81ED-4DB2-BD59-A6C34878D82A}">
                    <a16:rowId xmlns:a16="http://schemas.microsoft.com/office/drawing/2014/main" val="10000"/>
                  </a:ext>
                </a:extLst>
              </a:tr>
              <a:tr h="528887">
                <a:tc>
                  <a:txBody>
                    <a:bodyPr/>
                    <a:lstStyle/>
                    <a:p>
                      <a:r>
                        <a:rPr lang="en-US" sz="1800" dirty="0" smtClean="0"/>
                        <a:t>Anti-science</a:t>
                      </a:r>
                      <a:endParaRPr lang="en-US" sz="1800" dirty="0"/>
                    </a:p>
                  </a:txBody>
                  <a:tcPr/>
                </a:tc>
                <a:tc>
                  <a:txBody>
                    <a:bodyPr/>
                    <a:lstStyle/>
                    <a:p>
                      <a:pPr algn="ctr"/>
                      <a:r>
                        <a:rPr lang="en-US" sz="2800" dirty="0" smtClean="0"/>
                        <a:t>25%</a:t>
                      </a:r>
                      <a:endParaRPr lang="en-US" sz="2800" dirty="0"/>
                    </a:p>
                  </a:txBody>
                  <a:tcPr/>
                </a:tc>
                <a:tc>
                  <a:txBody>
                    <a:bodyPr/>
                    <a:lstStyle/>
                    <a:p>
                      <a:pPr algn="ctr"/>
                      <a:r>
                        <a:rPr lang="en-US" sz="2800" dirty="0" smtClean="0"/>
                        <a:t>47%</a:t>
                      </a:r>
                      <a:endParaRPr lang="en-US" sz="2800" dirty="0"/>
                    </a:p>
                  </a:txBody>
                  <a:tcPr/>
                </a:tc>
                <a:extLst>
                  <a:ext uri="{0D108BD9-81ED-4DB2-BD59-A6C34878D82A}">
                    <a16:rowId xmlns:a16="http://schemas.microsoft.com/office/drawing/2014/main" val="10001"/>
                  </a:ext>
                </a:extLst>
              </a:tr>
              <a:tr h="528887">
                <a:tc>
                  <a:txBody>
                    <a:bodyPr/>
                    <a:lstStyle/>
                    <a:p>
                      <a:r>
                        <a:rPr lang="en-US" sz="1800" dirty="0" smtClean="0"/>
                        <a:t>Repressive</a:t>
                      </a:r>
                      <a:endParaRPr lang="en-US" sz="1800" dirty="0"/>
                    </a:p>
                  </a:txBody>
                  <a:tcPr/>
                </a:tc>
                <a:tc>
                  <a:txBody>
                    <a:bodyPr/>
                    <a:lstStyle/>
                    <a:p>
                      <a:pPr algn="ctr"/>
                      <a:r>
                        <a:rPr lang="en-US" sz="2800" dirty="0" smtClean="0"/>
                        <a:t>25%</a:t>
                      </a:r>
                      <a:endParaRPr lang="en-US" sz="2800" dirty="0"/>
                    </a:p>
                  </a:txBody>
                  <a:tcPr/>
                </a:tc>
                <a:tc>
                  <a:txBody>
                    <a:bodyPr/>
                    <a:lstStyle/>
                    <a:p>
                      <a:pPr algn="ctr"/>
                      <a:r>
                        <a:rPr lang="en-US" sz="2800" dirty="0" smtClean="0"/>
                        <a:t>37%</a:t>
                      </a:r>
                      <a:endParaRPr lang="en-US" sz="2800" dirty="0"/>
                    </a:p>
                  </a:txBody>
                  <a:tcPr/>
                </a:tc>
                <a:extLst>
                  <a:ext uri="{0D108BD9-81ED-4DB2-BD59-A6C34878D82A}">
                    <a16:rowId xmlns:a16="http://schemas.microsoft.com/office/drawing/2014/main" val="10002"/>
                  </a:ext>
                </a:extLst>
              </a:tr>
              <a:tr h="528887">
                <a:tc>
                  <a:txBody>
                    <a:bodyPr/>
                    <a:lstStyle/>
                    <a:p>
                      <a:r>
                        <a:rPr lang="en-US" sz="1800" dirty="0" smtClean="0"/>
                        <a:t>Overprotective</a:t>
                      </a:r>
                      <a:endParaRPr lang="en-US" sz="1800" dirty="0"/>
                    </a:p>
                  </a:txBody>
                  <a:tcPr/>
                </a:tc>
                <a:tc>
                  <a:txBody>
                    <a:bodyPr/>
                    <a:lstStyle/>
                    <a:p>
                      <a:pPr algn="ctr"/>
                      <a:r>
                        <a:rPr lang="en-US" sz="2800" dirty="0" smtClean="0"/>
                        <a:t>23%</a:t>
                      </a:r>
                      <a:endParaRPr lang="en-US" sz="2800" dirty="0"/>
                    </a:p>
                  </a:txBody>
                  <a:tcPr/>
                </a:tc>
                <a:tc>
                  <a:txBody>
                    <a:bodyPr/>
                    <a:lstStyle/>
                    <a:p>
                      <a:pPr algn="ctr"/>
                      <a:r>
                        <a:rPr lang="en-US" sz="2800" dirty="0" smtClean="0"/>
                        <a:t>36%</a:t>
                      </a:r>
                      <a:endParaRPr lang="en-US" sz="2800" dirty="0"/>
                    </a:p>
                  </a:txBody>
                  <a:tcPr/>
                </a:tc>
                <a:extLst>
                  <a:ext uri="{0D108BD9-81ED-4DB2-BD59-A6C34878D82A}">
                    <a16:rowId xmlns:a16="http://schemas.microsoft.com/office/drawing/2014/main" val="10003"/>
                  </a:ext>
                </a:extLst>
              </a:tr>
              <a:tr h="528887">
                <a:tc>
                  <a:txBody>
                    <a:bodyPr/>
                    <a:lstStyle/>
                    <a:p>
                      <a:r>
                        <a:rPr lang="en-US" sz="1800" dirty="0" smtClean="0"/>
                        <a:t>Exclusive</a:t>
                      </a:r>
                      <a:endParaRPr lang="en-US" sz="1800" dirty="0"/>
                    </a:p>
                  </a:txBody>
                  <a:tcPr/>
                </a:tc>
                <a:tc>
                  <a:txBody>
                    <a:bodyPr/>
                    <a:lstStyle/>
                    <a:p>
                      <a:pPr algn="ctr"/>
                      <a:r>
                        <a:rPr lang="en-US" sz="2800" dirty="0" smtClean="0"/>
                        <a:t>22%</a:t>
                      </a:r>
                      <a:endParaRPr lang="en-US" sz="2800" dirty="0"/>
                    </a:p>
                  </a:txBody>
                  <a:tcPr/>
                </a:tc>
                <a:tc>
                  <a:txBody>
                    <a:bodyPr/>
                    <a:lstStyle/>
                    <a:p>
                      <a:pPr algn="ctr"/>
                      <a:r>
                        <a:rPr lang="en-US" sz="2800" dirty="0" smtClean="0"/>
                        <a:t>34%</a:t>
                      </a:r>
                      <a:endParaRPr lang="en-US" sz="2800" dirty="0"/>
                    </a:p>
                  </a:txBody>
                  <a:tcPr/>
                </a:tc>
                <a:extLst>
                  <a:ext uri="{0D108BD9-81ED-4DB2-BD59-A6C34878D82A}">
                    <a16:rowId xmlns:a16="http://schemas.microsoft.com/office/drawing/2014/main" val="10004"/>
                  </a:ext>
                </a:extLst>
              </a:tr>
              <a:tr h="528887">
                <a:tc>
                  <a:txBody>
                    <a:bodyPr/>
                    <a:lstStyle/>
                    <a:p>
                      <a:r>
                        <a:rPr lang="en-US" sz="1800" dirty="0" smtClean="0"/>
                        <a:t>Shallow</a:t>
                      </a:r>
                      <a:endParaRPr lang="en-US" sz="1800" dirty="0"/>
                    </a:p>
                  </a:txBody>
                  <a:tcPr/>
                </a:tc>
                <a:tc>
                  <a:txBody>
                    <a:bodyPr/>
                    <a:lstStyle/>
                    <a:p>
                      <a:pPr algn="ctr"/>
                      <a:r>
                        <a:rPr lang="en-US" sz="2800" dirty="0" smtClean="0"/>
                        <a:t>24%</a:t>
                      </a:r>
                      <a:endParaRPr lang="en-US" sz="2800" dirty="0"/>
                    </a:p>
                  </a:txBody>
                  <a:tcPr/>
                </a:tc>
                <a:tc>
                  <a:txBody>
                    <a:bodyPr/>
                    <a:lstStyle/>
                    <a:p>
                      <a:pPr algn="ctr"/>
                      <a:r>
                        <a:rPr lang="en-US" sz="2800" dirty="0" smtClean="0"/>
                        <a:t>29%</a:t>
                      </a:r>
                      <a:endParaRPr lang="en-US" sz="2800" dirty="0"/>
                    </a:p>
                  </a:txBody>
                  <a:tcPr/>
                </a:tc>
                <a:extLst>
                  <a:ext uri="{0D108BD9-81ED-4DB2-BD59-A6C34878D82A}">
                    <a16:rowId xmlns:a16="http://schemas.microsoft.com/office/drawing/2014/main" val="10005"/>
                  </a:ext>
                </a:extLst>
              </a:tr>
              <a:tr h="528887">
                <a:tc>
                  <a:txBody>
                    <a:bodyPr/>
                    <a:lstStyle/>
                    <a:p>
                      <a:r>
                        <a:rPr lang="en-US" sz="1800" dirty="0" smtClean="0"/>
                        <a:t>Doubtless</a:t>
                      </a:r>
                      <a:endParaRPr lang="en-US" sz="1800" dirty="0"/>
                    </a:p>
                  </a:txBody>
                  <a:tcPr/>
                </a:tc>
                <a:tc>
                  <a:txBody>
                    <a:bodyPr/>
                    <a:lstStyle/>
                    <a:p>
                      <a:pPr algn="ctr"/>
                      <a:r>
                        <a:rPr lang="en-US" sz="2800" dirty="0" smtClean="0"/>
                        <a:t>10%</a:t>
                      </a:r>
                      <a:endParaRPr lang="en-US" sz="2800" dirty="0"/>
                    </a:p>
                  </a:txBody>
                  <a:tcPr/>
                </a:tc>
                <a:tc>
                  <a:txBody>
                    <a:bodyPr/>
                    <a:lstStyle/>
                    <a:p>
                      <a:pPr algn="ctr"/>
                      <a:r>
                        <a:rPr lang="en-US" sz="2800" dirty="0" smtClean="0"/>
                        <a:t>28%</a:t>
                      </a:r>
                      <a:endParaRPr lang="en-US" sz="2800" dirty="0"/>
                    </a:p>
                  </a:txBody>
                  <a:tcPr/>
                </a:tc>
                <a:extLst>
                  <a:ext uri="{0D108BD9-81ED-4DB2-BD59-A6C34878D82A}">
                    <a16:rowId xmlns:a16="http://schemas.microsoft.com/office/drawing/2014/main" val="10006"/>
                  </a:ext>
                </a:extLst>
              </a:tr>
            </a:tbl>
          </a:graphicData>
        </a:graphic>
      </p:graphicFrame>
      <p:sp>
        <p:nvSpPr>
          <p:cNvPr id="2" name="TextBox 1"/>
          <p:cNvSpPr txBox="1"/>
          <p:nvPr/>
        </p:nvSpPr>
        <p:spPr>
          <a:xfrm>
            <a:off x="6714700" y="6086476"/>
            <a:ext cx="5060731" cy="338554"/>
          </a:xfrm>
          <a:prstGeom prst="rect">
            <a:avLst/>
          </a:prstGeom>
          <a:noFill/>
        </p:spPr>
        <p:txBody>
          <a:bodyPr wrap="square" rtlCol="0">
            <a:spAutoFit/>
          </a:bodyPr>
          <a:lstStyle/>
          <a:p>
            <a:pPr algn="ctr"/>
            <a:r>
              <a:rPr lang="en-US" sz="1600" dirty="0">
                <a:solidFill>
                  <a:prstClr val="black"/>
                </a:solidFill>
              </a:rPr>
              <a:t>Presented at the NAD year end meetings, 2013</a:t>
            </a:r>
          </a:p>
        </p:txBody>
      </p:sp>
      <p:sp>
        <p:nvSpPr>
          <p:cNvPr id="3" name="TextBox 2"/>
          <p:cNvSpPr txBox="1"/>
          <p:nvPr/>
        </p:nvSpPr>
        <p:spPr>
          <a:xfrm>
            <a:off x="6714700" y="521110"/>
            <a:ext cx="5060731" cy="1477328"/>
          </a:xfrm>
          <a:prstGeom prst="rect">
            <a:avLst/>
          </a:prstGeom>
          <a:noFill/>
        </p:spPr>
        <p:txBody>
          <a:bodyPr wrap="square" rtlCol="0">
            <a:spAutoFit/>
          </a:bodyPr>
          <a:lstStyle/>
          <a:p>
            <a:r>
              <a:rPr lang="en-US" dirty="0" smtClean="0"/>
              <a:t>Modern science is perceived by millions of young Christians as incompatible with Christianity.  SDA millennials share these perceptions at even higher rates than the national norm.</a:t>
            </a:r>
            <a:endParaRPr lang="en-US" dirty="0"/>
          </a:p>
        </p:txBody>
      </p:sp>
    </p:spTree>
    <p:extLst>
      <p:ext uri="{BB962C8B-B14F-4D97-AF65-F5344CB8AC3E}">
        <p14:creationId xmlns:p14="http://schemas.microsoft.com/office/powerpoint/2010/main" val="1189717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921" y="924811"/>
            <a:ext cx="6641690" cy="1371600"/>
          </a:xfrm>
        </p:spPr>
        <p:txBody>
          <a:bodyPr>
            <a:noAutofit/>
          </a:bodyPr>
          <a:lstStyle/>
          <a:p>
            <a:r>
              <a:rPr lang="en-US" sz="3200" dirty="0" smtClean="0"/>
              <a:t>Is there anything about the scientific process that is incompatible with Christianity?</a:t>
            </a:r>
            <a:endParaRPr lang="en-US" sz="3200" dirty="0"/>
          </a:p>
        </p:txBody>
      </p:sp>
      <p:pic>
        <p:nvPicPr>
          <p:cNvPr id="5" name="Picture 4" descr="http://www.workboxsystem.com/sitebuildercontent/sitebuilderpictures/webassets/scientificmethodposter.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0766" y="2876061"/>
            <a:ext cx="2297695" cy="3277007"/>
          </a:xfrm>
          <a:prstGeom prst="rect">
            <a:avLst/>
          </a:prstGeom>
          <a:noFill/>
          <a:ln>
            <a:noFill/>
          </a:ln>
        </p:spPr>
      </p:pic>
      <p:pic>
        <p:nvPicPr>
          <p:cNvPr id="6" name="Picture 5" descr="https://upload.wikimedia.org/wikipedia/commons/thumb/5/5c/The_Scientific_Method_as_an_Ongoing_Process.svg/2000px-The_Scientific_Method_as_an_Ongoing_Process.svg.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2834" y="2876061"/>
            <a:ext cx="3646781" cy="2953500"/>
          </a:xfrm>
          <a:prstGeom prst="rect">
            <a:avLst/>
          </a:prstGeom>
          <a:solidFill>
            <a:schemeClr val="bg2"/>
          </a:solidFill>
          <a:ln>
            <a:noFill/>
          </a:ln>
        </p:spPr>
      </p:pic>
      <p:pic>
        <p:nvPicPr>
          <p:cNvPr id="7" name="Picture 6"/>
          <p:cNvPicPr>
            <a:picLocks noChangeAspect="1"/>
          </p:cNvPicPr>
          <p:nvPr/>
        </p:nvPicPr>
        <p:blipFill>
          <a:blip r:embed="rId5"/>
          <a:stretch>
            <a:fillRect/>
          </a:stretch>
        </p:blipFill>
        <p:spPr>
          <a:xfrm>
            <a:off x="7459612" y="562671"/>
            <a:ext cx="4162118" cy="3040272"/>
          </a:xfrm>
          <a:prstGeom prst="rect">
            <a:avLst/>
          </a:prstGeom>
        </p:spPr>
      </p:pic>
      <p:pic>
        <p:nvPicPr>
          <p:cNvPr id="8" name="Picture 7"/>
          <p:cNvPicPr>
            <a:picLocks noChangeAspect="1"/>
          </p:cNvPicPr>
          <p:nvPr/>
        </p:nvPicPr>
        <p:blipFill>
          <a:blip r:embed="rId6"/>
          <a:stretch>
            <a:fillRect/>
          </a:stretch>
        </p:blipFill>
        <p:spPr>
          <a:xfrm>
            <a:off x="7459611" y="3831098"/>
            <a:ext cx="4162118" cy="2321970"/>
          </a:xfrm>
          <a:prstGeom prst="rect">
            <a:avLst/>
          </a:prstGeom>
        </p:spPr>
      </p:pic>
    </p:spTree>
    <p:extLst>
      <p:ext uri="{BB962C8B-B14F-4D97-AF65-F5344CB8AC3E}">
        <p14:creationId xmlns:p14="http://schemas.microsoft.com/office/powerpoint/2010/main" val="423388177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9562" y="752475"/>
            <a:ext cx="11572875" cy="5353050"/>
          </a:xfrm>
          <a:prstGeom prst="rect">
            <a:avLst/>
          </a:prstGeom>
        </p:spPr>
      </p:pic>
      <p:sp>
        <p:nvSpPr>
          <p:cNvPr id="4" name="Cloud 3"/>
          <p:cNvSpPr/>
          <p:nvPr/>
        </p:nvSpPr>
        <p:spPr>
          <a:xfrm>
            <a:off x="10839796" y="5213902"/>
            <a:ext cx="865951" cy="709861"/>
          </a:xfrm>
          <a:prstGeom prst="cloud">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2341221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921" y="924811"/>
            <a:ext cx="10458130" cy="1371600"/>
          </a:xfrm>
        </p:spPr>
        <p:txBody>
          <a:bodyPr>
            <a:noAutofit/>
          </a:bodyPr>
          <a:lstStyle/>
          <a:p>
            <a:r>
              <a:rPr lang="en-US" sz="3200" dirty="0" smtClean="0"/>
              <a:t>Is there anything about the data, itself, that is inherently incompatible with Christianity?</a:t>
            </a:r>
            <a:endParaRPr lang="en-US" sz="3200" dirty="0"/>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7921" y="3332378"/>
            <a:ext cx="6312309" cy="2499924"/>
          </a:xfrm>
          <a:prstGeom prst="rect">
            <a:avLst/>
          </a:prstGeom>
          <a:solidFill>
            <a:schemeClr val="accent1"/>
          </a:solidFill>
        </p:spPr>
      </p:pic>
      <p:grpSp>
        <p:nvGrpSpPr>
          <p:cNvPr id="10" name="Group 9"/>
          <p:cNvGrpSpPr/>
          <p:nvPr/>
        </p:nvGrpSpPr>
        <p:grpSpPr>
          <a:xfrm>
            <a:off x="7618451" y="2403745"/>
            <a:ext cx="3657600" cy="3428557"/>
            <a:chOff x="381000" y="3048444"/>
            <a:chExt cx="3657600" cy="3428557"/>
          </a:xfrm>
        </p:grpSpPr>
        <p:sp>
          <p:nvSpPr>
            <p:cNvPr id="11" name="Rectangle 10"/>
            <p:cNvSpPr/>
            <p:nvPr/>
          </p:nvSpPr>
          <p:spPr>
            <a:xfrm>
              <a:off x="381000" y="5867400"/>
              <a:ext cx="3657600" cy="609601"/>
            </a:xfrm>
            <a:prstGeom prst="rect">
              <a:avLst/>
            </a:prstGeom>
            <a:solidFill>
              <a:srgbClr val="C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rPr>
                <a:t>Precambrian</a:t>
              </a:r>
            </a:p>
          </p:txBody>
        </p:sp>
        <p:sp>
          <p:nvSpPr>
            <p:cNvPr id="12" name="Rectangle 11"/>
            <p:cNvSpPr/>
            <p:nvPr/>
          </p:nvSpPr>
          <p:spPr>
            <a:xfrm rot="16200000">
              <a:off x="-685574" y="4115021"/>
              <a:ext cx="2818955" cy="685801"/>
            </a:xfrm>
            <a:prstGeom prst="rect">
              <a:avLst/>
            </a:prstGeom>
            <a:solidFill>
              <a:srgbClr val="FFCD2D"/>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a:noFill/>
                  </a:ln>
                  <a:solidFill>
                    <a:prstClr val="black"/>
                  </a:solidFill>
                  <a:effectLst/>
                  <a:uLnTx/>
                  <a:uFillTx/>
                </a:rPr>
                <a:t>Phanerozoic</a:t>
              </a:r>
            </a:p>
          </p:txBody>
        </p:sp>
        <p:sp>
          <p:nvSpPr>
            <p:cNvPr id="13" name="Rectangle 12"/>
            <p:cNvSpPr/>
            <p:nvPr/>
          </p:nvSpPr>
          <p:spPr>
            <a:xfrm>
              <a:off x="1066800" y="4876800"/>
              <a:ext cx="2971800" cy="990600"/>
            </a:xfrm>
            <a:prstGeom prst="rect">
              <a:avLst/>
            </a:prstGeom>
            <a:solidFill>
              <a:sysClr val="window" lastClr="FFFFFF">
                <a:lumMod val="65000"/>
              </a:sysClr>
            </a:solidFill>
            <a:ln w="25400" cap="flat" cmpd="sng" algn="ctr">
              <a:noFill/>
              <a:prstDash val="solid"/>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rPr>
                <a:t>Paleozoic</a:t>
              </a:r>
            </a:p>
          </p:txBody>
        </p:sp>
        <p:sp>
          <p:nvSpPr>
            <p:cNvPr id="14" name="Rectangle 13"/>
            <p:cNvSpPr/>
            <p:nvPr/>
          </p:nvSpPr>
          <p:spPr>
            <a:xfrm>
              <a:off x="1066800" y="3911735"/>
              <a:ext cx="2971800" cy="965065"/>
            </a:xfrm>
            <a:prstGeom prst="rect">
              <a:avLst/>
            </a:prstGeom>
            <a:solidFill>
              <a:srgbClr val="9BBB59">
                <a:lumMod val="60000"/>
                <a:lumOff val="40000"/>
              </a:srgbClr>
            </a:solidFill>
            <a:ln w="25400" cap="flat" cmpd="sng" algn="ctr">
              <a:noFill/>
              <a:prstDash val="solid"/>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rPr>
                <a:t>Mesozoic</a:t>
              </a:r>
            </a:p>
          </p:txBody>
        </p:sp>
        <p:sp>
          <p:nvSpPr>
            <p:cNvPr id="15" name="Rectangle 14"/>
            <p:cNvSpPr/>
            <p:nvPr/>
          </p:nvSpPr>
          <p:spPr>
            <a:xfrm>
              <a:off x="1066800" y="3048445"/>
              <a:ext cx="2971800" cy="913955"/>
            </a:xfrm>
            <a:prstGeom prst="rect">
              <a:avLst/>
            </a:prstGeom>
            <a:solidFill>
              <a:srgbClr val="F79646">
                <a:lumMod val="60000"/>
                <a:lumOff val="40000"/>
              </a:srgbClr>
            </a:solidFill>
            <a:ln w="25400" cap="flat" cmpd="sng" algn="ctr">
              <a:noFill/>
              <a:prstDash val="solid"/>
            </a:ln>
            <a:effectLst/>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smtClean="0">
                  <a:ln>
                    <a:noFill/>
                  </a:ln>
                  <a:solidFill>
                    <a:prstClr val="black"/>
                  </a:solidFill>
                  <a:effectLst/>
                  <a:uLnTx/>
                  <a:uFillTx/>
                </a:rPr>
                <a:t>Cenozoic</a:t>
              </a:r>
            </a:p>
          </p:txBody>
        </p:sp>
      </p:grpSp>
      <p:pic>
        <p:nvPicPr>
          <p:cNvPr id="16" name="Picture 15"/>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100000" l="500" r="99955"/>
                    </a14:imgEffect>
                  </a14:imgLayer>
                </a14:imgProps>
              </a:ext>
              <a:ext uri="{28A0092B-C50C-407E-A947-70E740481C1C}">
                <a14:useLocalDpi xmlns:a14="http://schemas.microsoft.com/office/drawing/2010/main" val="0"/>
              </a:ext>
            </a:extLst>
          </a:blip>
          <a:stretch>
            <a:fillRect/>
          </a:stretch>
        </p:blipFill>
        <p:spPr>
          <a:xfrm>
            <a:off x="10715661" y="4405718"/>
            <a:ext cx="917497" cy="688123"/>
          </a:xfrm>
          <a:prstGeom prst="rect">
            <a:avLst/>
          </a:prstGeom>
        </p:spPr>
      </p:pic>
      <p:pic>
        <p:nvPicPr>
          <p:cNvPr id="17" name="Picture 16"/>
          <p:cNvPicPr>
            <a:picLocks noChangeAspect="1"/>
          </p:cNvPicPr>
          <p:nvPr/>
        </p:nvPicPr>
        <p:blipFill>
          <a:blip r:embed="rId6" cstate="print">
            <a:extLst>
              <a:ext uri="{BEBA8EAE-BF5A-486C-A8C5-ECC9F3942E4B}">
                <a14:imgProps xmlns:a14="http://schemas.microsoft.com/office/drawing/2010/main">
                  <a14:imgLayer r:embed="rId7">
                    <a14:imgEffect>
                      <a14:backgroundRemoval t="61" b="100000" l="0" r="100000">
                        <a14:backgroundMark x1="60718" y1="19539" x2="60718" y2="19539"/>
                        <a14:backgroundMark x1="31105" y1="47269" x2="31105" y2="47269"/>
                        <a14:backgroundMark x1="32983" y1="50000" x2="32983" y2="50000"/>
                        <a14:backgroundMark x1="36133" y1="47573" x2="36133" y2="47573"/>
                        <a14:backgroundMark x1="38619" y1="48604" x2="38619" y2="48604"/>
                        <a14:backgroundMark x1="19724" y1="55218" x2="19724" y2="55218"/>
                        <a14:backgroundMark x1="21602" y1="54187" x2="21602" y2="54187"/>
                        <a14:backgroundMark x1="24144" y1="55522" x2="24144" y2="55522"/>
                        <a14:backgroundMark x1="77403" y1="78398" x2="77403" y2="78398"/>
                      </a14:backgroundRemoval>
                    </a14:imgEffect>
                  </a14:imgLayer>
                </a14:imgProps>
              </a:ext>
              <a:ext uri="{28A0092B-C50C-407E-A947-70E740481C1C}">
                <a14:useLocalDpi xmlns:a14="http://schemas.microsoft.com/office/drawing/2010/main" val="0"/>
              </a:ext>
            </a:extLst>
          </a:blip>
          <a:stretch>
            <a:fillRect/>
          </a:stretch>
        </p:blipFill>
        <p:spPr>
          <a:xfrm>
            <a:off x="10615679" y="3301650"/>
            <a:ext cx="1117459" cy="1017259"/>
          </a:xfrm>
          <a:prstGeom prst="rect">
            <a:avLst/>
          </a:prstGeom>
        </p:spPr>
      </p:pic>
    </p:spTree>
    <p:extLst>
      <p:ext uri="{BB962C8B-B14F-4D97-AF65-F5344CB8AC3E}">
        <p14:creationId xmlns:p14="http://schemas.microsoft.com/office/powerpoint/2010/main" val="259418855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920" y="924811"/>
            <a:ext cx="10518673" cy="1371600"/>
          </a:xfrm>
        </p:spPr>
        <p:txBody>
          <a:bodyPr>
            <a:noAutofit/>
          </a:bodyPr>
          <a:lstStyle/>
          <a:p>
            <a:r>
              <a:rPr lang="en-US" sz="3200" dirty="0" smtClean="0"/>
              <a:t>Is there anything about some interpretations that is incompatible with Christianity?</a:t>
            </a:r>
            <a:endParaRPr lang="en-US" sz="3200" dirty="0"/>
          </a:p>
        </p:txBody>
      </p:sp>
      <p:pic>
        <p:nvPicPr>
          <p:cNvPr id="2" name="Picture 1"/>
          <p:cNvPicPr>
            <a:picLocks noChangeAspect="1"/>
          </p:cNvPicPr>
          <p:nvPr/>
        </p:nvPicPr>
        <p:blipFill>
          <a:blip r:embed="rId3"/>
          <a:stretch>
            <a:fillRect/>
          </a:stretch>
        </p:blipFill>
        <p:spPr>
          <a:xfrm>
            <a:off x="563131" y="2376915"/>
            <a:ext cx="5405974" cy="3030825"/>
          </a:xfrm>
          <a:prstGeom prst="rect">
            <a:avLst/>
          </a:prstGeom>
        </p:spPr>
      </p:pic>
      <p:pic>
        <p:nvPicPr>
          <p:cNvPr id="3" name="Picture 2"/>
          <p:cNvPicPr>
            <a:picLocks noChangeAspect="1"/>
          </p:cNvPicPr>
          <p:nvPr/>
        </p:nvPicPr>
        <p:blipFill>
          <a:blip r:embed="rId4"/>
          <a:stretch>
            <a:fillRect/>
          </a:stretch>
        </p:blipFill>
        <p:spPr>
          <a:xfrm>
            <a:off x="6206768" y="2376915"/>
            <a:ext cx="5406516" cy="3030825"/>
          </a:xfrm>
          <a:prstGeom prst="rect">
            <a:avLst/>
          </a:prstGeom>
        </p:spPr>
      </p:pic>
    </p:spTree>
    <p:extLst>
      <p:ext uri="{BB962C8B-B14F-4D97-AF65-F5344CB8AC3E}">
        <p14:creationId xmlns:p14="http://schemas.microsoft.com/office/powerpoint/2010/main" val="111079822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920" y="924811"/>
            <a:ext cx="10518673" cy="1371600"/>
          </a:xfrm>
        </p:spPr>
        <p:txBody>
          <a:bodyPr>
            <a:noAutofit/>
          </a:bodyPr>
          <a:lstStyle/>
          <a:p>
            <a:r>
              <a:rPr lang="en-US" sz="3200" dirty="0" smtClean="0"/>
              <a:t>What is really incompatible with Christianity/faith is a worldview…</a:t>
            </a:r>
            <a:endParaRPr lang="en-US" sz="3200" dirty="0"/>
          </a:p>
        </p:txBody>
      </p:sp>
      <p:pic>
        <p:nvPicPr>
          <p:cNvPr id="5" name="Picture 4"/>
          <p:cNvPicPr>
            <a:picLocks noChangeAspect="1"/>
          </p:cNvPicPr>
          <p:nvPr/>
        </p:nvPicPr>
        <p:blipFill>
          <a:blip r:embed="rId3"/>
          <a:stretch>
            <a:fillRect/>
          </a:stretch>
        </p:blipFill>
        <p:spPr>
          <a:xfrm>
            <a:off x="4855498" y="2468662"/>
            <a:ext cx="6481095" cy="3623289"/>
          </a:xfrm>
          <a:prstGeom prst="rect">
            <a:avLst/>
          </a:prstGeom>
        </p:spPr>
      </p:pic>
      <p:pic>
        <p:nvPicPr>
          <p:cNvPr id="6" name="Content Placeholder 6"/>
          <p:cNvPicPr>
            <a:picLocks noChangeAspect="1"/>
          </p:cNvPicPr>
          <p:nvPr/>
        </p:nvPicPr>
        <p:blipFill>
          <a:blip r:embed="rId4"/>
          <a:stretch>
            <a:fillRect/>
          </a:stretch>
        </p:blipFill>
        <p:spPr>
          <a:xfrm>
            <a:off x="946354" y="2482555"/>
            <a:ext cx="3271684" cy="3609396"/>
          </a:xfrm>
          <a:prstGeom prst="rect">
            <a:avLst/>
          </a:prstGeom>
        </p:spPr>
      </p:pic>
    </p:spTree>
    <p:extLst>
      <p:ext uri="{BB962C8B-B14F-4D97-AF65-F5344CB8AC3E}">
        <p14:creationId xmlns:p14="http://schemas.microsoft.com/office/powerpoint/2010/main" val="288662103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743416" y="3643490"/>
            <a:ext cx="5016413" cy="2819554"/>
          </a:xfrm>
          <a:prstGeom prst="rect">
            <a:avLst/>
          </a:prstGeom>
        </p:spPr>
      </p:pic>
      <p:sp>
        <p:nvSpPr>
          <p:cNvPr id="5" name="TextBox 4"/>
          <p:cNvSpPr txBox="1"/>
          <p:nvPr/>
        </p:nvSpPr>
        <p:spPr>
          <a:xfrm>
            <a:off x="712331" y="569519"/>
            <a:ext cx="3794824" cy="2954655"/>
          </a:xfrm>
          <a:prstGeom prst="rect">
            <a:avLst/>
          </a:prstGeom>
          <a:noFill/>
          <a:ln>
            <a:solidFill>
              <a:schemeClr val="tx1"/>
            </a:solidFill>
          </a:ln>
        </p:spPr>
        <p:txBody>
          <a:bodyPr wrap="square" rtlCol="0">
            <a:spAutoFit/>
          </a:bodyPr>
          <a:lstStyle/>
          <a:p>
            <a:pPr algn="ctr"/>
            <a:r>
              <a:rPr lang="en-US" sz="2400" dirty="0" smtClean="0"/>
              <a:t>Is it possible that failing </a:t>
            </a:r>
            <a:r>
              <a:rPr lang="en-US" sz="2400" dirty="0"/>
              <a:t>to </a:t>
            </a:r>
            <a:r>
              <a:rPr lang="en-US" sz="2400" dirty="0" smtClean="0"/>
              <a:t>differentiate </a:t>
            </a:r>
          </a:p>
          <a:p>
            <a:pPr algn="ctr"/>
            <a:r>
              <a:rPr lang="en-US" sz="2400" dirty="0" smtClean="0"/>
              <a:t>could make </a:t>
            </a:r>
            <a:r>
              <a:rPr lang="en-US" sz="2400" dirty="0"/>
              <a:t>people more vulnerable to believing a perception like science and faith are incompatible</a:t>
            </a:r>
          </a:p>
          <a:p>
            <a:endParaRPr lang="en-US" dirty="0"/>
          </a:p>
        </p:txBody>
      </p:sp>
      <p:pic>
        <p:nvPicPr>
          <p:cNvPr id="6" name="Picture 5"/>
          <p:cNvPicPr>
            <a:picLocks noChangeAspect="1"/>
          </p:cNvPicPr>
          <p:nvPr/>
        </p:nvPicPr>
        <p:blipFill>
          <a:blip r:embed="rId4"/>
          <a:stretch>
            <a:fillRect/>
          </a:stretch>
        </p:blipFill>
        <p:spPr>
          <a:xfrm>
            <a:off x="5246520" y="935031"/>
            <a:ext cx="2010207" cy="2085419"/>
          </a:xfrm>
          <a:prstGeom prst="rect">
            <a:avLst/>
          </a:prstGeom>
        </p:spPr>
      </p:pic>
      <p:sp>
        <p:nvSpPr>
          <p:cNvPr id="8" name="Right Arrow 7"/>
          <p:cNvSpPr/>
          <p:nvPr/>
        </p:nvSpPr>
        <p:spPr>
          <a:xfrm>
            <a:off x="4643812" y="1636295"/>
            <a:ext cx="554208" cy="3729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p:cNvSpPr/>
          <p:nvPr/>
        </p:nvSpPr>
        <p:spPr>
          <a:xfrm>
            <a:off x="4050792" y="4668256"/>
            <a:ext cx="2294455" cy="372979"/>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7599081" y="689839"/>
            <a:ext cx="3794824" cy="2677656"/>
          </a:xfrm>
          <a:prstGeom prst="rect">
            <a:avLst/>
          </a:prstGeom>
          <a:noFill/>
          <a:ln>
            <a:solidFill>
              <a:schemeClr val="tx1"/>
            </a:solidFill>
          </a:ln>
        </p:spPr>
        <p:txBody>
          <a:bodyPr wrap="square" rtlCol="0">
            <a:spAutoFit/>
          </a:bodyPr>
          <a:lstStyle/>
          <a:p>
            <a:pPr algn="ctr"/>
            <a:r>
              <a:rPr lang="en-US" sz="2400" dirty="0" smtClean="0"/>
              <a:t>Without considering the distinctions, it would be easy to think of science as one big bundle of information to be accepted or rejected as a whole</a:t>
            </a:r>
            <a:endParaRPr lang="en-US" sz="2400" dirty="0"/>
          </a:p>
        </p:txBody>
      </p:sp>
    </p:spTree>
    <p:extLst>
      <p:ext uri="{BB962C8B-B14F-4D97-AF65-F5344CB8AC3E}">
        <p14:creationId xmlns:p14="http://schemas.microsoft.com/office/powerpoint/2010/main" val="414092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barn(inVertical)">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37"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barn(outVertical)">
                                      <p:cBhvr>
                                        <p:cTn id="30" dur="500"/>
                                        <p:tgtEl>
                                          <p:spTgt spid="10"/>
                                        </p:tgtEl>
                                      </p:cBhvr>
                                    </p:animEffect>
                                  </p:childTnLst>
                                </p:cTn>
                              </p:par>
                            </p:childTnLst>
                          </p:cTn>
                        </p:par>
                        <p:par>
                          <p:cTn id="31" fill="hold">
                            <p:stCondLst>
                              <p:cond delay="500"/>
                            </p:stCondLst>
                            <p:childTnLst>
                              <p:par>
                                <p:cTn id="32" presetID="9" presetClass="exit" presetSubtype="0" fill="hold" grpId="1" nodeType="afterEffect">
                                  <p:stCondLst>
                                    <p:cond delay="0"/>
                                  </p:stCondLst>
                                  <p:childTnLst>
                                    <p:animEffect transition="out" filter="dissolve">
                                      <p:cBhvr>
                                        <p:cTn id="33" dur="500"/>
                                        <p:tgtEl>
                                          <p:spTgt spid="8"/>
                                        </p:tgtEl>
                                      </p:cBhvr>
                                    </p:animEffect>
                                    <p:set>
                                      <p:cBhvr>
                                        <p:cTn id="34" dur="1" fill="hold">
                                          <p:stCondLst>
                                            <p:cond delay="499"/>
                                          </p:stCondLst>
                                        </p:cTn>
                                        <p:tgtEl>
                                          <p:spTgt spid="8"/>
                                        </p:tgtEl>
                                        <p:attrNameLst>
                                          <p:attrName>style.visibility</p:attrName>
                                        </p:attrNameLst>
                                      </p:cBhvr>
                                      <p:to>
                                        <p:strVal val="hidden"/>
                                      </p:to>
                                    </p:set>
                                  </p:childTnLst>
                                </p:cTn>
                              </p:par>
                              <p:par>
                                <p:cTn id="35" presetID="9" presetClass="exit" presetSubtype="0" fill="hold" nodeType="withEffect">
                                  <p:stCondLst>
                                    <p:cond delay="0"/>
                                  </p:stCondLst>
                                  <p:childTnLst>
                                    <p:animEffect transition="out" filter="dissolve">
                                      <p:cBhvr>
                                        <p:cTn id="36" dur="500"/>
                                        <p:tgtEl>
                                          <p:spTgt spid="6"/>
                                        </p:tgtEl>
                                      </p:cBhvr>
                                    </p:animEffect>
                                    <p:set>
                                      <p:cBhvr>
                                        <p:cTn id="3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8" grpId="1" animBg="1"/>
      <p:bldP spid="9" grpId="0" animBg="1"/>
      <p:bldP spid="10"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turn…</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62298899"/>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Important Distinctions</a:t>
            </a:r>
            <a:endParaRPr lang="en-US" dirty="0"/>
          </a:p>
        </p:txBody>
      </p:sp>
      <p:pic>
        <p:nvPicPr>
          <p:cNvPr id="3" name="Content Placeholder 3"/>
          <p:cNvPicPr>
            <a:picLocks noChangeAspect="1"/>
          </p:cNvPicPr>
          <p:nvPr/>
        </p:nvPicPr>
        <p:blipFill>
          <a:blip r:embed="rId3"/>
          <a:stretch>
            <a:fillRect/>
          </a:stretch>
        </p:blipFill>
        <p:spPr>
          <a:xfrm>
            <a:off x="3978949" y="2184788"/>
            <a:ext cx="4234102" cy="3937716"/>
          </a:xfrm>
          <a:prstGeom prst="rect">
            <a:avLst/>
          </a:prstGeom>
        </p:spPr>
      </p:pic>
    </p:spTree>
    <p:extLst>
      <p:ext uri="{BB962C8B-B14F-4D97-AF65-F5344CB8AC3E}">
        <p14:creationId xmlns:p14="http://schemas.microsoft.com/office/powerpoint/2010/main" val="175397630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06624" y="509270"/>
            <a:ext cx="5184520" cy="2627988"/>
          </a:xfrm>
          <a:prstGeom prst="rect">
            <a:avLst/>
          </a:prstGeom>
          <a:ln>
            <a:solidFill>
              <a:schemeClr val="tx1"/>
            </a:solidFill>
          </a:ln>
        </p:spPr>
      </p:pic>
      <p:pic>
        <p:nvPicPr>
          <p:cNvPr id="5" name="Picture 4"/>
          <p:cNvPicPr>
            <a:picLocks noChangeAspect="1"/>
          </p:cNvPicPr>
          <p:nvPr/>
        </p:nvPicPr>
        <p:blipFill>
          <a:blip r:embed="rId4"/>
          <a:stretch>
            <a:fillRect/>
          </a:stretch>
        </p:blipFill>
        <p:spPr>
          <a:xfrm>
            <a:off x="4649891" y="3494139"/>
            <a:ext cx="6962775" cy="2819400"/>
          </a:xfrm>
          <a:prstGeom prst="rect">
            <a:avLst/>
          </a:prstGeom>
          <a:ln>
            <a:solidFill>
              <a:schemeClr val="tx1"/>
            </a:solidFill>
          </a:ln>
        </p:spPr>
      </p:pic>
      <p:pic>
        <p:nvPicPr>
          <p:cNvPr id="7" name="Content Placeholder 3"/>
          <p:cNvPicPr>
            <a:picLocks noChangeAspect="1"/>
          </p:cNvPicPr>
          <p:nvPr/>
        </p:nvPicPr>
        <p:blipFill>
          <a:blip r:embed="rId5"/>
          <a:stretch>
            <a:fillRect/>
          </a:stretch>
        </p:blipFill>
        <p:spPr>
          <a:xfrm>
            <a:off x="2796557" y="3987333"/>
            <a:ext cx="1970979" cy="1833011"/>
          </a:xfrm>
          <a:prstGeom prst="rect">
            <a:avLst/>
          </a:prstGeom>
        </p:spPr>
      </p:pic>
      <p:pic>
        <p:nvPicPr>
          <p:cNvPr id="4" name="Picture 3"/>
          <p:cNvPicPr>
            <a:picLocks noChangeAspect="1"/>
          </p:cNvPicPr>
          <p:nvPr/>
        </p:nvPicPr>
        <p:blipFill>
          <a:blip r:embed="rId6"/>
          <a:stretch>
            <a:fillRect/>
          </a:stretch>
        </p:blipFill>
        <p:spPr>
          <a:xfrm>
            <a:off x="5467254" y="915481"/>
            <a:ext cx="1815566" cy="1815566"/>
          </a:xfrm>
          <a:prstGeom prst="rect">
            <a:avLst/>
          </a:prstGeom>
        </p:spPr>
      </p:pic>
      <p:sp>
        <p:nvSpPr>
          <p:cNvPr id="6" name="TextBox 5"/>
          <p:cNvSpPr txBox="1"/>
          <p:nvPr/>
        </p:nvSpPr>
        <p:spPr>
          <a:xfrm>
            <a:off x="7694721" y="761435"/>
            <a:ext cx="3486801" cy="2123658"/>
          </a:xfrm>
          <a:prstGeom prst="rect">
            <a:avLst/>
          </a:prstGeom>
          <a:noFill/>
        </p:spPr>
        <p:txBody>
          <a:bodyPr wrap="square" rtlCol="0">
            <a:spAutoFit/>
          </a:bodyPr>
          <a:lstStyle/>
          <a:p>
            <a:pPr lvl="0">
              <a:defRPr/>
            </a:pPr>
            <a:r>
              <a:rPr lang="en-US" sz="2400" dirty="0"/>
              <a:t>Any one interpretation of data is never equivalent to science itself</a:t>
            </a:r>
          </a:p>
          <a:p>
            <a:endParaRPr lang="en-US" dirty="0"/>
          </a:p>
          <a:p>
            <a:endParaRPr lang="en-US" dirty="0"/>
          </a:p>
        </p:txBody>
      </p:sp>
    </p:spTree>
    <p:extLst>
      <p:ext uri="{BB962C8B-B14F-4D97-AF65-F5344CB8AC3E}">
        <p14:creationId xmlns:p14="http://schemas.microsoft.com/office/powerpoint/2010/main" val="2334181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Understanding Science</a:t>
            </a:r>
            <a:br>
              <a:rPr lang="en-US" dirty="0" smtClean="0"/>
            </a:br>
            <a:r>
              <a:rPr lang="en-US" dirty="0" smtClean="0"/>
              <a:t>Can Strengthen Faith</a:t>
            </a:r>
            <a:endParaRPr lang="en-US" dirty="0"/>
          </a:p>
        </p:txBody>
      </p:sp>
      <p:sp>
        <p:nvSpPr>
          <p:cNvPr id="3" name="Content Placeholder 2"/>
          <p:cNvSpPr>
            <a:spLocks noGrp="1"/>
          </p:cNvSpPr>
          <p:nvPr>
            <p:ph idx="1"/>
          </p:nvPr>
        </p:nvSpPr>
        <p:spPr/>
        <p:txBody>
          <a:bodyPr/>
          <a:lstStyle/>
          <a:p>
            <a:pPr marL="0" indent="0">
              <a:buNone/>
            </a:pPr>
            <a:r>
              <a:rPr lang="en-US" sz="2800" dirty="0"/>
              <a:t>Science is a powerful tool, but too often it seems to challenge our faith.  </a:t>
            </a:r>
            <a:endParaRPr lang="en-US" sz="2800" dirty="0" smtClean="0"/>
          </a:p>
          <a:p>
            <a:pPr marL="514350" indent="-514350">
              <a:buAutoNum type="arabicPeriod"/>
            </a:pPr>
            <a:r>
              <a:rPr lang="en-US" sz="2800" dirty="0" smtClean="0"/>
              <a:t>Learn </a:t>
            </a:r>
            <a:r>
              <a:rPr lang="en-US" sz="2800" dirty="0"/>
              <a:t>how understanding what science is (and isn’t!) can actually </a:t>
            </a:r>
            <a:r>
              <a:rPr lang="en-US" sz="2800" b="1" i="1" dirty="0"/>
              <a:t>strengthen</a:t>
            </a:r>
            <a:r>
              <a:rPr lang="en-US" sz="2800" b="1" dirty="0"/>
              <a:t> </a:t>
            </a:r>
            <a:r>
              <a:rPr lang="en-US" sz="2800" b="1" dirty="0" smtClean="0"/>
              <a:t>faith</a:t>
            </a:r>
          </a:p>
          <a:p>
            <a:pPr marL="514350" indent="-514350">
              <a:buAutoNum type="arabicPeriod"/>
            </a:pPr>
            <a:r>
              <a:rPr lang="en-US" sz="2800" dirty="0"/>
              <a:t>P</a:t>
            </a:r>
            <a:r>
              <a:rPr lang="en-US" sz="2800" dirty="0" smtClean="0"/>
              <a:t>ractice </a:t>
            </a:r>
            <a:r>
              <a:rPr lang="en-US" sz="2800" dirty="0"/>
              <a:t>evaluating scientific evidence </a:t>
            </a:r>
            <a:r>
              <a:rPr lang="en-US" sz="2800" dirty="0" smtClean="0"/>
              <a:t>(CLAIMS?) in </a:t>
            </a:r>
            <a:r>
              <a:rPr lang="en-US" sz="2800" dirty="0"/>
              <a:t>ways that are consistent with </a:t>
            </a:r>
            <a:r>
              <a:rPr lang="en-US" sz="2800" dirty="0" smtClean="0"/>
              <a:t>Scripture</a:t>
            </a:r>
          </a:p>
          <a:p>
            <a:pPr marL="514350" indent="-514350">
              <a:buAutoNum type="arabicPeriod"/>
            </a:pPr>
            <a:r>
              <a:rPr lang="en-US" sz="2800" dirty="0" smtClean="0"/>
              <a:t>Discover </a:t>
            </a:r>
            <a:r>
              <a:rPr lang="en-US" sz="2800" dirty="0"/>
              <a:t>FREE resources that you can use with </a:t>
            </a:r>
            <a:r>
              <a:rPr lang="en-US" sz="2800" i="1" dirty="0"/>
              <a:t>ByDesign </a:t>
            </a:r>
            <a:r>
              <a:rPr lang="en-US" sz="2800" dirty="0"/>
              <a:t>science.</a:t>
            </a:r>
          </a:p>
          <a:p>
            <a:endParaRPr lang="en-US" dirty="0"/>
          </a:p>
        </p:txBody>
      </p:sp>
    </p:spTree>
    <p:extLst>
      <p:ext uri="{BB962C8B-B14F-4D97-AF65-F5344CB8AC3E}">
        <p14:creationId xmlns:p14="http://schemas.microsoft.com/office/powerpoint/2010/main" val="347273294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Continuum…</a:t>
            </a:r>
            <a:endParaRPr lang="en-US" dirty="0"/>
          </a:p>
        </p:txBody>
      </p:sp>
      <p:cxnSp>
        <p:nvCxnSpPr>
          <p:cNvPr id="6" name="Straight Connector 5"/>
          <p:cNvCxnSpPr/>
          <p:nvPr/>
        </p:nvCxnSpPr>
        <p:spPr>
          <a:xfrm flipV="1">
            <a:off x="1511647" y="2496065"/>
            <a:ext cx="9164591" cy="4942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411356" y="3039699"/>
            <a:ext cx="204746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Very LOW value or importance</a:t>
            </a: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 name="TextBox 4"/>
          <p:cNvSpPr txBox="1"/>
          <p:nvPr/>
        </p:nvSpPr>
        <p:spPr>
          <a:xfrm>
            <a:off x="8656983" y="3035908"/>
            <a:ext cx="201925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Very HIGH value or importance</a:t>
            </a: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3" name="Picture 2"/>
          <p:cNvPicPr>
            <a:picLocks noChangeAspect="1"/>
          </p:cNvPicPr>
          <p:nvPr/>
        </p:nvPicPr>
        <p:blipFill>
          <a:blip r:embed="rId3"/>
          <a:stretch>
            <a:fillRect/>
          </a:stretch>
        </p:blipFill>
        <p:spPr>
          <a:xfrm>
            <a:off x="4200525" y="4252084"/>
            <a:ext cx="4248150" cy="1971675"/>
          </a:xfrm>
          <a:prstGeom prst="rect">
            <a:avLst/>
          </a:prstGeom>
          <a:ln>
            <a:solidFill>
              <a:schemeClr val="tx1"/>
            </a:solidFill>
          </a:ln>
        </p:spPr>
      </p:pic>
      <p:sp>
        <p:nvSpPr>
          <p:cNvPr id="7" name="Oval 6"/>
          <p:cNvSpPr/>
          <p:nvPr/>
        </p:nvSpPr>
        <p:spPr>
          <a:xfrm>
            <a:off x="1411356" y="2160558"/>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325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3" presetClass="path" presetSubtype="0" accel="50000" decel="50000" fill="hold" grpId="1" nodeType="clickEffect">
                                  <p:stCondLst>
                                    <p:cond delay="0"/>
                                  </p:stCondLst>
                                  <p:childTnLst>
                                    <p:animMotion origin="layout" path="M -0.01367 0.00162 L 0.36354 -0.00023 " pathEditMode="relative" rAng="0" ptsTypes="AA">
                                      <p:cBhvr>
                                        <p:cTn id="11" dur="2000" fill="hold"/>
                                        <p:tgtEl>
                                          <p:spTgt spid="7"/>
                                        </p:tgtEl>
                                        <p:attrNameLst>
                                          <p:attrName>ppt_x</p:attrName>
                                          <p:attrName>ppt_y</p:attrName>
                                        </p:attrNameLst>
                                      </p:cBhvr>
                                      <p:rCtr x="18854"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441" y="315288"/>
            <a:ext cx="4058505" cy="1371600"/>
          </a:xfrm>
        </p:spPr>
        <p:txBody>
          <a:bodyPr>
            <a:normAutofit/>
          </a:bodyPr>
          <a:lstStyle/>
          <a:p>
            <a:r>
              <a:rPr lang="en-US" sz="6000" dirty="0" smtClean="0"/>
              <a:t>Evidence</a:t>
            </a:r>
            <a:endParaRPr lang="en-US" sz="6000" dirty="0"/>
          </a:p>
        </p:txBody>
      </p:sp>
      <p:pic>
        <p:nvPicPr>
          <p:cNvPr id="3" name="Picture 2"/>
          <p:cNvPicPr>
            <a:picLocks noChangeAspect="1"/>
          </p:cNvPicPr>
          <p:nvPr/>
        </p:nvPicPr>
        <p:blipFill>
          <a:blip r:embed="rId3"/>
          <a:stretch>
            <a:fillRect/>
          </a:stretch>
        </p:blipFill>
        <p:spPr>
          <a:xfrm>
            <a:off x="3364027" y="1313049"/>
            <a:ext cx="3447380" cy="2359951"/>
          </a:xfrm>
          <a:prstGeom prst="rect">
            <a:avLst/>
          </a:prstGeom>
        </p:spPr>
      </p:pic>
      <p:pic>
        <p:nvPicPr>
          <p:cNvPr id="5" name="Picture 4"/>
          <p:cNvPicPr>
            <a:picLocks noChangeAspect="1"/>
          </p:cNvPicPr>
          <p:nvPr/>
        </p:nvPicPr>
        <p:blipFill>
          <a:blip r:embed="rId4"/>
          <a:stretch>
            <a:fillRect/>
          </a:stretch>
        </p:blipFill>
        <p:spPr>
          <a:xfrm>
            <a:off x="3770491" y="4541618"/>
            <a:ext cx="4467874" cy="1837849"/>
          </a:xfrm>
          <a:prstGeom prst="rect">
            <a:avLst/>
          </a:prstGeom>
        </p:spPr>
      </p:pic>
      <p:pic>
        <p:nvPicPr>
          <p:cNvPr id="6" name="Picture 5"/>
          <p:cNvPicPr>
            <a:picLocks noChangeAspect="1"/>
          </p:cNvPicPr>
          <p:nvPr/>
        </p:nvPicPr>
        <p:blipFill>
          <a:blip r:embed="rId5"/>
          <a:stretch>
            <a:fillRect/>
          </a:stretch>
        </p:blipFill>
        <p:spPr>
          <a:xfrm>
            <a:off x="503986" y="449879"/>
            <a:ext cx="3298198" cy="1823763"/>
          </a:xfrm>
          <a:prstGeom prst="rect">
            <a:avLst/>
          </a:prstGeom>
        </p:spPr>
      </p:pic>
      <p:pic>
        <p:nvPicPr>
          <p:cNvPr id="8" name="Picture 7"/>
          <p:cNvPicPr>
            <a:picLocks noChangeAspect="1"/>
          </p:cNvPicPr>
          <p:nvPr/>
        </p:nvPicPr>
        <p:blipFill>
          <a:blip r:embed="rId6"/>
          <a:stretch>
            <a:fillRect/>
          </a:stretch>
        </p:blipFill>
        <p:spPr>
          <a:xfrm>
            <a:off x="8701946" y="449880"/>
            <a:ext cx="3025234" cy="2235312"/>
          </a:xfrm>
          <a:prstGeom prst="rect">
            <a:avLst/>
          </a:prstGeom>
        </p:spPr>
      </p:pic>
      <p:pic>
        <p:nvPicPr>
          <p:cNvPr id="9" name="Picture 8"/>
          <p:cNvPicPr>
            <a:picLocks noChangeAspect="1"/>
          </p:cNvPicPr>
          <p:nvPr/>
        </p:nvPicPr>
        <p:blipFill>
          <a:blip r:embed="rId7"/>
          <a:stretch>
            <a:fillRect/>
          </a:stretch>
        </p:blipFill>
        <p:spPr>
          <a:xfrm>
            <a:off x="8624619" y="4086017"/>
            <a:ext cx="3102561" cy="2293450"/>
          </a:xfrm>
          <a:prstGeom prst="rect">
            <a:avLst/>
          </a:prstGeom>
        </p:spPr>
      </p:pic>
      <p:pic>
        <p:nvPicPr>
          <p:cNvPr id="10" name="Picture 9"/>
          <p:cNvPicPr>
            <a:picLocks noChangeAspect="1"/>
          </p:cNvPicPr>
          <p:nvPr/>
        </p:nvPicPr>
        <p:blipFill>
          <a:blip r:embed="rId8"/>
          <a:stretch>
            <a:fillRect/>
          </a:stretch>
        </p:blipFill>
        <p:spPr>
          <a:xfrm>
            <a:off x="522825" y="4132655"/>
            <a:ext cx="2881840" cy="2200174"/>
          </a:xfrm>
          <a:prstGeom prst="rect">
            <a:avLst/>
          </a:prstGeom>
        </p:spPr>
      </p:pic>
      <p:pic>
        <p:nvPicPr>
          <p:cNvPr id="11" name="Picture 10"/>
          <p:cNvPicPr>
            <a:picLocks noChangeAspect="1"/>
          </p:cNvPicPr>
          <p:nvPr/>
        </p:nvPicPr>
        <p:blipFill>
          <a:blip r:embed="rId9"/>
          <a:stretch>
            <a:fillRect/>
          </a:stretch>
        </p:blipFill>
        <p:spPr>
          <a:xfrm>
            <a:off x="6611800" y="1488644"/>
            <a:ext cx="2805822" cy="1700980"/>
          </a:xfrm>
          <a:prstGeom prst="rect">
            <a:avLst/>
          </a:prstGeom>
        </p:spPr>
      </p:pic>
      <p:sp>
        <p:nvSpPr>
          <p:cNvPr id="12" name="Rectangle 11"/>
          <p:cNvSpPr/>
          <p:nvPr/>
        </p:nvSpPr>
        <p:spPr>
          <a:xfrm>
            <a:off x="3635625" y="3506823"/>
            <a:ext cx="4758034" cy="923330"/>
          </a:xfrm>
          <a:prstGeom prst="rect">
            <a:avLst/>
          </a:prstGeom>
          <a:noFill/>
        </p:spPr>
        <p:txBody>
          <a:bodyPr wrap="none" lIns="91440" tIns="45720" rIns="91440" bIns="45720">
            <a:spAutoFit/>
          </a:bodyPr>
          <a:lstStyle/>
          <a:p>
            <a:pPr algn="ctr"/>
            <a:r>
              <a:rPr lang="en-US" sz="5400" b="1" cap="none" spc="0" dirty="0" err="1" smtClean="0">
                <a:ln w="22225">
                  <a:solidFill>
                    <a:schemeClr val="accent2"/>
                  </a:solidFill>
                  <a:prstDash val="solid"/>
                </a:ln>
                <a:solidFill>
                  <a:schemeClr val="accent2">
                    <a:lumMod val="40000"/>
                    <a:lumOff val="60000"/>
                  </a:schemeClr>
                </a:solidFill>
                <a:effectLst/>
              </a:rPr>
              <a:t>Paleocurrents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3" name="TextBox 12"/>
          <p:cNvSpPr txBox="1"/>
          <p:nvPr/>
        </p:nvSpPr>
        <p:spPr>
          <a:xfrm>
            <a:off x="503986" y="2493025"/>
            <a:ext cx="2540744" cy="1323439"/>
          </a:xfrm>
          <a:prstGeom prst="rect">
            <a:avLst/>
          </a:prstGeom>
          <a:noFill/>
        </p:spPr>
        <p:txBody>
          <a:bodyPr wrap="square" rtlCol="0">
            <a:spAutoFit/>
          </a:bodyPr>
          <a:lstStyle/>
          <a:p>
            <a:r>
              <a:rPr lang="en-US" dirty="0" smtClean="0"/>
              <a:t>Evidence for only</a:t>
            </a:r>
          </a:p>
          <a:p>
            <a:r>
              <a:rPr lang="en-US" sz="4400" dirty="0" smtClean="0"/>
              <a:t>LIMITED</a:t>
            </a:r>
            <a:r>
              <a:rPr lang="en-US" sz="2800" dirty="0" smtClean="0"/>
              <a:t> </a:t>
            </a:r>
            <a:r>
              <a:rPr lang="en-US" dirty="0"/>
              <a:t>biological </a:t>
            </a:r>
            <a:r>
              <a:rPr lang="en-US" dirty="0" smtClean="0"/>
              <a:t>change</a:t>
            </a:r>
            <a:endParaRPr lang="en-US" dirty="0"/>
          </a:p>
        </p:txBody>
      </p:sp>
      <p:pic>
        <p:nvPicPr>
          <p:cNvPr id="7" name="Content Placeholder 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712956" y="2503663"/>
            <a:ext cx="1987826" cy="1491508"/>
          </a:xfrm>
          <a:prstGeom prst="rect">
            <a:avLst/>
          </a:prstGeom>
        </p:spPr>
      </p:pic>
      <p:sp>
        <p:nvSpPr>
          <p:cNvPr id="14" name="Cloud 13"/>
          <p:cNvSpPr/>
          <p:nvPr/>
        </p:nvSpPr>
        <p:spPr>
          <a:xfrm>
            <a:off x="11020079" y="3731086"/>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1"/>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Cloud 14"/>
          <p:cNvSpPr/>
          <p:nvPr/>
        </p:nvSpPr>
        <p:spPr>
          <a:xfrm>
            <a:off x="10278816" y="2894486"/>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2"/>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6" name="Cloud 15"/>
          <p:cNvSpPr/>
          <p:nvPr/>
        </p:nvSpPr>
        <p:spPr>
          <a:xfrm>
            <a:off x="8279980" y="40216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1"/>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7" name="Cloud 16"/>
          <p:cNvSpPr/>
          <p:nvPr/>
        </p:nvSpPr>
        <p:spPr>
          <a:xfrm>
            <a:off x="6563845" y="2834693"/>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3"/>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8" name="Cloud 17"/>
          <p:cNvSpPr/>
          <p:nvPr/>
        </p:nvSpPr>
        <p:spPr>
          <a:xfrm>
            <a:off x="3253334" y="2796962"/>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9" name="Cloud 18"/>
          <p:cNvSpPr/>
          <p:nvPr/>
        </p:nvSpPr>
        <p:spPr>
          <a:xfrm>
            <a:off x="3369208" y="315288"/>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5"/>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0" name="Cloud 19"/>
          <p:cNvSpPr/>
          <p:nvPr/>
        </p:nvSpPr>
        <p:spPr>
          <a:xfrm>
            <a:off x="252352" y="3921188"/>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1"/>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2" name="Cloud 21"/>
          <p:cNvSpPr/>
          <p:nvPr/>
        </p:nvSpPr>
        <p:spPr>
          <a:xfrm>
            <a:off x="5745849" y="5781071"/>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15"/>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3548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10"/>
                                        </p:tgtEl>
                                        <p:attrNameLst>
                                          <p:attrName>style.visibility</p:attrName>
                                        </p:attrNameLst>
                                      </p:cBhvr>
                                      <p:to>
                                        <p:strVal val="visible"/>
                                      </p:to>
                                    </p:set>
                                    <p:animEffect transition="in" filter="wipe(down)">
                                      <p:cBhvr>
                                        <p:cTn id="53" dur="500"/>
                                        <p:tgtEl>
                                          <p:spTgt spid="10"/>
                                        </p:tgtEl>
                                      </p:cBhvr>
                                    </p:animEffect>
                                  </p:childTnLst>
                                </p:cTn>
                              </p:par>
                              <p:par>
                                <p:cTn id="54" presetID="22" presetClass="entr" presetSubtype="4"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wipe(down)">
                                      <p:cBhvr>
                                        <p:cTn id="56" dur="500"/>
                                        <p:tgtEl>
                                          <p:spTgt spid="20"/>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1"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wipe(up)">
                                      <p:cBhvr>
                                        <p:cTn id="61" dur="500"/>
                                        <p:tgtEl>
                                          <p:spTgt spid="13"/>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fade">
                                      <p:cBhvr>
                                        <p:cTn id="66" dur="500"/>
                                        <p:tgtEl>
                                          <p:spTgt spid="17"/>
                                        </p:tgtEl>
                                      </p:cBhvr>
                                    </p:animEffect>
                                  </p:childTnLst>
                                </p:cTn>
                              </p:par>
                              <p:par>
                                <p:cTn id="67" presetID="10" presetClass="entr" presetSubtype="0" fill="hold" nodeType="withEffect">
                                  <p:stCondLst>
                                    <p:cond delay="0"/>
                                  </p:stCondLst>
                                  <p:childTnLst>
                                    <p:set>
                                      <p:cBhvr>
                                        <p:cTn id="68" dur="1" fill="hold">
                                          <p:stCondLst>
                                            <p:cond delay="0"/>
                                          </p:stCondLst>
                                        </p:cTn>
                                        <p:tgtEl>
                                          <p:spTgt spid="11"/>
                                        </p:tgtEl>
                                        <p:attrNameLst>
                                          <p:attrName>style.visibility</p:attrName>
                                        </p:attrNameLst>
                                      </p:cBhvr>
                                      <p:to>
                                        <p:strVal val="visible"/>
                                      </p:to>
                                    </p:set>
                                    <p:animEffect transition="in" filter="fade">
                                      <p:cBhvr>
                                        <p:cTn id="69" dur="500"/>
                                        <p:tgtEl>
                                          <p:spTgt spid="11"/>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12"/>
                                        </p:tgtEl>
                                        <p:attrNameLst>
                                          <p:attrName>style.visibility</p:attrName>
                                        </p:attrNameLst>
                                      </p:cBhvr>
                                      <p:to>
                                        <p:strVal val="visible"/>
                                      </p:to>
                                    </p:set>
                                    <p:animEffect transition="in" filter="wipe(down)">
                                      <p:cBhvr>
                                        <p:cTn id="7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animBg="1"/>
      <p:bldP spid="15" grpId="0" animBg="1"/>
      <p:bldP spid="16" grpId="0" animBg="1"/>
      <p:bldP spid="17" grpId="0" animBg="1"/>
      <p:bldP spid="18" grpId="0" animBg="1"/>
      <p:bldP spid="19" grpId="0" animBg="1"/>
      <p:bldP spid="20" grpId="0" animBg="1"/>
      <p:bldP spid="22"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Continuum…</a:t>
            </a:r>
            <a:endParaRPr lang="en-US" dirty="0"/>
          </a:p>
        </p:txBody>
      </p:sp>
      <p:cxnSp>
        <p:nvCxnSpPr>
          <p:cNvPr id="6" name="Straight Connector 5"/>
          <p:cNvCxnSpPr/>
          <p:nvPr/>
        </p:nvCxnSpPr>
        <p:spPr>
          <a:xfrm flipV="1">
            <a:off x="1511647" y="2496065"/>
            <a:ext cx="9164591" cy="4942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411356" y="3039699"/>
            <a:ext cx="204746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Very LOW value or importance</a:t>
            </a: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 name="TextBox 4"/>
          <p:cNvSpPr txBox="1"/>
          <p:nvPr/>
        </p:nvSpPr>
        <p:spPr>
          <a:xfrm>
            <a:off x="8656983" y="3035908"/>
            <a:ext cx="201925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Very HIGH value or importance</a:t>
            </a: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3" name="Picture 2"/>
          <p:cNvPicPr>
            <a:picLocks noChangeAspect="1"/>
          </p:cNvPicPr>
          <p:nvPr/>
        </p:nvPicPr>
        <p:blipFill>
          <a:blip r:embed="rId3"/>
          <a:stretch>
            <a:fillRect/>
          </a:stretch>
        </p:blipFill>
        <p:spPr>
          <a:xfrm>
            <a:off x="4200525" y="4252084"/>
            <a:ext cx="4248150" cy="1971675"/>
          </a:xfrm>
          <a:prstGeom prst="rect">
            <a:avLst/>
          </a:prstGeom>
          <a:ln>
            <a:solidFill>
              <a:schemeClr val="tx1"/>
            </a:solidFill>
          </a:ln>
        </p:spPr>
      </p:pic>
      <p:sp>
        <p:nvSpPr>
          <p:cNvPr id="7" name="Oval 6"/>
          <p:cNvSpPr/>
          <p:nvPr/>
        </p:nvSpPr>
        <p:spPr>
          <a:xfrm>
            <a:off x="10335898" y="2160558"/>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580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5" presetClass="path" presetSubtype="0" accel="50000" decel="50000" fill="hold" grpId="1" nodeType="clickEffect">
                                  <p:stCondLst>
                                    <p:cond delay="0"/>
                                  </p:stCondLst>
                                  <p:childTnLst>
                                    <p:animMotion origin="layout" path="M -1.04167E-6 -2.59259E-6 L -0.34648 -0.00231 " pathEditMode="relative" rAng="0" ptsTypes="AA">
                                      <p:cBhvr>
                                        <p:cTn id="11" dur="2000" fill="hold"/>
                                        <p:tgtEl>
                                          <p:spTgt spid="7"/>
                                        </p:tgtEl>
                                        <p:attrNameLst>
                                          <p:attrName>ppt_x</p:attrName>
                                          <p:attrName>ppt_y</p:attrName>
                                        </p:attrNameLst>
                                      </p:cBhvr>
                                      <p:rCtr x="-17331" y="-11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dirty="0" smtClean="0"/>
              <a:t>Evidence &amp; Questions – Radiometric Dating</a:t>
            </a:r>
            <a:endParaRPr lang="en-US" sz="3600" dirty="0"/>
          </a:p>
        </p:txBody>
      </p:sp>
      <p:pic>
        <p:nvPicPr>
          <p:cNvPr id="9" name="Picture 8"/>
          <p:cNvPicPr>
            <a:picLocks noChangeAspect="1"/>
          </p:cNvPicPr>
          <p:nvPr/>
        </p:nvPicPr>
        <p:blipFill>
          <a:blip r:embed="rId3"/>
          <a:stretch>
            <a:fillRect/>
          </a:stretch>
        </p:blipFill>
        <p:spPr>
          <a:xfrm>
            <a:off x="1066800" y="2335932"/>
            <a:ext cx="5373992" cy="3834376"/>
          </a:xfrm>
          <a:prstGeom prst="rect">
            <a:avLst/>
          </a:prstGeom>
        </p:spPr>
      </p:pic>
      <p:pic>
        <p:nvPicPr>
          <p:cNvPr id="10" name="Picture 9"/>
          <p:cNvPicPr>
            <a:picLocks noChangeAspect="1"/>
          </p:cNvPicPr>
          <p:nvPr/>
        </p:nvPicPr>
        <p:blipFill>
          <a:blip r:embed="rId4"/>
          <a:stretch>
            <a:fillRect/>
          </a:stretch>
        </p:blipFill>
        <p:spPr>
          <a:xfrm>
            <a:off x="6918802" y="2295207"/>
            <a:ext cx="4016419" cy="3875101"/>
          </a:xfrm>
          <a:prstGeom prst="rect">
            <a:avLst/>
          </a:prstGeom>
        </p:spPr>
      </p:pic>
      <p:sp>
        <p:nvSpPr>
          <p:cNvPr id="5" name="Cloud 4"/>
          <p:cNvSpPr/>
          <p:nvPr/>
        </p:nvSpPr>
        <p:spPr>
          <a:xfrm>
            <a:off x="588790" y="2014194"/>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13167312"/>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Cherry picking?</a:t>
            </a:r>
            <a:endParaRPr lang="en-US" dirty="0"/>
          </a:p>
        </p:txBody>
      </p:sp>
      <p:pic>
        <p:nvPicPr>
          <p:cNvPr id="3" name="Picture 2"/>
          <p:cNvPicPr>
            <a:picLocks noChangeAspect="1"/>
          </p:cNvPicPr>
          <p:nvPr/>
        </p:nvPicPr>
        <p:blipFill>
          <a:blip r:embed="rId3"/>
          <a:stretch>
            <a:fillRect/>
          </a:stretch>
        </p:blipFill>
        <p:spPr>
          <a:xfrm>
            <a:off x="619444" y="2372881"/>
            <a:ext cx="5343939" cy="2907409"/>
          </a:xfrm>
          <a:prstGeom prst="rect">
            <a:avLst/>
          </a:prstGeom>
          <a:ln>
            <a:solidFill>
              <a:schemeClr val="tx1"/>
            </a:solidFill>
          </a:ln>
        </p:spPr>
      </p:pic>
      <p:pic>
        <p:nvPicPr>
          <p:cNvPr id="4" name="Picture 3"/>
          <p:cNvPicPr>
            <a:picLocks noChangeAspect="1"/>
          </p:cNvPicPr>
          <p:nvPr/>
        </p:nvPicPr>
        <p:blipFill>
          <a:blip r:embed="rId4"/>
          <a:stretch>
            <a:fillRect/>
          </a:stretch>
        </p:blipFill>
        <p:spPr>
          <a:xfrm>
            <a:off x="6179127" y="2372881"/>
            <a:ext cx="5347855" cy="2907409"/>
          </a:xfrm>
          <a:prstGeom prst="rect">
            <a:avLst/>
          </a:prstGeom>
          <a:ln>
            <a:solidFill>
              <a:schemeClr val="tx1"/>
            </a:solidFill>
          </a:ln>
        </p:spPr>
      </p:pic>
    </p:spTree>
    <p:extLst>
      <p:ext uri="{BB962C8B-B14F-4D97-AF65-F5344CB8AC3E}">
        <p14:creationId xmlns:p14="http://schemas.microsoft.com/office/powerpoint/2010/main" val="369815311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Continuum…</a:t>
            </a:r>
            <a:endParaRPr lang="en-US" dirty="0"/>
          </a:p>
        </p:txBody>
      </p:sp>
      <p:cxnSp>
        <p:nvCxnSpPr>
          <p:cNvPr id="6" name="Straight Connector 5"/>
          <p:cNvCxnSpPr/>
          <p:nvPr/>
        </p:nvCxnSpPr>
        <p:spPr>
          <a:xfrm flipV="1">
            <a:off x="1511647" y="2496065"/>
            <a:ext cx="9164591" cy="4942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3244751" y="3076780"/>
            <a:ext cx="5240001" cy="24314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smtClean="0">
                <a:ln>
                  <a:noFill/>
                </a:ln>
                <a:solidFill>
                  <a:prstClr val="black"/>
                </a:solidFill>
                <a:effectLst/>
                <a:uLnTx/>
                <a:uFillTx/>
                <a:latin typeface="Century Gothic" panose="020B0502020202020204"/>
                <a:ea typeface="+mn-ea"/>
                <a:cs typeface="+mn-cs"/>
              </a:rPr>
              <a:t>Science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is a powerful, but limited,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process of discovery (tool) for learning about the natural world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that is influenced by worldview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and is not incompatible</a:t>
            </a:r>
            <a:r>
              <a:rPr kumimoji="0" lang="en-US" sz="2400" b="0" i="0" u="none" strike="noStrike" kern="1200" cap="none" spc="0" normalizeH="0" noProof="0" dirty="0" smtClean="0">
                <a:ln>
                  <a:noFill/>
                </a:ln>
                <a:solidFill>
                  <a:prstClr val="black"/>
                </a:solidFill>
                <a:effectLst/>
                <a:uLnTx/>
                <a:uFillTx/>
                <a:latin typeface="Century Gothic" panose="020B0502020202020204"/>
                <a:ea typeface="+mn-ea"/>
                <a:cs typeface="+mn-cs"/>
              </a:rPr>
              <a:t> with faith</a:t>
            </a:r>
            <a:endParaRPr kumimoji="0" lang="en-US" sz="2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 name="Oval 4"/>
          <p:cNvSpPr/>
          <p:nvPr/>
        </p:nvSpPr>
        <p:spPr>
          <a:xfrm>
            <a:off x="5524412" y="2185269"/>
            <a:ext cx="680680" cy="720436"/>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6357368"/>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a:t>
            </a:r>
            <a:endParaRPr lang="en-US" sz="3200" dirty="0"/>
          </a:p>
        </p:txBody>
      </p:sp>
      <p:sp>
        <p:nvSpPr>
          <p:cNvPr id="3" name="Content Placeholder 2"/>
          <p:cNvSpPr>
            <a:spLocks noGrp="1"/>
          </p:cNvSpPr>
          <p:nvPr>
            <p:ph idx="1"/>
          </p:nvPr>
        </p:nvSpPr>
        <p:spPr/>
        <p:txBody>
          <a:bodyPr>
            <a:normAutofit/>
          </a:bodyPr>
          <a:lstStyle/>
          <a:p>
            <a:pPr marL="0" indent="0">
              <a:buNone/>
            </a:pPr>
            <a:r>
              <a:rPr lang="en-US" sz="2800" dirty="0" smtClean="0"/>
              <a:t>“It is important to recognize that science is not one large bundle of information to be accepted or rejected as a whole.  Specific claims of science should be analyzed and evaluated separately.  Recognizing both the value and the limitations of the scientific process, how does one evaluate the claims of science?”</a:t>
            </a:r>
            <a:endParaRPr lang="en-US" sz="2800" dirty="0"/>
          </a:p>
        </p:txBody>
      </p:sp>
    </p:spTree>
    <p:extLst>
      <p:ext uri="{BB962C8B-B14F-4D97-AF65-F5344CB8AC3E}">
        <p14:creationId xmlns:p14="http://schemas.microsoft.com/office/powerpoint/2010/main" val="426459796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 &amp; Origins 101-12</a:t>
            </a:r>
            <a:endParaRPr lang="en-US" sz="3200" dirty="0"/>
          </a:p>
        </p:txBody>
      </p:sp>
      <p:sp>
        <p:nvSpPr>
          <p:cNvPr id="3" name="Content Placeholder 2"/>
          <p:cNvSpPr>
            <a:spLocks noGrp="1"/>
          </p:cNvSpPr>
          <p:nvPr>
            <p:ph idx="1"/>
          </p:nvPr>
        </p:nvSpPr>
        <p:spPr/>
        <p:txBody>
          <a:bodyPr>
            <a:normAutofit/>
          </a:bodyPr>
          <a:lstStyle/>
          <a:p>
            <a:pPr marL="342900" indent="-342900">
              <a:buAutoNum type="arabicPeriod"/>
            </a:pPr>
            <a:r>
              <a:rPr lang="en-US" sz="3600" dirty="0" smtClean="0"/>
              <a:t>Evaluate the reliability of the source of the information</a:t>
            </a:r>
            <a:endParaRPr lang="en-US" sz="3200" dirty="0"/>
          </a:p>
          <a:p>
            <a:pPr lvl="2"/>
            <a:r>
              <a:rPr lang="en-US" sz="3200" dirty="0" smtClean="0"/>
              <a:t>Reputable scientific journal</a:t>
            </a:r>
          </a:p>
          <a:p>
            <a:pPr lvl="2"/>
            <a:r>
              <a:rPr lang="en-US" sz="3200" dirty="0" smtClean="0"/>
              <a:t>On the news</a:t>
            </a:r>
          </a:p>
          <a:p>
            <a:pPr lvl="2"/>
            <a:r>
              <a:rPr lang="en-US" sz="3200" dirty="0" smtClean="0"/>
              <a:t>On social media</a:t>
            </a:r>
          </a:p>
          <a:p>
            <a:pPr lvl="2"/>
            <a:r>
              <a:rPr lang="en-US" sz="3200" dirty="0" smtClean="0"/>
              <a:t>In a tabloid paper in the checkout line at the grocery store</a:t>
            </a:r>
          </a:p>
        </p:txBody>
      </p:sp>
    </p:spTree>
    <p:extLst>
      <p:ext uri="{BB962C8B-B14F-4D97-AF65-F5344CB8AC3E}">
        <p14:creationId xmlns:p14="http://schemas.microsoft.com/office/powerpoint/2010/main" val="364306137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a:t>
            </a:r>
            <a:endParaRPr lang="en-US" sz="3200" dirty="0"/>
          </a:p>
        </p:txBody>
      </p:sp>
      <p:sp>
        <p:nvSpPr>
          <p:cNvPr id="3" name="Content Placeholder 2"/>
          <p:cNvSpPr>
            <a:spLocks noGrp="1"/>
          </p:cNvSpPr>
          <p:nvPr>
            <p:ph idx="1"/>
          </p:nvPr>
        </p:nvSpPr>
        <p:spPr/>
        <p:txBody>
          <a:bodyPr>
            <a:normAutofit/>
          </a:bodyPr>
          <a:lstStyle/>
          <a:p>
            <a:pPr marL="0" indent="0">
              <a:buNone/>
            </a:pPr>
            <a:r>
              <a:rPr lang="en-US" sz="3600" dirty="0" smtClean="0"/>
              <a:t>2. Know the difference between data and interpretation</a:t>
            </a:r>
          </a:p>
        </p:txBody>
      </p:sp>
      <p:pic>
        <p:nvPicPr>
          <p:cNvPr id="4" name="Picture 3"/>
          <p:cNvPicPr>
            <a:picLocks noChangeAspect="1"/>
          </p:cNvPicPr>
          <p:nvPr/>
        </p:nvPicPr>
        <p:blipFill>
          <a:blip r:embed="rId3"/>
          <a:stretch>
            <a:fillRect/>
          </a:stretch>
        </p:blipFill>
        <p:spPr>
          <a:xfrm>
            <a:off x="2707604" y="3375108"/>
            <a:ext cx="6968325" cy="2897356"/>
          </a:xfrm>
          <a:prstGeom prst="rect">
            <a:avLst/>
          </a:prstGeom>
        </p:spPr>
      </p:pic>
      <p:sp>
        <p:nvSpPr>
          <p:cNvPr id="5" name="Cloud 4"/>
          <p:cNvSpPr/>
          <p:nvPr/>
        </p:nvSpPr>
        <p:spPr>
          <a:xfrm>
            <a:off x="8978911" y="3150268"/>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4"/>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132971292"/>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a:t>
            </a:r>
            <a:endParaRPr lang="en-US" sz="3200" dirty="0"/>
          </a:p>
        </p:txBody>
      </p:sp>
      <p:sp>
        <p:nvSpPr>
          <p:cNvPr id="3" name="Content Placeholder 2"/>
          <p:cNvSpPr>
            <a:spLocks noGrp="1"/>
          </p:cNvSpPr>
          <p:nvPr>
            <p:ph idx="1"/>
          </p:nvPr>
        </p:nvSpPr>
        <p:spPr/>
        <p:txBody>
          <a:bodyPr>
            <a:normAutofit/>
          </a:bodyPr>
          <a:lstStyle/>
          <a:p>
            <a:pPr marL="0" indent="0">
              <a:buNone/>
            </a:pPr>
            <a:r>
              <a:rPr lang="en-US" sz="3600" dirty="0" smtClean="0"/>
              <a:t>3. Remember that </a:t>
            </a:r>
            <a:r>
              <a:rPr lang="en-US" sz="3600" i="1" dirty="0" smtClean="0"/>
              <a:t>all</a:t>
            </a:r>
            <a:r>
              <a:rPr lang="en-US" sz="3600" dirty="0" smtClean="0"/>
              <a:t> scientists have a worldview.  Look for the influence of a naturalistic or biblical worldview as you evaluate any scientific claim.</a:t>
            </a:r>
          </a:p>
          <a:p>
            <a:pPr lvl="1"/>
            <a:r>
              <a:rPr lang="en-US" sz="3400" dirty="0"/>
              <a:t>	</a:t>
            </a:r>
            <a:r>
              <a:rPr lang="en-US" sz="3400" dirty="0" smtClean="0"/>
              <a:t>Evolutionists are not always wrong</a:t>
            </a:r>
          </a:p>
          <a:p>
            <a:pPr lvl="1"/>
            <a:r>
              <a:rPr lang="en-US" sz="3400" dirty="0" smtClean="0"/>
              <a:t>	Creationists are not always right</a:t>
            </a:r>
          </a:p>
        </p:txBody>
      </p:sp>
    </p:spTree>
    <p:extLst>
      <p:ext uri="{BB962C8B-B14F-4D97-AF65-F5344CB8AC3E}">
        <p14:creationId xmlns:p14="http://schemas.microsoft.com/office/powerpoint/2010/main" val="944161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par>
                                <p:cTn id="8" presetID="22" presetClass="entr" presetSubtype="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up)">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a:t>
            </a:r>
            <a:endParaRPr lang="en-US" sz="3200" dirty="0"/>
          </a:p>
        </p:txBody>
      </p:sp>
      <p:sp>
        <p:nvSpPr>
          <p:cNvPr id="3" name="Content Placeholder 2"/>
          <p:cNvSpPr>
            <a:spLocks noGrp="1"/>
          </p:cNvSpPr>
          <p:nvPr>
            <p:ph idx="1"/>
          </p:nvPr>
        </p:nvSpPr>
        <p:spPr/>
        <p:txBody>
          <a:bodyPr>
            <a:noAutofit/>
          </a:bodyPr>
          <a:lstStyle/>
          <a:p>
            <a:pPr marL="0" indent="0">
              <a:buNone/>
            </a:pPr>
            <a:r>
              <a:rPr lang="en-US" sz="3200" dirty="0" smtClean="0"/>
              <a:t>4. Especially in regard to historical science, ask how the claim relates to God’s divine revelation in Scripture.  </a:t>
            </a:r>
          </a:p>
          <a:p>
            <a:pPr lvl="1"/>
            <a:r>
              <a:rPr lang="en-US" sz="2400" dirty="0" smtClean="0"/>
              <a:t>Is anything related to the claim mentioned in Scripture?  </a:t>
            </a:r>
          </a:p>
          <a:p>
            <a:pPr lvl="1"/>
            <a:r>
              <a:rPr lang="en-US" sz="2400" dirty="0" smtClean="0"/>
              <a:t>Is the claim consistent with the Bible, or does it conflict with what Scripture teaches? </a:t>
            </a:r>
          </a:p>
          <a:p>
            <a:pPr lvl="1"/>
            <a:r>
              <a:rPr lang="en-US" sz="2400" dirty="0" smtClean="0"/>
              <a:t>If it appears to conflict with Scripture, what other explanations might there be?</a:t>
            </a:r>
          </a:p>
        </p:txBody>
      </p:sp>
    </p:spTree>
    <p:extLst>
      <p:ext uri="{BB962C8B-B14F-4D97-AF65-F5344CB8AC3E}">
        <p14:creationId xmlns:p14="http://schemas.microsoft.com/office/powerpoint/2010/main" val="978716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Evaluating the Claims of Science</a:t>
            </a:r>
            <a:br>
              <a:rPr lang="en-US" dirty="0" smtClean="0"/>
            </a:br>
            <a:r>
              <a:rPr lang="en-US" sz="3200" dirty="0" smtClean="0"/>
              <a:t>ByDesign, grade 8, page SS11</a:t>
            </a:r>
            <a:endParaRPr lang="en-US" sz="3200" dirty="0"/>
          </a:p>
        </p:txBody>
      </p:sp>
      <p:sp>
        <p:nvSpPr>
          <p:cNvPr id="3" name="Content Placeholder 2"/>
          <p:cNvSpPr>
            <a:spLocks noGrp="1"/>
          </p:cNvSpPr>
          <p:nvPr>
            <p:ph idx="1"/>
          </p:nvPr>
        </p:nvSpPr>
        <p:spPr/>
        <p:txBody>
          <a:bodyPr>
            <a:normAutofit/>
          </a:bodyPr>
          <a:lstStyle/>
          <a:p>
            <a:pPr marL="0" indent="0">
              <a:buNone/>
            </a:pPr>
            <a:r>
              <a:rPr lang="en-US" sz="3600" dirty="0" smtClean="0"/>
              <a:t>5. Show respect for scientists and their ideas, even if you don’t agree with them.</a:t>
            </a:r>
            <a:endParaRPr lang="en-US" sz="2800" dirty="0"/>
          </a:p>
        </p:txBody>
      </p:sp>
    </p:spTree>
    <p:extLst>
      <p:ext uri="{BB962C8B-B14F-4D97-AF65-F5344CB8AC3E}">
        <p14:creationId xmlns:p14="http://schemas.microsoft.com/office/powerpoint/2010/main" val="130162285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544966" y="642594"/>
            <a:ext cx="7169256" cy="3096649"/>
          </a:xfrm>
          <a:prstGeom prst="rect">
            <a:avLst/>
          </a:prstGeom>
        </p:spPr>
      </p:pic>
      <p:pic>
        <p:nvPicPr>
          <p:cNvPr id="6" name="Picture 5"/>
          <p:cNvPicPr>
            <a:picLocks noChangeAspect="1"/>
          </p:cNvPicPr>
          <p:nvPr/>
        </p:nvPicPr>
        <p:blipFill>
          <a:blip r:embed="rId4"/>
          <a:stretch>
            <a:fillRect/>
          </a:stretch>
        </p:blipFill>
        <p:spPr>
          <a:xfrm>
            <a:off x="5033282" y="2358829"/>
            <a:ext cx="6592660" cy="3904537"/>
          </a:xfrm>
          <a:prstGeom prst="rect">
            <a:avLst/>
          </a:prstGeom>
        </p:spPr>
      </p:pic>
      <p:sp>
        <p:nvSpPr>
          <p:cNvPr id="5" name="Cloud 4"/>
          <p:cNvSpPr/>
          <p:nvPr/>
        </p:nvSpPr>
        <p:spPr>
          <a:xfrm>
            <a:off x="10451754" y="790850"/>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5"/>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15291338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072188" y="859505"/>
            <a:ext cx="7948174" cy="5011906"/>
          </a:xfrm>
          <a:prstGeom prst="rect">
            <a:avLst/>
          </a:prstGeom>
        </p:spPr>
      </p:pic>
      <p:pic>
        <p:nvPicPr>
          <p:cNvPr id="4" name="Picture 3"/>
          <p:cNvPicPr>
            <a:picLocks noChangeAspect="1"/>
          </p:cNvPicPr>
          <p:nvPr/>
        </p:nvPicPr>
        <p:blipFill>
          <a:blip r:embed="rId4"/>
          <a:stretch>
            <a:fillRect/>
          </a:stretch>
        </p:blipFill>
        <p:spPr>
          <a:xfrm>
            <a:off x="1985210" y="5087473"/>
            <a:ext cx="1676400" cy="1438275"/>
          </a:xfrm>
          <a:prstGeom prst="rect">
            <a:avLst/>
          </a:prstGeom>
        </p:spPr>
      </p:pic>
      <p:pic>
        <p:nvPicPr>
          <p:cNvPr id="5" name="Picture 4"/>
          <p:cNvPicPr>
            <a:picLocks noChangeAspect="1"/>
          </p:cNvPicPr>
          <p:nvPr/>
        </p:nvPicPr>
        <p:blipFill>
          <a:blip r:embed="rId5"/>
          <a:stretch>
            <a:fillRect/>
          </a:stretch>
        </p:blipFill>
        <p:spPr>
          <a:xfrm>
            <a:off x="9069554" y="5147511"/>
            <a:ext cx="1704975" cy="1447800"/>
          </a:xfrm>
          <a:prstGeom prst="rect">
            <a:avLst/>
          </a:prstGeom>
        </p:spPr>
      </p:pic>
      <p:sp>
        <p:nvSpPr>
          <p:cNvPr id="6" name="TextBox 5"/>
          <p:cNvSpPr txBox="1"/>
          <p:nvPr/>
        </p:nvSpPr>
        <p:spPr>
          <a:xfrm>
            <a:off x="4716379" y="5940973"/>
            <a:ext cx="3525253" cy="584775"/>
          </a:xfrm>
          <a:prstGeom prst="rect">
            <a:avLst/>
          </a:prstGeom>
          <a:noFill/>
        </p:spPr>
        <p:txBody>
          <a:bodyPr wrap="square" rtlCol="0">
            <a:spAutoFit/>
          </a:bodyPr>
          <a:lstStyle/>
          <a:p>
            <a:pPr algn="ctr"/>
            <a:r>
              <a:rPr lang="en-US" sz="3200" b="1" dirty="0" smtClean="0"/>
              <a:t>Age of the Earth</a:t>
            </a:r>
            <a:endParaRPr lang="en-US" sz="3200" b="1" dirty="0"/>
          </a:p>
        </p:txBody>
      </p:sp>
      <p:sp>
        <p:nvSpPr>
          <p:cNvPr id="7" name="Cloud 6"/>
          <p:cNvSpPr/>
          <p:nvPr/>
        </p:nvSpPr>
        <p:spPr>
          <a:xfrm>
            <a:off x="10523943" y="4792580"/>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6"/>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43125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05250" y="5719762"/>
            <a:ext cx="4188968"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smtClean="0">
                <a:ln w="12700" cmpd="sng">
                  <a:solidFill>
                    <a:srgbClr val="A54D74"/>
                  </a:solidFill>
                  <a:prstDash val="solid"/>
                </a:ln>
                <a:gradFill>
                  <a:gsLst>
                    <a:gs pos="0">
                      <a:srgbClr val="A54D74"/>
                    </a:gs>
                    <a:gs pos="4000">
                      <a:srgbClr val="A54D74">
                        <a:lumMod val="60000"/>
                        <a:lumOff val="40000"/>
                      </a:srgbClr>
                    </a:gs>
                    <a:gs pos="87000">
                      <a:srgbClr val="A54D74">
                        <a:lumMod val="20000"/>
                        <a:lumOff val="80000"/>
                      </a:srgbClr>
                    </a:gs>
                  </a:gsLst>
                  <a:lin ang="5400000"/>
                </a:gradFill>
                <a:effectLst/>
                <a:uLnTx/>
                <a:uFillTx/>
                <a:latin typeface="Bookman Old Style" panose="02050604050505020204"/>
                <a:ea typeface="+mn-ea"/>
                <a:cs typeface="+mn-cs"/>
              </a:rPr>
              <a:t>Takes time</a:t>
            </a:r>
            <a:endParaRPr kumimoji="0" lang="en-US" sz="5400" b="1" i="0" u="none" strike="noStrike" kern="1200" cap="none" spc="0" normalizeH="0" baseline="0" noProof="0" dirty="0">
              <a:ln w="12700" cmpd="sng">
                <a:solidFill>
                  <a:srgbClr val="A54D74"/>
                </a:solidFill>
                <a:prstDash val="solid"/>
              </a:ln>
              <a:gradFill>
                <a:gsLst>
                  <a:gs pos="0">
                    <a:srgbClr val="A54D74"/>
                  </a:gs>
                  <a:gs pos="4000">
                    <a:srgbClr val="A54D74">
                      <a:lumMod val="60000"/>
                      <a:lumOff val="40000"/>
                    </a:srgbClr>
                  </a:gs>
                  <a:gs pos="87000">
                    <a:srgbClr val="A54D74">
                      <a:lumMod val="20000"/>
                      <a:lumOff val="80000"/>
                    </a:srgbClr>
                  </a:gs>
                </a:gsLst>
                <a:lin ang="5400000"/>
              </a:gradFill>
              <a:effectLst/>
              <a:uLnTx/>
              <a:uFillTx/>
              <a:latin typeface="Bookman Old Style" panose="02050604050505020204"/>
              <a:ea typeface="+mn-ea"/>
              <a:cs typeface="+mn-cs"/>
            </a:endParaRPr>
          </a:p>
        </p:txBody>
      </p:sp>
      <p:pic>
        <p:nvPicPr>
          <p:cNvPr id="6" name="Picture 5"/>
          <p:cNvPicPr>
            <a:picLocks noChangeAspect="1"/>
          </p:cNvPicPr>
          <p:nvPr/>
        </p:nvPicPr>
        <p:blipFill>
          <a:blip r:embed="rId3"/>
          <a:stretch>
            <a:fillRect/>
          </a:stretch>
        </p:blipFill>
        <p:spPr>
          <a:xfrm>
            <a:off x="1866900" y="1138237"/>
            <a:ext cx="8458200" cy="4581525"/>
          </a:xfrm>
          <a:prstGeom prst="rect">
            <a:avLst/>
          </a:prstGeom>
        </p:spPr>
      </p:pic>
      <p:pic>
        <p:nvPicPr>
          <p:cNvPr id="2" name="Picture 1"/>
          <p:cNvPicPr>
            <a:picLocks noChangeAspect="1"/>
          </p:cNvPicPr>
          <p:nvPr/>
        </p:nvPicPr>
        <p:blipFill>
          <a:blip r:embed="rId4"/>
          <a:stretch>
            <a:fillRect/>
          </a:stretch>
        </p:blipFill>
        <p:spPr>
          <a:xfrm>
            <a:off x="743396" y="4684986"/>
            <a:ext cx="4730973" cy="1540633"/>
          </a:xfrm>
          <a:prstGeom prst="rect">
            <a:avLst/>
          </a:prstGeom>
        </p:spPr>
      </p:pic>
    </p:spTree>
    <p:extLst>
      <p:ext uri="{BB962C8B-B14F-4D97-AF65-F5344CB8AC3E}">
        <p14:creationId xmlns:p14="http://schemas.microsoft.com/office/powerpoint/2010/main" val="11241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933543"/>
          </a:xfrm>
        </p:spPr>
        <p:txBody>
          <a:bodyPr/>
          <a:lstStyle/>
          <a:p>
            <a:r>
              <a:rPr lang="en-US" dirty="0" smtClean="0"/>
              <a:t>Example:</a:t>
            </a:r>
            <a:endParaRPr lang="en-US" dirty="0"/>
          </a:p>
        </p:txBody>
      </p:sp>
      <p:sp>
        <p:nvSpPr>
          <p:cNvPr id="3" name="Content Placeholder 2"/>
          <p:cNvSpPr>
            <a:spLocks noGrp="1"/>
          </p:cNvSpPr>
          <p:nvPr>
            <p:ph type="body" idx="1"/>
          </p:nvPr>
        </p:nvSpPr>
        <p:spPr>
          <a:xfrm>
            <a:off x="1069848" y="1773534"/>
            <a:ext cx="4754880" cy="640080"/>
          </a:xfrm>
        </p:spPr>
        <p:txBody>
          <a:bodyPr>
            <a:normAutofit/>
          </a:bodyPr>
          <a:lstStyle/>
          <a:p>
            <a:r>
              <a:rPr lang="en-US" sz="2800" dirty="0" smtClean="0"/>
              <a:t>Millions of years old</a:t>
            </a:r>
          </a:p>
        </p:txBody>
      </p:sp>
      <p:sp>
        <p:nvSpPr>
          <p:cNvPr id="4" name="Content Placeholder 3"/>
          <p:cNvSpPr>
            <a:spLocks noGrp="1"/>
          </p:cNvSpPr>
          <p:nvPr>
            <p:ph sz="half" idx="2"/>
          </p:nvPr>
        </p:nvSpPr>
        <p:spPr>
          <a:xfrm>
            <a:off x="1069848" y="2413614"/>
            <a:ext cx="4754880" cy="3542684"/>
          </a:xfrm>
        </p:spPr>
        <p:txBody>
          <a:bodyPr>
            <a:normAutofit fontScale="92500" lnSpcReduction="10000"/>
          </a:bodyPr>
          <a:lstStyle/>
          <a:p>
            <a:pPr marL="342900" indent="-342900">
              <a:buAutoNum type="arabicPeriod"/>
            </a:pPr>
            <a:r>
              <a:rPr lang="en-US" dirty="0" smtClean="0"/>
              <a:t>Plenty of reliable sources claim this</a:t>
            </a:r>
          </a:p>
          <a:p>
            <a:pPr marL="342900" indent="-342900">
              <a:buAutoNum type="arabicPeriod"/>
            </a:pPr>
            <a:r>
              <a:rPr lang="en-US" dirty="0" smtClean="0"/>
              <a:t>Data/Interpretation</a:t>
            </a:r>
          </a:p>
          <a:p>
            <a:pPr lvl="1"/>
            <a:r>
              <a:rPr lang="en-US" dirty="0" smtClean="0"/>
              <a:t>Data—amount of parent and daughter products in samples of volcanic material</a:t>
            </a:r>
          </a:p>
          <a:p>
            <a:pPr lvl="1"/>
            <a:r>
              <a:rPr lang="en-US" dirty="0" smtClean="0"/>
              <a:t>Interpretation—millions of years</a:t>
            </a:r>
          </a:p>
          <a:p>
            <a:pPr marL="342900" indent="-342900">
              <a:buAutoNum type="arabicPeriod"/>
            </a:pPr>
            <a:r>
              <a:rPr lang="en-US" dirty="0" smtClean="0"/>
              <a:t>Influenced by naturalistic worldview</a:t>
            </a:r>
          </a:p>
          <a:p>
            <a:pPr marL="342900" indent="-342900">
              <a:buAutoNum type="arabicPeriod"/>
            </a:pPr>
            <a:r>
              <a:rPr lang="en-US" dirty="0" smtClean="0"/>
              <a:t>Seems to conflict with Scripture</a:t>
            </a:r>
          </a:p>
          <a:p>
            <a:pPr marL="342900" indent="-342900">
              <a:buAutoNum type="arabicPeriod"/>
            </a:pPr>
            <a:r>
              <a:rPr lang="en-US" dirty="0" smtClean="0"/>
              <a:t>Christian scientists can work beside others to help answer the question</a:t>
            </a:r>
          </a:p>
          <a:p>
            <a:pPr marL="342900" indent="-342900">
              <a:buAutoNum type="arabicPeriod"/>
            </a:pPr>
            <a:r>
              <a:rPr lang="en-US" dirty="0" smtClean="0"/>
              <a:t>Okay not to have all the answers yet (we don’t thoroughly understand quantum physics yet either!)</a:t>
            </a:r>
            <a:endParaRPr lang="en-US" dirty="0"/>
          </a:p>
        </p:txBody>
      </p:sp>
      <p:sp>
        <p:nvSpPr>
          <p:cNvPr id="5" name="Text Placeholder 4"/>
          <p:cNvSpPr>
            <a:spLocks noGrp="1"/>
          </p:cNvSpPr>
          <p:nvPr>
            <p:ph type="body" sz="quarter" idx="3"/>
          </p:nvPr>
        </p:nvSpPr>
        <p:spPr>
          <a:xfrm>
            <a:off x="6373368" y="1773534"/>
            <a:ext cx="4754880" cy="640080"/>
          </a:xfrm>
        </p:spPr>
        <p:txBody>
          <a:bodyPr>
            <a:normAutofit/>
          </a:bodyPr>
          <a:lstStyle/>
          <a:p>
            <a:r>
              <a:rPr lang="en-US" sz="2800" dirty="0" smtClean="0"/>
              <a:t>Practice the steps</a:t>
            </a:r>
            <a:endParaRPr lang="en-US" sz="2800" dirty="0"/>
          </a:p>
        </p:txBody>
      </p:sp>
      <p:sp>
        <p:nvSpPr>
          <p:cNvPr id="6" name="Content Placeholder 5"/>
          <p:cNvSpPr>
            <a:spLocks noGrp="1"/>
          </p:cNvSpPr>
          <p:nvPr>
            <p:ph sz="quarter" idx="4"/>
          </p:nvPr>
        </p:nvSpPr>
        <p:spPr>
          <a:xfrm>
            <a:off x="6373368" y="2413614"/>
            <a:ext cx="4754880" cy="3543367"/>
          </a:xfrm>
        </p:spPr>
        <p:txBody>
          <a:bodyPr/>
          <a:lstStyle/>
          <a:p>
            <a:pPr marL="342900" indent="-342900">
              <a:buAutoNum type="arabicPeriod"/>
            </a:pPr>
            <a:r>
              <a:rPr lang="en-US" dirty="0" smtClean="0"/>
              <a:t>Evaluate the reliability of the source of information</a:t>
            </a:r>
          </a:p>
          <a:p>
            <a:pPr marL="342900" indent="-342900">
              <a:buAutoNum type="arabicPeriod"/>
            </a:pPr>
            <a:r>
              <a:rPr lang="en-US" dirty="0" smtClean="0"/>
              <a:t>Identify the difference between data and interpretation</a:t>
            </a:r>
          </a:p>
          <a:p>
            <a:pPr marL="342900" indent="-342900">
              <a:buAutoNum type="arabicPeriod"/>
            </a:pPr>
            <a:r>
              <a:rPr lang="en-US" dirty="0" smtClean="0"/>
              <a:t>Look for the influence of worldview</a:t>
            </a:r>
          </a:p>
          <a:p>
            <a:pPr marL="342900" indent="-342900">
              <a:buAutoNum type="arabicPeriod"/>
            </a:pPr>
            <a:r>
              <a:rPr lang="en-US" dirty="0" smtClean="0"/>
              <a:t>Ask how the claim relates to Scripture</a:t>
            </a:r>
          </a:p>
          <a:p>
            <a:pPr marL="342900" indent="-342900">
              <a:buAutoNum type="arabicPeriod"/>
            </a:pPr>
            <a:r>
              <a:rPr lang="en-US" dirty="0" smtClean="0"/>
              <a:t>Show respect for scientists and their ideas even when you disagree with them</a:t>
            </a:r>
          </a:p>
          <a:p>
            <a:pPr marL="342900" indent="-342900">
              <a:buAutoNum type="arabicPeriod"/>
            </a:pPr>
            <a:endParaRPr lang="en-US" dirty="0" smtClean="0"/>
          </a:p>
          <a:p>
            <a:pPr marL="342900" indent="-342900">
              <a:buAutoNum type="arabicPeriod"/>
            </a:pPr>
            <a:endParaRPr lang="en-US" dirty="0"/>
          </a:p>
        </p:txBody>
      </p:sp>
    </p:spTree>
    <p:extLst>
      <p:ext uri="{BB962C8B-B14F-4D97-AF65-F5344CB8AC3E}">
        <p14:creationId xmlns:p14="http://schemas.microsoft.com/office/powerpoint/2010/main" val="2726608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up)">
                                      <p:cBhvr>
                                        <p:cTn id="12" dur="500"/>
                                        <p:tgtEl>
                                          <p:spTgt spid="4">
                                            <p:txEl>
                                              <p:pRg st="1" end="1"/>
                                            </p:txEl>
                                          </p:spTgt>
                                        </p:tgtEl>
                                      </p:cBhvr>
                                    </p:animEffect>
                                  </p:childTnLst>
                                </p:cTn>
                              </p:par>
                              <p:par>
                                <p:cTn id="13" presetID="22" presetClass="entr" presetSubtype="1"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up)">
                                      <p:cBhvr>
                                        <p:cTn id="15" dur="500"/>
                                        <p:tgtEl>
                                          <p:spTgt spid="4">
                                            <p:txEl>
                                              <p:pRg st="2" end="2"/>
                                            </p:txEl>
                                          </p:spTgt>
                                        </p:tgtEl>
                                      </p:cBhvr>
                                    </p:animEffect>
                                  </p:childTnLst>
                                </p:cTn>
                              </p:par>
                              <p:par>
                                <p:cTn id="16" presetID="22" presetClass="entr" presetSubtype="1"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wipe(up)">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wipe(up)">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wipe(up)">
                                      <p:cBhvr>
                                        <p:cTn id="28" dur="500"/>
                                        <p:tgtEl>
                                          <p:spTgt spid="4">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Effect transition="in" filter="wipe(up)">
                                      <p:cBhvr>
                                        <p:cTn id="33" dur="500"/>
                                        <p:tgtEl>
                                          <p:spTgt spid="4">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4">
                                            <p:txEl>
                                              <p:pRg st="7" end="7"/>
                                            </p:txEl>
                                          </p:spTgt>
                                        </p:tgtEl>
                                        <p:attrNameLst>
                                          <p:attrName>style.visibility</p:attrName>
                                        </p:attrNameLst>
                                      </p:cBhvr>
                                      <p:to>
                                        <p:strVal val="visible"/>
                                      </p:to>
                                    </p:set>
                                    <p:animEffect transition="in" filter="wipe(up)">
                                      <p:cBhvr>
                                        <p:cTn id="38"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09799" y="625643"/>
            <a:ext cx="7772400" cy="5486400"/>
          </a:xfrm>
          <a:prstGeom prst="rect">
            <a:avLst/>
          </a:prstGeom>
        </p:spPr>
      </p:pic>
      <p:pic>
        <p:nvPicPr>
          <p:cNvPr id="4" name="Picture 3"/>
          <p:cNvPicPr>
            <a:picLocks noChangeAspect="1"/>
          </p:cNvPicPr>
          <p:nvPr/>
        </p:nvPicPr>
        <p:blipFill>
          <a:blip r:embed="rId4"/>
          <a:stretch>
            <a:fillRect/>
          </a:stretch>
        </p:blipFill>
        <p:spPr>
          <a:xfrm>
            <a:off x="9581960" y="3529312"/>
            <a:ext cx="1627772" cy="1382071"/>
          </a:xfrm>
          <a:prstGeom prst="rect">
            <a:avLst/>
          </a:prstGeom>
        </p:spPr>
      </p:pic>
      <p:sp>
        <p:nvSpPr>
          <p:cNvPr id="5" name="Cloud 4"/>
          <p:cNvSpPr/>
          <p:nvPr/>
        </p:nvSpPr>
        <p:spPr>
          <a:xfrm>
            <a:off x="10884890" y="3174381"/>
            <a:ext cx="865951" cy="709861"/>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hlinkClick r:id="rId5"/>
              </a:rPr>
              <a:t>Link</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1763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921511"/>
          </a:xfrm>
        </p:spPr>
        <p:txBody>
          <a:bodyPr/>
          <a:lstStyle/>
          <a:p>
            <a:r>
              <a:rPr lang="en-US" dirty="0" smtClean="0"/>
              <a:t>Example:</a:t>
            </a:r>
            <a:endParaRPr lang="en-US" dirty="0"/>
          </a:p>
        </p:txBody>
      </p:sp>
      <p:sp>
        <p:nvSpPr>
          <p:cNvPr id="3" name="Content Placeholder 2"/>
          <p:cNvSpPr>
            <a:spLocks noGrp="1"/>
          </p:cNvSpPr>
          <p:nvPr>
            <p:ph type="body" idx="1"/>
          </p:nvPr>
        </p:nvSpPr>
        <p:spPr>
          <a:xfrm>
            <a:off x="1069848" y="1732547"/>
            <a:ext cx="4754880" cy="981867"/>
          </a:xfrm>
        </p:spPr>
        <p:txBody>
          <a:bodyPr>
            <a:normAutofit/>
          </a:bodyPr>
          <a:lstStyle/>
          <a:p>
            <a:r>
              <a:rPr lang="en-US" sz="2800" dirty="0"/>
              <a:t>Bones found of missing </a:t>
            </a:r>
            <a:r>
              <a:rPr lang="en-US" sz="2800" dirty="0" smtClean="0"/>
              <a:t>link/ human ancestor</a:t>
            </a:r>
            <a:endParaRPr lang="en-US" sz="2800" dirty="0"/>
          </a:p>
        </p:txBody>
      </p:sp>
      <p:sp>
        <p:nvSpPr>
          <p:cNvPr id="4" name="Content Placeholder 3"/>
          <p:cNvSpPr>
            <a:spLocks noGrp="1"/>
          </p:cNvSpPr>
          <p:nvPr>
            <p:ph sz="half" idx="2"/>
          </p:nvPr>
        </p:nvSpPr>
        <p:spPr/>
        <p:txBody>
          <a:bodyPr/>
          <a:lstStyle/>
          <a:p>
            <a:pPr marL="342900" indent="-342900">
              <a:buAutoNum type="arabicPeriod"/>
            </a:pPr>
            <a:r>
              <a:rPr lang="en-US" dirty="0" smtClean="0"/>
              <a:t>Check out the source…</a:t>
            </a:r>
          </a:p>
          <a:p>
            <a:pPr marL="342900" indent="-342900">
              <a:buAutoNum type="arabicPeriod"/>
            </a:pPr>
            <a:r>
              <a:rPr lang="en-US" dirty="0" smtClean="0"/>
              <a:t>Data/Interpretation</a:t>
            </a:r>
          </a:p>
          <a:p>
            <a:pPr lvl="1"/>
            <a:r>
              <a:rPr lang="en-US" dirty="0" smtClean="0"/>
              <a:t>Data--Actual bones found (how many, what kind, where, etc.)</a:t>
            </a:r>
          </a:p>
          <a:p>
            <a:pPr lvl="1"/>
            <a:r>
              <a:rPr lang="en-US" dirty="0" smtClean="0"/>
              <a:t>Interpretation—human ancestor</a:t>
            </a:r>
          </a:p>
          <a:p>
            <a:pPr marL="342900" indent="-342900">
              <a:buAutoNum type="arabicPeriod"/>
            </a:pPr>
            <a:r>
              <a:rPr lang="en-US" dirty="0" smtClean="0"/>
              <a:t>Influenced by naturalistic worldview</a:t>
            </a:r>
          </a:p>
          <a:p>
            <a:pPr marL="342900" indent="-342900">
              <a:buAutoNum type="arabicPeriod"/>
            </a:pPr>
            <a:r>
              <a:rPr lang="en-US" dirty="0" smtClean="0"/>
              <a:t>Claim contradicts Scripture</a:t>
            </a:r>
          </a:p>
          <a:p>
            <a:pPr marL="342900" indent="-342900">
              <a:buAutoNum type="arabicPeriod"/>
            </a:pPr>
            <a:r>
              <a:rPr lang="en-US" dirty="0" smtClean="0"/>
              <a:t>Show respect</a:t>
            </a:r>
          </a:p>
          <a:p>
            <a:pPr marL="342900" indent="-342900">
              <a:buAutoNum type="arabicPeriod"/>
            </a:pPr>
            <a:r>
              <a:rPr lang="en-US" dirty="0" smtClean="0"/>
              <a:t>Look for other explanations</a:t>
            </a:r>
            <a:endParaRPr lang="en-US" dirty="0"/>
          </a:p>
        </p:txBody>
      </p:sp>
      <p:sp>
        <p:nvSpPr>
          <p:cNvPr id="5" name="Text Placeholder 4"/>
          <p:cNvSpPr>
            <a:spLocks noGrp="1"/>
          </p:cNvSpPr>
          <p:nvPr>
            <p:ph type="body" sz="quarter" idx="3"/>
          </p:nvPr>
        </p:nvSpPr>
        <p:spPr/>
        <p:txBody>
          <a:bodyPr>
            <a:normAutofit/>
          </a:bodyPr>
          <a:lstStyle/>
          <a:p>
            <a:r>
              <a:rPr lang="en-US" sz="2800" dirty="0"/>
              <a:t>Practice the </a:t>
            </a:r>
            <a:r>
              <a:rPr lang="en-US" sz="2800" dirty="0" smtClean="0"/>
              <a:t>steps</a:t>
            </a:r>
            <a:endParaRPr lang="en-US" sz="2800" dirty="0"/>
          </a:p>
        </p:txBody>
      </p:sp>
      <p:sp>
        <p:nvSpPr>
          <p:cNvPr id="6" name="Content Placeholder 5"/>
          <p:cNvSpPr>
            <a:spLocks noGrp="1"/>
          </p:cNvSpPr>
          <p:nvPr>
            <p:ph sz="quarter" idx="4"/>
          </p:nvPr>
        </p:nvSpPr>
        <p:spPr/>
        <p:txBody>
          <a:bodyPr/>
          <a:lstStyle/>
          <a:p>
            <a:pPr marL="342900" indent="-342900">
              <a:buAutoNum type="arabicPeriod"/>
            </a:pPr>
            <a:r>
              <a:rPr lang="en-US" dirty="0"/>
              <a:t>Evaluate the reliability of the source of information</a:t>
            </a:r>
          </a:p>
          <a:p>
            <a:pPr marL="342900" indent="-342900">
              <a:buAutoNum type="arabicPeriod"/>
            </a:pPr>
            <a:r>
              <a:rPr lang="en-US" dirty="0"/>
              <a:t>Identify the difference between data and interpretation</a:t>
            </a:r>
          </a:p>
          <a:p>
            <a:pPr marL="342900" indent="-342900">
              <a:buAutoNum type="arabicPeriod"/>
            </a:pPr>
            <a:r>
              <a:rPr lang="en-US" dirty="0"/>
              <a:t>Look for the influence of worldview</a:t>
            </a:r>
          </a:p>
          <a:p>
            <a:pPr marL="342900" indent="-342900">
              <a:buAutoNum type="arabicPeriod"/>
            </a:pPr>
            <a:r>
              <a:rPr lang="en-US" dirty="0"/>
              <a:t>Ask how the claim relates to Scripture</a:t>
            </a:r>
          </a:p>
          <a:p>
            <a:pPr marL="342900" indent="-342900">
              <a:buAutoNum type="arabicPeriod"/>
            </a:pPr>
            <a:r>
              <a:rPr lang="en-US" dirty="0"/>
              <a:t>Show respect for scientists and their ideas even when you disagree with them</a:t>
            </a:r>
          </a:p>
          <a:p>
            <a:endParaRPr lang="en-US" dirty="0"/>
          </a:p>
        </p:txBody>
      </p:sp>
    </p:spTree>
    <p:extLst>
      <p:ext uri="{BB962C8B-B14F-4D97-AF65-F5344CB8AC3E}">
        <p14:creationId xmlns:p14="http://schemas.microsoft.com/office/powerpoint/2010/main" val="304577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up)">
                                      <p:cBhvr>
                                        <p:cTn id="12" dur="500"/>
                                        <p:tgtEl>
                                          <p:spTgt spid="4">
                                            <p:txEl>
                                              <p:pRg st="1" end="1"/>
                                            </p:txEl>
                                          </p:spTgt>
                                        </p:tgtEl>
                                      </p:cBhvr>
                                    </p:animEffect>
                                  </p:childTnLst>
                                </p:cTn>
                              </p:par>
                              <p:par>
                                <p:cTn id="13" presetID="22" presetClass="entr" presetSubtype="1"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up)">
                                      <p:cBhvr>
                                        <p:cTn id="15" dur="500"/>
                                        <p:tgtEl>
                                          <p:spTgt spid="4">
                                            <p:txEl>
                                              <p:pRg st="2" end="2"/>
                                            </p:txEl>
                                          </p:spTgt>
                                        </p:tgtEl>
                                      </p:cBhvr>
                                    </p:animEffect>
                                  </p:childTnLst>
                                </p:cTn>
                              </p:par>
                              <p:par>
                                <p:cTn id="16" presetID="22" presetClass="entr" presetSubtype="1"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wipe(up)">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wipe(up)">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wipe(up)">
                                      <p:cBhvr>
                                        <p:cTn id="28" dur="500"/>
                                        <p:tgtEl>
                                          <p:spTgt spid="4">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Effect transition="in" filter="wipe(up)">
                                      <p:cBhvr>
                                        <p:cTn id="33" dur="500"/>
                                        <p:tgtEl>
                                          <p:spTgt spid="4">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4">
                                            <p:txEl>
                                              <p:pRg st="7" end="7"/>
                                            </p:txEl>
                                          </p:spTgt>
                                        </p:tgtEl>
                                        <p:attrNameLst>
                                          <p:attrName>style.visibility</p:attrName>
                                        </p:attrNameLst>
                                      </p:cBhvr>
                                      <p:to>
                                        <p:strVal val="visible"/>
                                      </p:to>
                                    </p:set>
                                    <p:animEffect transition="in" filter="wipe(up)">
                                      <p:cBhvr>
                                        <p:cTn id="38"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Understanding Science</a:t>
            </a:r>
            <a:br>
              <a:rPr lang="en-US" dirty="0" smtClean="0"/>
            </a:br>
            <a:r>
              <a:rPr lang="en-US" dirty="0" smtClean="0"/>
              <a:t>Can Strengthen Faith</a:t>
            </a:r>
            <a:endParaRPr lang="en-US" dirty="0"/>
          </a:p>
        </p:txBody>
      </p:sp>
      <p:sp>
        <p:nvSpPr>
          <p:cNvPr id="3" name="Content Placeholder 2"/>
          <p:cNvSpPr>
            <a:spLocks noGrp="1"/>
          </p:cNvSpPr>
          <p:nvPr>
            <p:ph idx="1"/>
          </p:nvPr>
        </p:nvSpPr>
        <p:spPr>
          <a:xfrm>
            <a:off x="2467428" y="2103120"/>
            <a:ext cx="6487885" cy="3931920"/>
          </a:xfrm>
        </p:spPr>
        <p:txBody>
          <a:bodyPr/>
          <a:lstStyle/>
          <a:p>
            <a:pPr marL="0" indent="0">
              <a:buNone/>
            </a:pPr>
            <a:r>
              <a:rPr lang="en-US" sz="2000" dirty="0"/>
              <a:t>Science is a powerful tool, but too often it seems to challenge our faith.  </a:t>
            </a:r>
            <a:endParaRPr lang="en-US" sz="2000" dirty="0" smtClean="0"/>
          </a:p>
          <a:p>
            <a:pPr marL="514350" indent="-514350">
              <a:buAutoNum type="arabicPeriod"/>
            </a:pPr>
            <a:r>
              <a:rPr lang="en-US" sz="2000" dirty="0" smtClean="0"/>
              <a:t>Learn </a:t>
            </a:r>
            <a:r>
              <a:rPr lang="en-US" sz="2000" dirty="0"/>
              <a:t>how understanding what science is (and isn’t!) can actually </a:t>
            </a:r>
            <a:r>
              <a:rPr lang="en-US" sz="2000" i="1" dirty="0"/>
              <a:t>strengthen</a:t>
            </a:r>
            <a:r>
              <a:rPr lang="en-US" sz="2000" dirty="0"/>
              <a:t> </a:t>
            </a:r>
            <a:r>
              <a:rPr lang="en-US" sz="2000" dirty="0" smtClean="0"/>
              <a:t>faith</a:t>
            </a:r>
          </a:p>
          <a:p>
            <a:pPr marL="514350" indent="-514350">
              <a:buAutoNum type="arabicPeriod"/>
            </a:pPr>
            <a:r>
              <a:rPr lang="en-US" sz="2000" dirty="0"/>
              <a:t>P</a:t>
            </a:r>
            <a:r>
              <a:rPr lang="en-US" sz="2000" dirty="0" smtClean="0"/>
              <a:t>ractice </a:t>
            </a:r>
            <a:r>
              <a:rPr lang="en-US" sz="2000" dirty="0"/>
              <a:t>evaluating scientific </a:t>
            </a:r>
            <a:r>
              <a:rPr lang="en-US" sz="2000" dirty="0" smtClean="0"/>
              <a:t>evidence in </a:t>
            </a:r>
            <a:r>
              <a:rPr lang="en-US" sz="2000" dirty="0"/>
              <a:t>ways that are consistent with </a:t>
            </a:r>
            <a:r>
              <a:rPr lang="en-US" sz="2000" dirty="0" smtClean="0"/>
              <a:t>Scripture</a:t>
            </a:r>
          </a:p>
          <a:p>
            <a:pPr marL="514350" indent="-514350">
              <a:buAutoNum type="arabicPeriod"/>
            </a:pPr>
            <a:r>
              <a:rPr lang="en-US" sz="2000" dirty="0" smtClean="0"/>
              <a:t>Discover </a:t>
            </a:r>
            <a:r>
              <a:rPr lang="en-US" sz="2000" dirty="0"/>
              <a:t>FREE resources that you can use with </a:t>
            </a:r>
            <a:r>
              <a:rPr lang="en-US" sz="2000" i="1" dirty="0"/>
              <a:t>ByDesign </a:t>
            </a:r>
            <a:r>
              <a:rPr lang="en-US" sz="2000" dirty="0"/>
              <a:t>science.</a:t>
            </a:r>
          </a:p>
          <a:p>
            <a:endParaRPr lang="en-US" dirty="0"/>
          </a:p>
        </p:txBody>
      </p:sp>
      <p:sp>
        <p:nvSpPr>
          <p:cNvPr id="4" name="Oval 3"/>
          <p:cNvSpPr/>
          <p:nvPr/>
        </p:nvSpPr>
        <p:spPr>
          <a:xfrm>
            <a:off x="7438572" y="2112360"/>
            <a:ext cx="304800" cy="4368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ular Callout 4"/>
          <p:cNvSpPr/>
          <p:nvPr/>
        </p:nvSpPr>
        <p:spPr>
          <a:xfrm>
            <a:off x="8955313" y="1407886"/>
            <a:ext cx="3018973" cy="1502228"/>
          </a:xfrm>
          <a:prstGeom prst="wedgeRoundRectCallout">
            <a:avLst>
              <a:gd name="adj1" fmla="val -92527"/>
              <a:gd name="adj2" fmla="val -271"/>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chemeClr val="tx1"/>
                </a:solidFill>
              </a:rPr>
              <a:t>Is it actually SCIENCE, itself, that challenges our faith? </a:t>
            </a:r>
          </a:p>
          <a:p>
            <a:pPr algn="ctr"/>
            <a:r>
              <a:rPr lang="en-US" sz="1100" dirty="0" smtClean="0">
                <a:solidFill>
                  <a:schemeClr val="tx1"/>
                </a:solidFill>
              </a:rPr>
              <a:t>(Or a particular interpretation of data from a naturalistic/materialistic worldview?)</a:t>
            </a:r>
            <a:endParaRPr lang="en-US" sz="1100" dirty="0">
              <a:solidFill>
                <a:schemeClr val="tx1"/>
              </a:solidFill>
            </a:endParaRPr>
          </a:p>
        </p:txBody>
      </p:sp>
      <p:sp>
        <p:nvSpPr>
          <p:cNvPr id="6" name="Oval 5"/>
          <p:cNvSpPr/>
          <p:nvPr/>
        </p:nvSpPr>
        <p:spPr>
          <a:xfrm>
            <a:off x="7903029" y="2850606"/>
            <a:ext cx="370115" cy="4368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ular Callout 6"/>
          <p:cNvSpPr/>
          <p:nvPr/>
        </p:nvSpPr>
        <p:spPr>
          <a:xfrm>
            <a:off x="9085943" y="3287487"/>
            <a:ext cx="2315028" cy="660400"/>
          </a:xfrm>
          <a:prstGeom prst="wedgeRoundRectCallout">
            <a:avLst>
              <a:gd name="adj1" fmla="val -85922"/>
              <a:gd name="adj2" fmla="val -62399"/>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1400">
                <a:solidFill>
                  <a:prstClr val="black"/>
                </a:solidFill>
              </a:rPr>
              <a:t>a powerful, but limited, </a:t>
            </a:r>
          </a:p>
          <a:p>
            <a:pPr lvl="0" algn="ctr">
              <a:defRPr/>
            </a:pPr>
            <a:r>
              <a:rPr lang="en-US" sz="1400">
                <a:solidFill>
                  <a:prstClr val="black"/>
                </a:solidFill>
              </a:rPr>
              <a:t>process of discovery </a:t>
            </a:r>
            <a:endParaRPr lang="en-US" sz="1400" dirty="0">
              <a:solidFill>
                <a:prstClr val="black"/>
              </a:solidFill>
            </a:endParaRPr>
          </a:p>
        </p:txBody>
      </p:sp>
      <p:sp>
        <p:nvSpPr>
          <p:cNvPr id="9" name="Oval 8"/>
          <p:cNvSpPr/>
          <p:nvPr/>
        </p:nvSpPr>
        <p:spPr>
          <a:xfrm>
            <a:off x="2982686" y="3131848"/>
            <a:ext cx="689428" cy="4368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ular Callout 9"/>
          <p:cNvSpPr/>
          <p:nvPr/>
        </p:nvSpPr>
        <p:spPr>
          <a:xfrm>
            <a:off x="522515" y="2850606"/>
            <a:ext cx="1879598" cy="1502226"/>
          </a:xfrm>
          <a:prstGeom prst="wedgeRoundRectCallout">
            <a:avLst>
              <a:gd name="adj1" fmla="val 80035"/>
              <a:gd name="adj2" fmla="val -15895"/>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1400" dirty="0" smtClean="0">
                <a:solidFill>
                  <a:prstClr val="black"/>
                </a:solidFill>
              </a:rPr>
              <a:t>Isn’t the ultimate source of truth</a:t>
            </a:r>
          </a:p>
          <a:p>
            <a:pPr lvl="0" algn="ctr">
              <a:defRPr/>
            </a:pPr>
            <a:endParaRPr lang="en-US" sz="1400" dirty="0">
              <a:solidFill>
                <a:prstClr val="black"/>
              </a:solidFill>
            </a:endParaRPr>
          </a:p>
          <a:p>
            <a:pPr lvl="0" algn="ctr">
              <a:defRPr/>
            </a:pPr>
            <a:r>
              <a:rPr lang="en-US" sz="1400" dirty="0" smtClean="0">
                <a:solidFill>
                  <a:prstClr val="black"/>
                </a:solidFill>
              </a:rPr>
              <a:t>Doesn’t produce positive proof  </a:t>
            </a:r>
            <a:endParaRPr lang="en-US" sz="1400" dirty="0">
              <a:solidFill>
                <a:prstClr val="black"/>
              </a:solidFill>
            </a:endParaRPr>
          </a:p>
        </p:txBody>
      </p:sp>
      <p:pic>
        <p:nvPicPr>
          <p:cNvPr id="11" name="Content Placeholder 3"/>
          <p:cNvPicPr>
            <a:picLocks noChangeAspect="1"/>
          </p:cNvPicPr>
          <p:nvPr/>
        </p:nvPicPr>
        <p:blipFill>
          <a:blip r:embed="rId3"/>
          <a:stretch>
            <a:fillRect/>
          </a:stretch>
        </p:blipFill>
        <p:spPr>
          <a:xfrm>
            <a:off x="9471588" y="3873137"/>
            <a:ext cx="1543737" cy="1435676"/>
          </a:xfrm>
          <a:prstGeom prst="rect">
            <a:avLst/>
          </a:prstGeom>
        </p:spPr>
      </p:pic>
    </p:spTree>
    <p:extLst>
      <p:ext uri="{BB962C8B-B14F-4D97-AF65-F5344CB8AC3E}">
        <p14:creationId xmlns:p14="http://schemas.microsoft.com/office/powerpoint/2010/main" val="271837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par>
                          <p:cTn id="17" fill="hold">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par>
                          <p:cTn id="30" fill="hold">
                            <p:stCondLst>
                              <p:cond delay="500"/>
                            </p:stCondLst>
                            <p:childTnLst>
                              <p:par>
                                <p:cTn id="31" presetID="22" presetClass="entr" presetSubtype="2" fill="hold" grpId="0"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right)">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 further study…</a:t>
            </a:r>
            <a:endParaRPr lang="en-US" dirty="0"/>
          </a:p>
        </p:txBody>
      </p:sp>
      <p:pic>
        <p:nvPicPr>
          <p:cNvPr id="5" name="Picture 4"/>
          <p:cNvPicPr>
            <a:picLocks noChangeAspect="1"/>
          </p:cNvPicPr>
          <p:nvPr/>
        </p:nvPicPr>
        <p:blipFill>
          <a:blip r:embed="rId3"/>
          <a:stretch>
            <a:fillRect/>
          </a:stretch>
        </p:blipFill>
        <p:spPr>
          <a:xfrm>
            <a:off x="8064273" y="764041"/>
            <a:ext cx="3381375" cy="4905375"/>
          </a:xfrm>
          <a:prstGeom prst="rect">
            <a:avLst/>
          </a:prstGeom>
        </p:spPr>
      </p:pic>
      <p:sp>
        <p:nvSpPr>
          <p:cNvPr id="6" name="TextBox 5"/>
          <p:cNvSpPr txBox="1"/>
          <p:nvPr/>
        </p:nvSpPr>
        <p:spPr>
          <a:xfrm>
            <a:off x="8392886" y="5790863"/>
            <a:ext cx="2732314" cy="523220"/>
          </a:xfrm>
          <a:prstGeom prst="rect">
            <a:avLst/>
          </a:prstGeom>
          <a:noFill/>
        </p:spPr>
        <p:txBody>
          <a:bodyPr wrap="square" rtlCol="0">
            <a:spAutoFit/>
          </a:bodyPr>
          <a:lstStyle/>
          <a:p>
            <a:pPr algn="ctr"/>
            <a:r>
              <a:rPr lang="en-US" sz="2800" dirty="0" smtClean="0"/>
              <a:t>Free </a:t>
            </a:r>
            <a:r>
              <a:rPr lang="en-US" sz="2800" dirty="0" smtClean="0">
                <a:hlinkClick r:id="rId4"/>
              </a:rPr>
              <a:t>online</a:t>
            </a:r>
            <a:endParaRPr lang="en-US" sz="2800" dirty="0"/>
          </a:p>
        </p:txBody>
      </p:sp>
      <p:pic>
        <p:nvPicPr>
          <p:cNvPr id="7" name="Picture 6"/>
          <p:cNvPicPr>
            <a:picLocks noChangeAspect="1"/>
          </p:cNvPicPr>
          <p:nvPr/>
        </p:nvPicPr>
        <p:blipFill>
          <a:blip r:embed="rId5"/>
          <a:stretch>
            <a:fillRect/>
          </a:stretch>
        </p:blipFill>
        <p:spPr>
          <a:xfrm>
            <a:off x="592591" y="1999913"/>
            <a:ext cx="6924675" cy="3790950"/>
          </a:xfrm>
          <a:prstGeom prst="rect">
            <a:avLst/>
          </a:prstGeom>
        </p:spPr>
      </p:pic>
    </p:spTree>
    <p:extLst>
      <p:ext uri="{BB962C8B-B14F-4D97-AF65-F5344CB8AC3E}">
        <p14:creationId xmlns:p14="http://schemas.microsoft.com/office/powerpoint/2010/main" val="4063914675"/>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499" y="96838"/>
            <a:ext cx="6362701" cy="1371600"/>
          </a:xfrm>
        </p:spPr>
        <p:txBody>
          <a:bodyPr>
            <a:normAutofit/>
          </a:bodyPr>
          <a:lstStyle/>
          <a:p>
            <a:r>
              <a:rPr lang="en-US" dirty="0" smtClean="0"/>
              <a:t>Southern.edu/origins</a:t>
            </a:r>
            <a:endParaRPr lang="en-US" dirty="0"/>
          </a:p>
        </p:txBody>
      </p:sp>
      <p:pic>
        <p:nvPicPr>
          <p:cNvPr id="4" name="Content Placeholder 3"/>
          <p:cNvPicPr>
            <a:picLocks noGrp="1" noChangeAspect="1"/>
          </p:cNvPicPr>
          <p:nvPr>
            <p:ph idx="1"/>
          </p:nvPr>
        </p:nvPicPr>
        <p:blipFill>
          <a:blip r:embed="rId2"/>
          <a:stretch>
            <a:fillRect/>
          </a:stretch>
        </p:blipFill>
        <p:spPr>
          <a:xfrm>
            <a:off x="462657" y="1189037"/>
            <a:ext cx="7431283" cy="5218413"/>
          </a:xfrm>
          <a:prstGeom prst="rect">
            <a:avLst/>
          </a:prstGeom>
        </p:spPr>
      </p:pic>
      <p:sp>
        <p:nvSpPr>
          <p:cNvPr id="3" name="Rounded Rectangle 2"/>
          <p:cNvSpPr/>
          <p:nvPr/>
        </p:nvSpPr>
        <p:spPr>
          <a:xfrm>
            <a:off x="5842000" y="1612900"/>
            <a:ext cx="1511300" cy="254000"/>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Rounded Rectangular Callout 4"/>
          <p:cNvSpPr/>
          <p:nvPr/>
        </p:nvSpPr>
        <p:spPr>
          <a:xfrm>
            <a:off x="8104410" y="3231902"/>
            <a:ext cx="3565080" cy="1564482"/>
          </a:xfrm>
          <a:prstGeom prst="wedgeRoundRectCallout">
            <a:avLst>
              <a:gd name="adj1" fmla="val -80620"/>
              <a:gd name="adj2" fmla="val -137891"/>
              <a:gd name="adj3" fmla="val 16667"/>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Index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Origins Resources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by Topic</a:t>
            </a:r>
            <a:endParaRPr kumimoji="0" lang="en-US"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TextBox 5"/>
          <p:cNvSpPr txBox="1"/>
          <p:nvPr/>
        </p:nvSpPr>
        <p:spPr>
          <a:xfrm>
            <a:off x="7966520" y="897404"/>
            <a:ext cx="3840860"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If you know exactly what you’re looking for…OR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If you just want to browse…</a:t>
            </a:r>
          </a:p>
        </p:txBody>
      </p:sp>
    </p:spTree>
    <p:extLst>
      <p:ext uri="{BB962C8B-B14F-4D97-AF65-F5344CB8AC3E}">
        <p14:creationId xmlns:p14="http://schemas.microsoft.com/office/powerpoint/2010/main" val="2117766414"/>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rved Down Arrow 6"/>
          <p:cNvSpPr/>
          <p:nvPr/>
        </p:nvSpPr>
        <p:spPr>
          <a:xfrm rot="1970904">
            <a:off x="5966519" y="1603149"/>
            <a:ext cx="3320759" cy="1028700"/>
          </a:xfrm>
          <a:prstGeom prst="curvedDown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6" name="Picture 5"/>
          <p:cNvPicPr>
            <a:picLocks noChangeAspect="1"/>
          </p:cNvPicPr>
          <p:nvPr/>
        </p:nvPicPr>
        <p:blipFill>
          <a:blip r:embed="rId2"/>
          <a:stretch>
            <a:fillRect/>
          </a:stretch>
        </p:blipFill>
        <p:spPr>
          <a:xfrm rot="21123703">
            <a:off x="715605" y="1021321"/>
            <a:ext cx="5546389" cy="3001788"/>
          </a:xfrm>
          <a:prstGeom prst="rect">
            <a:avLst/>
          </a:prstGeom>
          <a:solidFill>
            <a:schemeClr val="tx1"/>
          </a:solidFill>
          <a:ln>
            <a:solidFill>
              <a:schemeClr val="tx1"/>
            </a:solidFill>
          </a:ln>
        </p:spPr>
      </p:pic>
      <p:pic>
        <p:nvPicPr>
          <p:cNvPr id="5" name="Picture 4"/>
          <p:cNvPicPr>
            <a:picLocks noChangeAspect="1"/>
          </p:cNvPicPr>
          <p:nvPr/>
        </p:nvPicPr>
        <p:blipFill>
          <a:blip r:embed="rId3"/>
          <a:stretch>
            <a:fillRect/>
          </a:stretch>
        </p:blipFill>
        <p:spPr>
          <a:xfrm rot="337370">
            <a:off x="5840414" y="3365499"/>
            <a:ext cx="5514975" cy="2438400"/>
          </a:xfrm>
          <a:prstGeom prst="rect">
            <a:avLst/>
          </a:prstGeom>
          <a:ln>
            <a:solidFill>
              <a:schemeClr val="tx1"/>
            </a:solidFill>
          </a:ln>
        </p:spPr>
      </p:pic>
    </p:spTree>
    <p:extLst>
      <p:ext uri="{BB962C8B-B14F-4D97-AF65-F5344CB8AC3E}">
        <p14:creationId xmlns:p14="http://schemas.microsoft.com/office/powerpoint/2010/main" val="2868722209"/>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499" y="96838"/>
            <a:ext cx="6362701" cy="1371600"/>
          </a:xfrm>
        </p:spPr>
        <p:txBody>
          <a:bodyPr>
            <a:normAutofit/>
          </a:bodyPr>
          <a:lstStyle/>
          <a:p>
            <a:r>
              <a:rPr lang="en-US" dirty="0" smtClean="0"/>
              <a:t>Southern.edu/origins</a:t>
            </a:r>
            <a:endParaRPr lang="en-US" dirty="0"/>
          </a:p>
        </p:txBody>
      </p:sp>
      <p:pic>
        <p:nvPicPr>
          <p:cNvPr id="4" name="Content Placeholder 3"/>
          <p:cNvPicPr>
            <a:picLocks noGrp="1" noChangeAspect="1"/>
          </p:cNvPicPr>
          <p:nvPr>
            <p:ph idx="1"/>
          </p:nvPr>
        </p:nvPicPr>
        <p:blipFill>
          <a:blip r:embed="rId2"/>
          <a:stretch>
            <a:fillRect/>
          </a:stretch>
        </p:blipFill>
        <p:spPr>
          <a:xfrm>
            <a:off x="462657" y="1189037"/>
            <a:ext cx="7431283" cy="5218413"/>
          </a:xfrm>
          <a:prstGeom prst="rect">
            <a:avLst/>
          </a:prstGeom>
        </p:spPr>
      </p:pic>
      <p:sp>
        <p:nvSpPr>
          <p:cNvPr id="3" name="Rounded Rectangle 2"/>
          <p:cNvSpPr/>
          <p:nvPr/>
        </p:nvSpPr>
        <p:spPr>
          <a:xfrm>
            <a:off x="5842000" y="1803400"/>
            <a:ext cx="1511300" cy="254000"/>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Rounded Rectangular Callout 4"/>
          <p:cNvSpPr/>
          <p:nvPr/>
        </p:nvSpPr>
        <p:spPr>
          <a:xfrm>
            <a:off x="8598791" y="2590304"/>
            <a:ext cx="2386709" cy="1600696"/>
          </a:xfrm>
          <a:prstGeom prst="wedgeRoundRectCallout">
            <a:avLst>
              <a:gd name="adj1" fmla="val -107066"/>
              <a:gd name="adj2" fmla="val -98566"/>
              <a:gd name="adj3" fmla="val 16667"/>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Resources for Teachers</a:t>
            </a:r>
          </a:p>
        </p:txBody>
      </p:sp>
      <p:sp>
        <p:nvSpPr>
          <p:cNvPr id="7" name="Rounded Rectangle 6"/>
          <p:cNvSpPr/>
          <p:nvPr/>
        </p:nvSpPr>
        <p:spPr>
          <a:xfrm>
            <a:off x="1079499" y="5156200"/>
            <a:ext cx="927101" cy="241300"/>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p:cNvSpPr txBox="1"/>
          <p:nvPr/>
        </p:nvSpPr>
        <p:spPr>
          <a:xfrm>
            <a:off x="8190608" y="782638"/>
            <a:ext cx="3392683"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If you want to know which resources go with specific sections of </a:t>
            </a:r>
            <a:r>
              <a:rPr kumimoji="0" lang="en-US" sz="2400" b="0" i="1" u="none" strike="noStrike" kern="1200" cap="none" spc="0" normalizeH="0" baseline="0" noProof="0" dirty="0" smtClean="0">
                <a:ln>
                  <a:noFill/>
                </a:ln>
                <a:solidFill>
                  <a:prstClr val="black"/>
                </a:solidFill>
                <a:effectLst/>
                <a:uLnTx/>
                <a:uFillTx/>
                <a:latin typeface="Century Gothic" panose="020B0502020202020204"/>
                <a:ea typeface="+mn-ea"/>
                <a:cs typeface="+mn-cs"/>
              </a:rPr>
              <a:t>ByDesign</a:t>
            </a: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a:t>
            </a:r>
            <a:endParaRPr kumimoji="0" lang="en-US" sz="2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9" name="Rounded Rectangular Callout 8"/>
          <p:cNvSpPr/>
          <p:nvPr/>
        </p:nvSpPr>
        <p:spPr>
          <a:xfrm>
            <a:off x="2823464" y="4559299"/>
            <a:ext cx="2126805" cy="1376775"/>
          </a:xfrm>
          <a:prstGeom prst="wedgeRoundRectCallout">
            <a:avLst>
              <a:gd name="adj1" fmla="val -89583"/>
              <a:gd name="adj2" fmla="val 3830"/>
              <a:gd name="adj3" fmla="val 16667"/>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OR #2 Browse resources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(and then select “Teachers”)</a:t>
            </a:r>
          </a:p>
        </p:txBody>
      </p:sp>
    </p:spTree>
    <p:extLst>
      <p:ext uri="{BB962C8B-B14F-4D97-AF65-F5344CB8AC3E}">
        <p14:creationId xmlns:p14="http://schemas.microsoft.com/office/powerpoint/2010/main" val="1249426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par>
                          <p:cTn id="17" fill="hold">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9"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urved Down Arrow 5"/>
          <p:cNvSpPr/>
          <p:nvPr/>
        </p:nvSpPr>
        <p:spPr>
          <a:xfrm rot="1452431">
            <a:off x="5557020" y="1184008"/>
            <a:ext cx="3320759" cy="1028700"/>
          </a:xfrm>
          <a:prstGeom prst="curvedDown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4" name="Picture 3"/>
          <p:cNvPicPr>
            <a:picLocks noChangeAspect="1"/>
          </p:cNvPicPr>
          <p:nvPr/>
        </p:nvPicPr>
        <p:blipFill>
          <a:blip r:embed="rId2"/>
          <a:stretch>
            <a:fillRect/>
          </a:stretch>
        </p:blipFill>
        <p:spPr>
          <a:xfrm rot="21190052">
            <a:off x="663314" y="859185"/>
            <a:ext cx="5398633" cy="2918180"/>
          </a:xfrm>
          <a:prstGeom prst="rect">
            <a:avLst/>
          </a:prstGeom>
          <a:ln>
            <a:solidFill>
              <a:schemeClr val="tx1"/>
            </a:solidFill>
          </a:ln>
        </p:spPr>
      </p:pic>
      <p:pic>
        <p:nvPicPr>
          <p:cNvPr id="5" name="Picture 4"/>
          <p:cNvPicPr>
            <a:picLocks noChangeAspect="1"/>
          </p:cNvPicPr>
          <p:nvPr/>
        </p:nvPicPr>
        <p:blipFill>
          <a:blip r:embed="rId3"/>
          <a:stretch>
            <a:fillRect/>
          </a:stretch>
        </p:blipFill>
        <p:spPr>
          <a:xfrm rot="349950">
            <a:off x="5255817" y="2920690"/>
            <a:ext cx="6037807" cy="3173111"/>
          </a:xfrm>
          <a:prstGeom prst="rect">
            <a:avLst/>
          </a:prstGeom>
          <a:ln>
            <a:solidFill>
              <a:schemeClr val="tx1"/>
            </a:solidFill>
          </a:ln>
        </p:spPr>
      </p:pic>
    </p:spTree>
    <p:extLst>
      <p:ext uri="{BB962C8B-B14F-4D97-AF65-F5344CB8AC3E}">
        <p14:creationId xmlns:p14="http://schemas.microsoft.com/office/powerpoint/2010/main" val="1264692782"/>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45717" y="660090"/>
            <a:ext cx="6037807" cy="3173111"/>
          </a:xfrm>
          <a:prstGeom prst="rect">
            <a:avLst/>
          </a:prstGeom>
          <a:ln>
            <a:solidFill>
              <a:schemeClr val="tx1"/>
            </a:solidFill>
          </a:ln>
        </p:spPr>
      </p:pic>
      <p:pic>
        <p:nvPicPr>
          <p:cNvPr id="3" name="Picture 2"/>
          <p:cNvPicPr>
            <a:picLocks noChangeAspect="1"/>
          </p:cNvPicPr>
          <p:nvPr/>
        </p:nvPicPr>
        <p:blipFill>
          <a:blip r:embed="rId3"/>
          <a:stretch>
            <a:fillRect/>
          </a:stretch>
        </p:blipFill>
        <p:spPr>
          <a:xfrm>
            <a:off x="5056187" y="2981325"/>
            <a:ext cx="6524625" cy="3333750"/>
          </a:xfrm>
          <a:prstGeom prst="rect">
            <a:avLst/>
          </a:prstGeom>
          <a:ln>
            <a:solidFill>
              <a:schemeClr val="tx1"/>
            </a:solidFill>
          </a:ln>
        </p:spPr>
      </p:pic>
      <p:sp>
        <p:nvSpPr>
          <p:cNvPr id="4" name="TextBox 3"/>
          <p:cNvSpPr txBox="1"/>
          <p:nvPr/>
        </p:nvSpPr>
        <p:spPr>
          <a:xfrm>
            <a:off x="800100" y="4368800"/>
            <a:ext cx="3822700"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From the Teachers page, select a unit, and then a grade level.</a:t>
            </a:r>
            <a:endParaRPr kumimoji="0" lang="en-US" sz="2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 name="Rounded Rectangle 4"/>
          <p:cNvSpPr/>
          <p:nvPr/>
        </p:nvSpPr>
        <p:spPr>
          <a:xfrm>
            <a:off x="1003300" y="3454400"/>
            <a:ext cx="2032000" cy="378801"/>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Rounded Rectangle 5"/>
          <p:cNvSpPr/>
          <p:nvPr/>
        </p:nvSpPr>
        <p:spPr>
          <a:xfrm>
            <a:off x="5056186" y="5775635"/>
            <a:ext cx="4367213" cy="378801"/>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Curved Down Arrow 7"/>
          <p:cNvSpPr/>
          <p:nvPr/>
        </p:nvSpPr>
        <p:spPr>
          <a:xfrm rot="16487397">
            <a:off x="-173234" y="4031745"/>
            <a:ext cx="1513283" cy="571500"/>
          </a:xfrm>
          <a:prstGeom prst="curvedDown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9" name="Curved Down Arrow 8"/>
          <p:cNvSpPr/>
          <p:nvPr/>
        </p:nvSpPr>
        <p:spPr>
          <a:xfrm rot="1756156">
            <a:off x="4401181" y="4518668"/>
            <a:ext cx="1881260" cy="571500"/>
          </a:xfrm>
          <a:prstGeom prst="curvedDown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9280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childTnLst>
                          </p:cTn>
                        </p:par>
                        <p:par>
                          <p:cTn id="17" fill="hold">
                            <p:stCondLst>
                              <p:cond delay="500"/>
                            </p:stCondLst>
                            <p:childTnLst>
                              <p:par>
                                <p:cTn id="18" presetID="16" presetClass="entr" presetSubtype="21"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barn(inVertical)">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08347" y="478120"/>
            <a:ext cx="4130160" cy="2930874"/>
          </a:xfrm>
          <a:prstGeom prst="rect">
            <a:avLst/>
          </a:prstGeom>
        </p:spPr>
      </p:pic>
      <p:pic>
        <p:nvPicPr>
          <p:cNvPr id="3" name="Picture 2"/>
          <p:cNvPicPr>
            <a:picLocks noChangeAspect="1"/>
          </p:cNvPicPr>
          <p:nvPr/>
        </p:nvPicPr>
        <p:blipFill>
          <a:blip r:embed="rId3"/>
          <a:stretch>
            <a:fillRect/>
          </a:stretch>
        </p:blipFill>
        <p:spPr>
          <a:xfrm rot="20928323">
            <a:off x="2306501" y="2675148"/>
            <a:ext cx="4438410" cy="3189235"/>
          </a:xfrm>
          <a:prstGeom prst="rect">
            <a:avLst/>
          </a:prstGeom>
        </p:spPr>
      </p:pic>
      <p:pic>
        <p:nvPicPr>
          <p:cNvPr id="4" name="Picture 3"/>
          <p:cNvPicPr>
            <a:picLocks noChangeAspect="1"/>
          </p:cNvPicPr>
          <p:nvPr/>
        </p:nvPicPr>
        <p:blipFill>
          <a:blip r:embed="rId4"/>
          <a:stretch>
            <a:fillRect/>
          </a:stretch>
        </p:blipFill>
        <p:spPr>
          <a:xfrm>
            <a:off x="5187614" y="466213"/>
            <a:ext cx="4100513" cy="2954687"/>
          </a:xfrm>
          <a:prstGeom prst="rect">
            <a:avLst/>
          </a:prstGeom>
        </p:spPr>
      </p:pic>
      <p:pic>
        <p:nvPicPr>
          <p:cNvPr id="5" name="Picture 4"/>
          <p:cNvPicPr>
            <a:picLocks noChangeAspect="1"/>
          </p:cNvPicPr>
          <p:nvPr/>
        </p:nvPicPr>
        <p:blipFill>
          <a:blip r:embed="rId5"/>
          <a:stretch>
            <a:fillRect/>
          </a:stretch>
        </p:blipFill>
        <p:spPr>
          <a:xfrm rot="1251575">
            <a:off x="7041370" y="3270511"/>
            <a:ext cx="4493514" cy="3144761"/>
          </a:xfrm>
          <a:prstGeom prst="rect">
            <a:avLst/>
          </a:prstGeom>
        </p:spPr>
      </p:pic>
    </p:spTree>
    <p:extLst>
      <p:ext uri="{BB962C8B-B14F-4D97-AF65-F5344CB8AC3E}">
        <p14:creationId xmlns:p14="http://schemas.microsoft.com/office/powerpoint/2010/main" val="243658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1000"/>
                                        <p:tgtEl>
                                          <p:spTgt spid="4"/>
                                        </p:tgtEl>
                                      </p:cBhvr>
                                    </p:animEffect>
                                  </p:childTnLst>
                                </p:cTn>
                              </p:par>
                            </p:childTnLst>
                          </p:cTn>
                        </p:par>
                        <p:par>
                          <p:cTn id="12" fill="hold">
                            <p:stCondLst>
                              <p:cond delay="2000"/>
                            </p:stCondLst>
                            <p:childTnLst>
                              <p:par>
                                <p:cTn id="13" presetID="22" presetClass="entr" presetSubtype="8"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left)">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rot="21227656">
            <a:off x="-313192" y="347930"/>
            <a:ext cx="6641432" cy="3766391"/>
          </a:xfrm>
          <a:prstGeom prst="rect">
            <a:avLst/>
          </a:prstGeom>
        </p:spPr>
      </p:pic>
      <p:pic>
        <p:nvPicPr>
          <p:cNvPr id="3" name="Picture 2"/>
          <p:cNvPicPr>
            <a:picLocks noChangeAspect="1"/>
          </p:cNvPicPr>
          <p:nvPr/>
        </p:nvPicPr>
        <p:blipFill>
          <a:blip r:embed="rId4"/>
          <a:stretch>
            <a:fillRect/>
          </a:stretch>
        </p:blipFill>
        <p:spPr>
          <a:xfrm rot="351916">
            <a:off x="5880365" y="3128205"/>
            <a:ext cx="6384758" cy="3605510"/>
          </a:xfrm>
          <a:prstGeom prst="rect">
            <a:avLst/>
          </a:prstGeom>
        </p:spPr>
      </p:pic>
      <p:sp>
        <p:nvSpPr>
          <p:cNvPr id="4" name="TextBox 3"/>
          <p:cNvSpPr txBox="1"/>
          <p:nvPr/>
        </p:nvSpPr>
        <p:spPr>
          <a:xfrm>
            <a:off x="609600" y="5823284"/>
            <a:ext cx="4636168" cy="584775"/>
          </a:xfrm>
          <a:prstGeom prst="rect">
            <a:avLst/>
          </a:prstGeom>
          <a:noFill/>
        </p:spPr>
        <p:txBody>
          <a:bodyPr wrap="square" rtlCol="0">
            <a:spAutoFit/>
          </a:bodyPr>
          <a:lstStyle/>
          <a:p>
            <a:r>
              <a:rPr lang="en-US" sz="3200" dirty="0" smtClean="0"/>
              <a:t>craney@southern.edu</a:t>
            </a:r>
            <a:endParaRPr lang="en-US" sz="3200" dirty="0"/>
          </a:p>
        </p:txBody>
      </p:sp>
    </p:spTree>
    <p:extLst>
      <p:ext uri="{BB962C8B-B14F-4D97-AF65-F5344CB8AC3E}">
        <p14:creationId xmlns:p14="http://schemas.microsoft.com/office/powerpoint/2010/main" val="75867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12192000" cy="6858000"/>
          </a:xfrm>
          <a:prstGeom prst="rect">
            <a:avLst/>
          </a:prstGeom>
        </p:spPr>
      </p:pic>
      <p:sp>
        <p:nvSpPr>
          <p:cNvPr id="3" name="Rectangle 2"/>
          <p:cNvSpPr/>
          <p:nvPr/>
        </p:nvSpPr>
        <p:spPr>
          <a:xfrm>
            <a:off x="0" y="321276"/>
            <a:ext cx="4744995" cy="19894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The Origin of Life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00" b="0" i="0" u="none" strike="noStrike" kern="1200" cap="none" spc="0" normalizeH="0" baseline="0" noProof="0" dirty="0" smtClean="0">
              <a:ln>
                <a:noFill/>
              </a:ln>
              <a:solidFill>
                <a:prstClr val="black"/>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smtClean="0">
                <a:solidFill>
                  <a:schemeClr val="accent2"/>
                </a:solidFill>
                <a:latin typeface="Century Gothic" panose="020B0502020202020204"/>
              </a:rPr>
              <a:t>Breakout Session #410</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smtClean="0">
                <a:solidFill>
                  <a:schemeClr val="accent2"/>
                </a:solidFill>
                <a:latin typeface="Century Gothic" panose="020B0502020202020204"/>
              </a:rPr>
              <a:t>Wednesday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schemeClr val="accent2"/>
                </a:solidFill>
                <a:effectLst/>
                <a:uLnTx/>
                <a:uFillTx/>
                <a:latin typeface="Century Gothic" panose="020B0502020202020204"/>
              </a:rPr>
              <a:t>11:15-12:30</a:t>
            </a:r>
          </a:p>
        </p:txBody>
      </p:sp>
      <p:sp>
        <p:nvSpPr>
          <p:cNvPr id="4" name="TextBox 3"/>
          <p:cNvSpPr txBox="1"/>
          <p:nvPr/>
        </p:nvSpPr>
        <p:spPr>
          <a:xfrm>
            <a:off x="9420726" y="2743200"/>
            <a:ext cx="1900990" cy="2308324"/>
          </a:xfrm>
          <a:prstGeom prst="rect">
            <a:avLst/>
          </a:prstGeom>
          <a:noFill/>
          <a:ln w="38100">
            <a:solidFill>
              <a:schemeClr val="bg1"/>
            </a:solidFill>
          </a:ln>
        </p:spPr>
        <p:txBody>
          <a:bodyPr wrap="square" rtlCol="0">
            <a:spAutoFit/>
          </a:bodyPr>
          <a:lstStyle/>
          <a:p>
            <a:pPr algn="ctr"/>
            <a:r>
              <a:rPr lang="en-US" sz="2400" dirty="0" smtClean="0">
                <a:solidFill>
                  <a:schemeClr val="bg1"/>
                </a:solidFill>
              </a:rPr>
              <a:t>Grade 6</a:t>
            </a:r>
          </a:p>
          <a:p>
            <a:pPr algn="ctr"/>
            <a:endParaRPr lang="en-US" sz="2400" dirty="0" smtClean="0">
              <a:solidFill>
                <a:schemeClr val="bg1"/>
              </a:solidFill>
            </a:endParaRPr>
          </a:p>
          <a:p>
            <a:pPr algn="ctr"/>
            <a:r>
              <a:rPr lang="en-US" sz="2400" dirty="0" smtClean="0">
                <a:solidFill>
                  <a:schemeClr val="bg1"/>
                </a:solidFill>
              </a:rPr>
              <a:t>Grade 8</a:t>
            </a:r>
          </a:p>
          <a:p>
            <a:pPr algn="ctr"/>
            <a:endParaRPr lang="en-US" sz="2400" dirty="0" smtClean="0">
              <a:solidFill>
                <a:schemeClr val="bg1"/>
              </a:solidFill>
            </a:endParaRPr>
          </a:p>
          <a:p>
            <a:pPr algn="ctr"/>
            <a:r>
              <a:rPr lang="en-US" sz="2400" dirty="0" smtClean="0">
                <a:solidFill>
                  <a:schemeClr val="bg1"/>
                </a:solidFill>
              </a:rPr>
              <a:t>Multigrade</a:t>
            </a:r>
          </a:p>
          <a:p>
            <a:pPr algn="ctr"/>
            <a:r>
              <a:rPr lang="en-US" sz="2400" dirty="0" smtClean="0">
                <a:solidFill>
                  <a:schemeClr val="bg1"/>
                </a:solidFill>
              </a:rPr>
              <a:t>Cycle 1</a:t>
            </a:r>
            <a:endParaRPr lang="en-US" sz="2400" dirty="0">
              <a:solidFill>
                <a:schemeClr val="bg1"/>
              </a:solidFill>
            </a:endParaRPr>
          </a:p>
        </p:txBody>
      </p:sp>
    </p:spTree>
    <p:extLst>
      <p:ext uri="{BB962C8B-B14F-4D97-AF65-F5344CB8AC3E}">
        <p14:creationId xmlns:p14="http://schemas.microsoft.com/office/powerpoint/2010/main" val="1412262335"/>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12192000" cy="6858000"/>
          </a:xfrm>
          <a:prstGeom prst="rect">
            <a:avLst/>
          </a:prstGeom>
        </p:spPr>
      </p:pic>
      <p:sp>
        <p:nvSpPr>
          <p:cNvPr id="3" name="Rectangle 2"/>
          <p:cNvSpPr/>
          <p:nvPr/>
        </p:nvSpPr>
        <p:spPr>
          <a:xfrm>
            <a:off x="0" y="321276"/>
            <a:ext cx="4744995" cy="19894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Dinosaurs: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Data and Interpretation</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smtClean="0">
                <a:solidFill>
                  <a:srgbClr val="0070C0"/>
                </a:solidFill>
                <a:latin typeface="Century Gothic" panose="020B0502020202020204"/>
              </a:rPr>
              <a:t>Breakout Session #511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srgbClr val="0070C0"/>
                </a:solidFill>
                <a:effectLst/>
                <a:uLnTx/>
                <a:uFillTx/>
                <a:latin typeface="Century Gothic" panose="020B0502020202020204"/>
                <a:ea typeface="+mn-ea"/>
                <a:cs typeface="+mn-cs"/>
              </a:rPr>
              <a:t>Wednesday 3:45-5:00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 b="0" i="0" u="none" strike="noStrike" kern="1200" cap="none" spc="0" normalizeH="0" baseline="0" noProof="0" dirty="0" smtClean="0">
              <a:ln>
                <a:noFill/>
              </a:ln>
              <a:solidFill>
                <a:prstClr val="black"/>
              </a:solidFill>
              <a:effectLst/>
              <a:uLnTx/>
              <a:uFillTx/>
              <a:latin typeface="Century Gothic" panose="020B0502020202020204"/>
              <a:ea typeface="+mn-ea"/>
              <a:cs typeface="+mn-cs"/>
            </a:endParaRPr>
          </a:p>
        </p:txBody>
      </p:sp>
      <p:sp>
        <p:nvSpPr>
          <p:cNvPr id="4" name="TextBox 3"/>
          <p:cNvSpPr txBox="1"/>
          <p:nvPr/>
        </p:nvSpPr>
        <p:spPr>
          <a:xfrm>
            <a:off x="9420726" y="2743200"/>
            <a:ext cx="1900990" cy="2308324"/>
          </a:xfrm>
          <a:prstGeom prst="rect">
            <a:avLst/>
          </a:prstGeom>
          <a:noFill/>
          <a:ln w="38100">
            <a:solidFill>
              <a:schemeClr val="bg1"/>
            </a:solidFill>
          </a:ln>
        </p:spPr>
        <p:txBody>
          <a:bodyPr wrap="square" rtlCol="0">
            <a:spAutoFit/>
          </a:bodyPr>
          <a:lstStyle/>
          <a:p>
            <a:pPr algn="ctr"/>
            <a:r>
              <a:rPr lang="en-US" sz="2400" dirty="0" smtClean="0">
                <a:solidFill>
                  <a:schemeClr val="bg1"/>
                </a:solidFill>
              </a:rPr>
              <a:t>Grade 2</a:t>
            </a:r>
          </a:p>
          <a:p>
            <a:pPr algn="ctr"/>
            <a:r>
              <a:rPr lang="en-US" sz="2400" dirty="0" smtClean="0">
                <a:solidFill>
                  <a:schemeClr val="bg1"/>
                </a:solidFill>
              </a:rPr>
              <a:t>Grade 4</a:t>
            </a:r>
          </a:p>
          <a:p>
            <a:pPr algn="ctr"/>
            <a:r>
              <a:rPr lang="en-US" sz="2400" dirty="0" smtClean="0">
                <a:solidFill>
                  <a:schemeClr val="bg1"/>
                </a:solidFill>
              </a:rPr>
              <a:t>Grade 6</a:t>
            </a:r>
          </a:p>
          <a:p>
            <a:pPr algn="ctr"/>
            <a:endParaRPr lang="en-US" sz="2400" dirty="0" smtClean="0">
              <a:solidFill>
                <a:schemeClr val="bg1"/>
              </a:solidFill>
            </a:endParaRPr>
          </a:p>
          <a:p>
            <a:pPr algn="ctr"/>
            <a:r>
              <a:rPr lang="en-US" sz="2400" dirty="0" smtClean="0">
                <a:solidFill>
                  <a:schemeClr val="bg1"/>
                </a:solidFill>
              </a:rPr>
              <a:t>Multigrade</a:t>
            </a:r>
          </a:p>
          <a:p>
            <a:pPr algn="ctr"/>
            <a:r>
              <a:rPr lang="en-US" sz="2400" dirty="0" smtClean="0">
                <a:solidFill>
                  <a:schemeClr val="bg1"/>
                </a:solidFill>
              </a:rPr>
              <a:t>Cycle 2</a:t>
            </a:r>
            <a:endParaRPr lang="en-US" sz="2400" dirty="0">
              <a:solidFill>
                <a:schemeClr val="bg1"/>
              </a:solidFill>
            </a:endParaRPr>
          </a:p>
        </p:txBody>
      </p:sp>
    </p:spTree>
    <p:extLst>
      <p:ext uri="{BB962C8B-B14F-4D97-AF65-F5344CB8AC3E}">
        <p14:creationId xmlns:p14="http://schemas.microsoft.com/office/powerpoint/2010/main" val="1177578073"/>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89622" y="397479"/>
            <a:ext cx="5350228" cy="3034142"/>
          </a:xfrm>
          <a:prstGeom prst="rect">
            <a:avLst/>
          </a:prstGeom>
        </p:spPr>
      </p:pic>
      <p:pic>
        <p:nvPicPr>
          <p:cNvPr id="3" name="Picture 2"/>
          <p:cNvPicPr>
            <a:picLocks noChangeAspect="1"/>
          </p:cNvPicPr>
          <p:nvPr/>
        </p:nvPicPr>
        <p:blipFill>
          <a:blip r:embed="rId4"/>
          <a:stretch>
            <a:fillRect/>
          </a:stretch>
        </p:blipFill>
        <p:spPr>
          <a:xfrm>
            <a:off x="6165503" y="397479"/>
            <a:ext cx="5372960" cy="3034142"/>
          </a:xfrm>
          <a:prstGeom prst="rect">
            <a:avLst/>
          </a:prstGeom>
        </p:spPr>
      </p:pic>
      <p:pic>
        <p:nvPicPr>
          <p:cNvPr id="5" name="Picture 4"/>
          <p:cNvPicPr>
            <a:picLocks noChangeAspect="1"/>
          </p:cNvPicPr>
          <p:nvPr/>
        </p:nvPicPr>
        <p:blipFill>
          <a:blip r:embed="rId5"/>
          <a:stretch>
            <a:fillRect/>
          </a:stretch>
        </p:blipFill>
        <p:spPr>
          <a:xfrm>
            <a:off x="677596" y="3530575"/>
            <a:ext cx="5326165" cy="2981810"/>
          </a:xfrm>
          <a:prstGeom prst="rect">
            <a:avLst/>
          </a:prstGeom>
        </p:spPr>
      </p:pic>
      <p:pic>
        <p:nvPicPr>
          <p:cNvPr id="6" name="Picture 5"/>
          <p:cNvPicPr>
            <a:picLocks noChangeAspect="1"/>
          </p:cNvPicPr>
          <p:nvPr/>
        </p:nvPicPr>
        <p:blipFill>
          <a:blip r:embed="rId6"/>
          <a:stretch>
            <a:fillRect/>
          </a:stretch>
        </p:blipFill>
        <p:spPr>
          <a:xfrm>
            <a:off x="6222873" y="3530575"/>
            <a:ext cx="5258220" cy="2980178"/>
          </a:xfrm>
          <a:prstGeom prst="rect">
            <a:avLst/>
          </a:prstGeom>
        </p:spPr>
      </p:pic>
      <p:sp>
        <p:nvSpPr>
          <p:cNvPr id="4" name="TextBox 3"/>
          <p:cNvSpPr txBox="1"/>
          <p:nvPr/>
        </p:nvSpPr>
        <p:spPr>
          <a:xfrm>
            <a:off x="1134982" y="383486"/>
            <a:ext cx="4636168" cy="584775"/>
          </a:xfrm>
          <a:prstGeom prst="rect">
            <a:avLst/>
          </a:prstGeom>
          <a:solidFill>
            <a:schemeClr val="accent2"/>
          </a:solidFill>
        </p:spPr>
        <p:txBody>
          <a:bodyPr wrap="square" rtlCol="0">
            <a:spAutoFit/>
          </a:bodyPr>
          <a:lstStyle/>
          <a:p>
            <a:r>
              <a:rPr lang="en-US" sz="3200" dirty="0" smtClean="0">
                <a:solidFill>
                  <a:schemeClr val="bg1">
                    <a:lumMod val="95000"/>
                  </a:schemeClr>
                </a:solidFill>
              </a:rPr>
              <a:t>craney@southern.edu</a:t>
            </a:r>
            <a:endParaRPr lang="en-US" sz="3200" dirty="0">
              <a:solidFill>
                <a:schemeClr val="bg1">
                  <a:lumMod val="95000"/>
                </a:schemeClr>
              </a:solidFill>
            </a:endParaRPr>
          </a:p>
        </p:txBody>
      </p:sp>
    </p:spTree>
    <p:extLst>
      <p:ext uri="{BB962C8B-B14F-4D97-AF65-F5344CB8AC3E}">
        <p14:creationId xmlns:p14="http://schemas.microsoft.com/office/powerpoint/2010/main" val="388098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4.8"/>
</p:tagLst>
</file>

<file path=ppt/tags/tag2.xml><?xml version="1.0" encoding="utf-8"?>
<p:tagLst xmlns:a="http://schemas.openxmlformats.org/drawingml/2006/main" xmlns:r="http://schemas.openxmlformats.org/officeDocument/2006/relationships" xmlns:p="http://schemas.openxmlformats.org/presentationml/2006/main">
  <p:tag name="TIMING" val="|2"/>
</p:tagLst>
</file>

<file path=ppt/tags/tag3.xml><?xml version="1.0" encoding="utf-8"?>
<p:tagLst xmlns:a="http://schemas.openxmlformats.org/drawingml/2006/main" xmlns:r="http://schemas.openxmlformats.org/officeDocument/2006/relationships" xmlns:p="http://schemas.openxmlformats.org/presentationml/2006/main">
  <p:tag name="TIMING" val="|4.8"/>
</p:tagLst>
</file>

<file path=ppt/tags/tag4.xml><?xml version="1.0" encoding="utf-8"?>
<p:tagLst xmlns:a="http://schemas.openxmlformats.org/drawingml/2006/main" xmlns:r="http://schemas.openxmlformats.org/officeDocument/2006/relationships" xmlns:p="http://schemas.openxmlformats.org/presentationml/2006/main">
  <p:tag name="TIMING" val="|2.3|3.3"/>
</p:tagLst>
</file>

<file path=ppt/tags/tag5.xml><?xml version="1.0" encoding="utf-8"?>
<p:tagLst xmlns:a="http://schemas.openxmlformats.org/drawingml/2006/main" xmlns:r="http://schemas.openxmlformats.org/officeDocument/2006/relationships" xmlns:p="http://schemas.openxmlformats.org/presentationml/2006/main">
  <p:tag name="TIMING" val="|3.5"/>
</p:tagLst>
</file>

<file path=ppt/tags/tag6.xml><?xml version="1.0" encoding="utf-8"?>
<p:tagLst xmlns:a="http://schemas.openxmlformats.org/drawingml/2006/main" xmlns:r="http://schemas.openxmlformats.org/officeDocument/2006/relationships" xmlns:p="http://schemas.openxmlformats.org/presentationml/2006/main">
  <p:tag name="TIMING" val="|4.7"/>
</p:tagLst>
</file>

<file path=ppt/tags/tag7.xml><?xml version="1.0" encoding="utf-8"?>
<p:tagLst xmlns:a="http://schemas.openxmlformats.org/drawingml/2006/main" xmlns:r="http://schemas.openxmlformats.org/officeDocument/2006/relationships" xmlns:p="http://schemas.openxmlformats.org/presentationml/2006/main">
  <p:tag name="TIMING" val="|4.9|2.2|2.8|3.5|4.1"/>
</p:tagLst>
</file>

<file path=ppt/tags/tag8.xml><?xml version="1.0" encoding="utf-8"?>
<p:tagLst xmlns:a="http://schemas.openxmlformats.org/drawingml/2006/main" xmlns:r="http://schemas.openxmlformats.org/officeDocument/2006/relationships" xmlns:p="http://schemas.openxmlformats.org/presentationml/2006/main">
  <p:tag name="TIMING" val="|2.3"/>
</p:tagLst>
</file>

<file path=ppt/tags/tag9.xml><?xml version="1.0" encoding="utf-8"?>
<p:tagLst xmlns:a="http://schemas.openxmlformats.org/drawingml/2006/main" xmlns:r="http://schemas.openxmlformats.org/officeDocument/2006/relationships" xmlns:p="http://schemas.openxmlformats.org/presentationml/2006/main">
  <p:tag name="TIMING" val="|6.1|4.2"/>
</p:tagLst>
</file>

<file path=ppt/tags/tag10.xml><?xml version="1.0" encoding="utf-8"?>
<p:tagLst xmlns:a="http://schemas.openxmlformats.org/drawingml/2006/main" xmlns:r="http://schemas.openxmlformats.org/officeDocument/2006/relationships" xmlns:p="http://schemas.openxmlformats.org/presentationml/2006/main">
  <p:tag name="TIMING" val="|6.2|9.7"/>
</p:tagLst>
</file>

<file path=ppt/tags/tag11.xml><?xml version="1.0" encoding="utf-8"?>
<p:tagLst xmlns:a="http://schemas.openxmlformats.org/drawingml/2006/main" xmlns:r="http://schemas.openxmlformats.org/officeDocument/2006/relationships" xmlns:p="http://schemas.openxmlformats.org/presentationml/2006/main">
  <p:tag name="TIMING" val="|6.7|5.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3.xml><?xml version="1.0" encoding="utf-8"?>
<a:theme xmlns:a="http://schemas.openxmlformats.org/drawingml/2006/main" name="1_Office Theme">
  <a:themeElements>
    <a:clrScheme name="Infusion">
      <a:dk1>
        <a:sysClr val="windowText" lastClr="000000"/>
      </a:dk1>
      <a:lt1>
        <a:sysClr val="window" lastClr="FFFFFF"/>
      </a:lt1>
      <a:dk2>
        <a:srgbClr val="2F1F58"/>
      </a:dk2>
      <a:lt2>
        <a:srgbClr val="B7A9E0"/>
      </a:lt2>
      <a:accent1>
        <a:srgbClr val="8C73D0"/>
      </a:accent1>
      <a:accent2>
        <a:srgbClr val="C2E8C4"/>
      </a:accent2>
      <a:accent3>
        <a:srgbClr val="C5A6E8"/>
      </a:accent3>
      <a:accent4>
        <a:srgbClr val="B45EC7"/>
      </a:accent4>
      <a:accent5>
        <a:srgbClr val="9FDAFB"/>
      </a:accent5>
      <a:accent6>
        <a:srgbClr val="95C5B0"/>
      </a:accent6>
      <a:hlink>
        <a:srgbClr val="744AE0"/>
      </a:hlink>
      <a:folHlink>
        <a:srgbClr val="8D8AD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6077</TotalTime>
  <Words>4435</Words>
  <Application>Microsoft Office PowerPoint</Application>
  <PresentationFormat>Widescreen</PresentationFormat>
  <Paragraphs>693</Paragraphs>
  <Slides>107</Slides>
  <Notes>92</Notes>
  <HiddenSlides>2</HiddenSlides>
  <MMClips>8</MMClips>
  <ScaleCrop>false</ScaleCrop>
  <HeadingPairs>
    <vt:vector size="8" baseType="variant">
      <vt:variant>
        <vt:lpstr>Fonts Used</vt:lpstr>
      </vt:variant>
      <vt:variant>
        <vt:i4>7</vt:i4>
      </vt:variant>
      <vt:variant>
        <vt:lpstr>Theme</vt:lpstr>
      </vt:variant>
      <vt:variant>
        <vt:i4>4</vt:i4>
      </vt:variant>
      <vt:variant>
        <vt:lpstr>Embedded OLE Servers</vt:lpstr>
      </vt:variant>
      <vt:variant>
        <vt:i4>1</vt:i4>
      </vt:variant>
      <vt:variant>
        <vt:lpstr>Slide Titles</vt:lpstr>
      </vt:variant>
      <vt:variant>
        <vt:i4>107</vt:i4>
      </vt:variant>
    </vt:vector>
  </HeadingPairs>
  <TitlesOfParts>
    <vt:vector size="119" baseType="lpstr">
      <vt:lpstr>Arial</vt:lpstr>
      <vt:lpstr>Bookman Old Style</vt:lpstr>
      <vt:lpstr>Calibri</vt:lpstr>
      <vt:lpstr>Calibri Light</vt:lpstr>
      <vt:lpstr>Century Gothic</vt:lpstr>
      <vt:lpstr>Garamond</vt:lpstr>
      <vt:lpstr>Wingdings 2</vt:lpstr>
      <vt:lpstr>Savon</vt:lpstr>
      <vt:lpstr>3_Office Theme</vt:lpstr>
      <vt:lpstr>1_Office Theme</vt:lpstr>
      <vt:lpstr>1_Savon</vt:lpstr>
      <vt:lpstr>Acrobat Document</vt:lpstr>
      <vt:lpstr>PowerPoint Presentation</vt:lpstr>
      <vt:lpstr>PowerPoint Presentation</vt:lpstr>
      <vt:lpstr>How Understanding Science Can Strengthen Faith</vt:lpstr>
      <vt:lpstr>PowerPoint Presentation</vt:lpstr>
      <vt:lpstr>PowerPoint Presentation</vt:lpstr>
      <vt:lpstr>How Understanding Science Can Strengthen Faith</vt:lpstr>
      <vt:lpstr>Pre-assessment Question #1</vt:lpstr>
      <vt:lpstr>Continuum—Value of Science</vt:lpstr>
      <vt:lpstr>Pre-assessment Question #2</vt:lpstr>
      <vt:lpstr>What is Science?</vt:lpstr>
      <vt:lpstr>Scientific Process</vt:lpstr>
      <vt:lpstr>Scientific Process</vt:lpstr>
      <vt:lpstr>Scientific Process</vt:lpstr>
      <vt:lpstr>Scientific Process</vt:lpstr>
      <vt:lpstr>Scientific Process</vt:lpstr>
      <vt:lpstr>Working definition:</vt:lpstr>
      <vt:lpstr>PowerPoint Presentation</vt:lpstr>
      <vt:lpstr>PowerPoint Presentation</vt:lpstr>
      <vt:lpstr>PowerPoint Presentation</vt:lpstr>
      <vt:lpstr>Important Distinctions Science = Data &amp; Interpretation</vt:lpstr>
      <vt:lpstr>Data (facts)—Observed</vt:lpstr>
      <vt:lpstr>Data (facts)--Measured</vt:lpstr>
      <vt:lpstr>Definition of Interpretation</vt:lpstr>
      <vt:lpstr>Scientific Process</vt:lpstr>
      <vt:lpstr>Scientific Process</vt:lpstr>
      <vt:lpstr>There can be more than one  interpretation of the same data</vt:lpstr>
      <vt:lpstr>Interpretations can be…</vt:lpstr>
      <vt:lpstr>Science: more like an onion or a carrot?</vt:lpstr>
      <vt:lpstr>Working definition:  Science is a powerful process of discovery (tool) for learning about the natural world  </vt:lpstr>
      <vt:lpstr>Important Distinctions</vt:lpstr>
      <vt:lpstr>Your turn…</vt:lpstr>
      <vt:lpstr>Science – a powerful tool</vt:lpstr>
      <vt:lpstr>Limitations of Science:</vt:lpstr>
      <vt:lpstr>Limitations of Science:</vt:lpstr>
      <vt:lpstr>Limitations:</vt:lpstr>
      <vt:lpstr>PowerPoint Presentation</vt:lpstr>
      <vt:lpstr>PowerPoint Presentation</vt:lpstr>
      <vt:lpstr>PowerPoint Presentation</vt:lpstr>
      <vt:lpstr>Limitations of Science:</vt:lpstr>
      <vt:lpstr>Example</vt:lpstr>
      <vt:lpstr>PowerPoint Presentation</vt:lpstr>
      <vt:lpstr>Limitations of Science:</vt:lpstr>
      <vt:lpstr>Limitations of Science—Summary </vt:lpstr>
      <vt:lpstr>Working definition:  Science is a powerful, yet limited, process of discovery (tool) for learning about the natural world  </vt:lpstr>
      <vt:lpstr>Your turn…  Which of these distinctions do you think is most significant to understand? Why? </vt:lpstr>
      <vt:lpstr>Influence of Worldview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Influence of Worldview</vt:lpstr>
      <vt:lpstr>PowerPoint Presentation</vt:lpstr>
      <vt:lpstr>PowerPoint Presentation</vt:lpstr>
      <vt:lpstr>Working definition:  Science is a powerful, yet limited, process of discovery (tool) for learning about the natural world, which is influenced by worldview.  </vt:lpstr>
      <vt:lpstr>PowerPoint Presentation</vt:lpstr>
      <vt:lpstr>PowerPoint Presentation</vt:lpstr>
      <vt:lpstr>PowerPoint Presentation</vt:lpstr>
      <vt:lpstr>PowerPoint Presentation</vt:lpstr>
      <vt:lpstr>PowerPoint Presentation</vt:lpstr>
      <vt:lpstr>PowerPoint Presentation</vt:lpstr>
      <vt:lpstr>Working definition:  Science is a powerful, yet limited, process of discovery (tool) for learning about the natural world, which is influenced by worldview.  </vt:lpstr>
      <vt:lpstr>How Understanding Science Can Strengthen Faith</vt:lpstr>
      <vt:lpstr>PowerPoint Presentation</vt:lpstr>
      <vt:lpstr>Is there anything about the scientific process that is incompatible with Christianity?</vt:lpstr>
      <vt:lpstr>PowerPoint Presentation</vt:lpstr>
      <vt:lpstr>Is there anything about the data, itself, that is inherently incompatible with Christianity?</vt:lpstr>
      <vt:lpstr>Is there anything about some interpretations that is incompatible with Christianity?</vt:lpstr>
      <vt:lpstr>What is really incompatible with Christianity/faith is a worldview…</vt:lpstr>
      <vt:lpstr>PowerPoint Presentation</vt:lpstr>
      <vt:lpstr>Your turn…</vt:lpstr>
      <vt:lpstr>Important Distinctions</vt:lpstr>
      <vt:lpstr>PowerPoint Presentation</vt:lpstr>
      <vt:lpstr>How Understanding Science Can Strengthen Faith</vt:lpstr>
      <vt:lpstr>Continuum…</vt:lpstr>
      <vt:lpstr>Evidence</vt:lpstr>
      <vt:lpstr>Continuum…</vt:lpstr>
      <vt:lpstr>Evidence &amp; Questions – Radiometric Dating</vt:lpstr>
      <vt:lpstr>Cherry picking?</vt:lpstr>
      <vt:lpstr>Continuum…</vt:lpstr>
      <vt:lpstr>Evaluating the Claims of Science ByDesign, grade 8, page SS11</vt:lpstr>
      <vt:lpstr>Evaluating the Claims of Science ByDesign, grade 8, page SS11 &amp; Origins 101-12</vt:lpstr>
      <vt:lpstr>Evaluating the Claims of Science ByDesign, grade 8, page SS11</vt:lpstr>
      <vt:lpstr>Evaluating the Claims of Science ByDesign, grade 8, page SS11</vt:lpstr>
      <vt:lpstr>Evaluating the Claims of Science ByDesign, grade 8, page SS11</vt:lpstr>
      <vt:lpstr>Evaluating the Claims of Science ByDesign, grade 8, page SS11</vt:lpstr>
      <vt:lpstr>PowerPoint Presentation</vt:lpstr>
      <vt:lpstr>PowerPoint Presentation</vt:lpstr>
      <vt:lpstr>PowerPoint Presentation</vt:lpstr>
      <vt:lpstr>Example:</vt:lpstr>
      <vt:lpstr>PowerPoint Presentation</vt:lpstr>
      <vt:lpstr>Example:</vt:lpstr>
      <vt:lpstr>How Understanding Science Can Strengthen Faith</vt:lpstr>
      <vt:lpstr>For further study…</vt:lpstr>
      <vt:lpstr>Southern.edu/origins</vt:lpstr>
      <vt:lpstr>PowerPoint Presentation</vt:lpstr>
      <vt:lpstr>Southern.edu/origins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Raney</dc:creator>
  <cp:lastModifiedBy>Carol Raney</cp:lastModifiedBy>
  <cp:revision>153</cp:revision>
  <dcterms:created xsi:type="dcterms:W3CDTF">2018-06-04T18:29:47Z</dcterms:created>
  <dcterms:modified xsi:type="dcterms:W3CDTF">2018-08-08T00:01:12Z</dcterms:modified>
</cp:coreProperties>
</file>